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rJJGSDmSAxXQplQEzCOmg==" hashData="uSPsmalbGeK7FVVK7zn61ceHShnCex9y6Et7USrvjdL/kUeqZwMy8x2f3Iqo1jHzl2UdevB+5W8J3TQcSDYrL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22"/>
    <a:srgbClr val="F14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2120"/>
            <a:ext cx="6855840" cy="533376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802440" y="2634840"/>
            <a:ext cx="5486040" cy="191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>
                <a:solidFill>
                  <a:srgbClr val="FFFFFF"/>
                </a:solidFill>
                <a:latin typeface="Corbel"/>
              </a:rPr>
              <a:t>MODE D’EMPLOI</a:t>
            </a:r>
            <a:endParaRPr lang="fr-FR" sz="5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EE9491-9ABE-4AD1-8C95-849440A557F3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07/12/2023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54F420-B987-4F6E-9549-A2BB6FA5DDBE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pic>
        <p:nvPicPr>
          <p:cNvPr id="7" name="Image 13" descr="Une image contenant dessin, parapluie&#10;&#10;Description générée automatiquement"/>
          <p:cNvPicPr/>
          <p:nvPr/>
        </p:nvPicPr>
        <p:blipFill>
          <a:blip r:embed="rId14"/>
          <a:stretch/>
        </p:blipFill>
        <p:spPr>
          <a:xfrm>
            <a:off x="0" y="0"/>
            <a:ext cx="9143640" cy="2634480"/>
          </a:xfrm>
          <a:prstGeom prst="rect">
            <a:avLst/>
          </a:prstGeom>
          <a:ln>
            <a:noFill/>
          </a:ln>
        </p:spPr>
      </p:pic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7CE93D-656A-41EE-8F00-078E18F02A57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07/12/2023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98ADC9-9C4D-4D79-B407-3499EAF6C5CF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orbel"/>
              </a:rPr>
              <a:t>Cliquez pour éditer le format du texte-titre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gselnet.org/uspor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4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02440" y="2368440"/>
            <a:ext cx="5486040" cy="1918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 dirty="0">
                <a:solidFill>
                  <a:srgbClr val="FFFFFF"/>
                </a:solidFill>
                <a:latin typeface="Corbel"/>
              </a:rPr>
              <a:t>TUTORIEL</a:t>
            </a:r>
            <a:r>
              <a:rPr lang="fr-FR" sz="5400" spc="-100" dirty="0">
                <a:solidFill>
                  <a:srgbClr val="FFFFFF"/>
                </a:solidFill>
                <a:latin typeface="Corbel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5400" spc="-100" dirty="0">
                <a:solidFill>
                  <a:srgbClr val="FFFFFF"/>
                </a:solidFill>
                <a:latin typeface="Corbel"/>
              </a:rPr>
              <a:t>CROSS COUNTRY</a:t>
            </a:r>
            <a:endParaRPr lang="fr-FR" sz="5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02440" y="4769188"/>
            <a:ext cx="5486040" cy="561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r-FR" sz="4400" spc="-1" dirty="0">
                <a:solidFill>
                  <a:srgbClr val="FADBD3"/>
                </a:solidFill>
                <a:latin typeface="Corbel"/>
              </a:rPr>
              <a:t>INTERVENANT AS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0" name="Image 3"/>
          <p:cNvPicPr/>
          <p:nvPr/>
        </p:nvPicPr>
        <p:blipFill>
          <a:blip r:embed="rId2"/>
          <a:stretch/>
        </p:blipFill>
        <p:spPr>
          <a:xfrm>
            <a:off x="7478280" y="3789000"/>
            <a:ext cx="1078560" cy="107856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4412160" y="569880"/>
            <a:ext cx="36054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FFFFFF"/>
                </a:solidFill>
                <a:latin typeface="Corbel"/>
              </a:rPr>
              <a:t>USPORT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7288560" y="6356520"/>
            <a:ext cx="145800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latin typeface="Corbel"/>
              </a:rPr>
              <a:t>Mis à jour le 07/12/2023</a:t>
            </a:r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3182616" y="1956060"/>
            <a:ext cx="3605400" cy="69840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94" name="Picture 2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7401240" y="518400"/>
            <a:ext cx="952200" cy="93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64" y="4646347"/>
            <a:ext cx="6437376" cy="56501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14232" y="205200"/>
            <a:ext cx="371808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10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en individuel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tous les individuels souhaités en une seule fois.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18" name="Image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33" y="3871332"/>
            <a:ext cx="2115011" cy="2300868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765097" y="2073899"/>
            <a:ext cx="3760415" cy="27102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820733" y="2234916"/>
            <a:ext cx="3138615" cy="33910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139553" y="4838486"/>
            <a:ext cx="685801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408733" y="5833427"/>
            <a:ext cx="725123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331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8494" y="3239038"/>
            <a:ext cx="6490881" cy="326641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l’ensemble des élèves que vous souhaitez inscrire en individuel,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 : filtrer avant de sélectionner les élèves (voir diapositive 9 : Inscrire une équipe – page 3/3)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», un bandeau confirme l’inscription </a:t>
            </a:r>
            <a:r>
              <a:rPr lang="fr-FR" sz="14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1 : si les élèves sont déjà inscrits dans une équipe, ils restent inscrits dans l’équipe.</a:t>
            </a: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Note 2 : si des élèves sont déjà inscrits (équipe ou individuel ou relais) cela est indiqué dans le bandeau.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854291" y="5147424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2196055" y="3517576"/>
            <a:ext cx="602009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2155336" y="3796115"/>
            <a:ext cx="231743" cy="27093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2155336" y="3239038"/>
            <a:ext cx="719352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867933" y="317869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883181" y="3560096"/>
            <a:ext cx="123766" cy="4763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1440512" y="378958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1358189" y="32909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1351368" y="523586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89" y="5353522"/>
            <a:ext cx="95858" cy="1054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89" y="5863053"/>
            <a:ext cx="95858" cy="1054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583" y="2361717"/>
            <a:ext cx="2934104" cy="335967"/>
          </a:xfrm>
          <a:prstGeom prst="rect">
            <a:avLst/>
          </a:prstGeom>
        </p:spPr>
      </p:pic>
      <p:sp>
        <p:nvSpPr>
          <p:cNvPr id="16" name="CustomShape 6">
            <a:extLst>
              <a:ext uri="{FF2B5EF4-FFF2-40B4-BE49-F238E27FC236}">
                <a16:creationId xmlns:a16="http://schemas.microsoft.com/office/drawing/2014/main" id="{91B957A7-800D-EBAB-4511-75B0DFA8E0D0}"/>
              </a:ext>
            </a:extLst>
          </p:cNvPr>
          <p:cNvSpPr>
            <a:spLocks/>
          </p:cNvSpPr>
          <p:nvPr/>
        </p:nvSpPr>
        <p:spPr>
          <a:xfrm rot="20597965" flipV="1">
            <a:off x="8114054" y="2762222"/>
            <a:ext cx="75570" cy="2708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7DA70F-842D-DA24-2843-ACA868EBBBF9}"/>
              </a:ext>
            </a:extLst>
          </p:cNvPr>
          <p:cNvSpPr>
            <a:spLocks/>
          </p:cNvSpPr>
          <p:nvPr/>
        </p:nvSpPr>
        <p:spPr>
          <a:xfrm>
            <a:off x="7558356" y="2401719"/>
            <a:ext cx="735252" cy="267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03873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205EBF-40B4-E0E8-906E-DC4AAA25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30" y="3990995"/>
            <a:ext cx="3689894" cy="2664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E3B1F-7006-B3FD-8671-A648C953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5" y="2124515"/>
            <a:ext cx="2584389" cy="79455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Accéder aux inscriptions des individuels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11480" y="1552133"/>
            <a:ext cx="8183879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Liste des inscrits en compétitions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le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niveau du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Optionnel : vous pouvez choisir la compétition pour accéder plus rapidement à une course en particulier,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Optionnel : si la compétition est répartie en plusieurs journées, vous pouvez choisir laquelle,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882109" y="235200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4059477" y="5418666"/>
            <a:ext cx="1278456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3749040" y="2404872"/>
            <a:ext cx="576071" cy="514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076915" y="4454622"/>
            <a:ext cx="1062014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3711048" y="454445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3205743" y="55628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3208125" y="634864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2300899" y="244044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" name="CustomShape 8">
            <a:extLst>
              <a:ext uri="{FF2B5EF4-FFF2-40B4-BE49-F238E27FC236}">
                <a16:creationId xmlns:a16="http://schemas.microsoft.com/office/drawing/2014/main" id="{B36D5269-AFF8-D9D2-100F-4373EBC395C0}"/>
              </a:ext>
            </a:extLst>
          </p:cNvPr>
          <p:cNvSpPr>
            <a:spLocks/>
          </p:cNvSpPr>
          <p:nvPr/>
        </p:nvSpPr>
        <p:spPr>
          <a:xfrm>
            <a:off x="3200751" y="60043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C95128F3-A430-9FA8-2408-1F7C2D968B66}"/>
              </a:ext>
            </a:extLst>
          </p:cNvPr>
          <p:cNvSpPr>
            <a:spLocks/>
          </p:cNvSpPr>
          <p:nvPr/>
        </p:nvSpPr>
        <p:spPr>
          <a:xfrm>
            <a:off x="3216383" y="509472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906C15A-DE15-3AD9-CD84-6C7AECE2D6DC}"/>
              </a:ext>
            </a:extLst>
          </p:cNvPr>
          <p:cNvSpPr>
            <a:spLocks/>
          </p:cNvSpPr>
          <p:nvPr/>
        </p:nvSpPr>
        <p:spPr>
          <a:xfrm>
            <a:off x="3204275" y="462660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E72AC194-E665-015D-5E78-1CCBE6FFAD98}"/>
              </a:ext>
            </a:extLst>
          </p:cNvPr>
          <p:cNvSpPr>
            <a:spLocks/>
          </p:cNvSpPr>
          <p:nvPr/>
        </p:nvSpPr>
        <p:spPr>
          <a:xfrm rot="4758687" flipV="1">
            <a:off x="3707199" y="626204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D562B181-682B-5E37-62E0-04FFEE4B1A4A}"/>
              </a:ext>
            </a:extLst>
          </p:cNvPr>
          <p:cNvSpPr>
            <a:spLocks/>
          </p:cNvSpPr>
          <p:nvPr/>
        </p:nvSpPr>
        <p:spPr>
          <a:xfrm rot="4758687" flipV="1">
            <a:off x="3707200" y="593714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C094945A-E953-0210-84CE-35CF880A8A60}"/>
              </a:ext>
            </a:extLst>
          </p:cNvPr>
          <p:cNvSpPr>
            <a:spLocks/>
          </p:cNvSpPr>
          <p:nvPr/>
        </p:nvSpPr>
        <p:spPr>
          <a:xfrm rot="4758687" flipV="1">
            <a:off x="3707201" y="547885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F5BED3A7-08A3-BC66-E617-CD6E27F30095}"/>
              </a:ext>
            </a:extLst>
          </p:cNvPr>
          <p:cNvSpPr>
            <a:spLocks/>
          </p:cNvSpPr>
          <p:nvPr/>
        </p:nvSpPr>
        <p:spPr>
          <a:xfrm rot="4758687" flipV="1">
            <a:off x="3707198" y="5011655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591F0-6409-410E-9C26-B51E5FA1A74C}"/>
              </a:ext>
            </a:extLst>
          </p:cNvPr>
          <p:cNvSpPr>
            <a:spLocks/>
          </p:cNvSpPr>
          <p:nvPr/>
        </p:nvSpPr>
        <p:spPr>
          <a:xfrm>
            <a:off x="4109889" y="6357650"/>
            <a:ext cx="360123" cy="215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674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Accéder aux inscriptions des individuels – 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368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la liste des inscrits en individuels vous voyez tous les élèves inscrits (individuels – équipes – relais) avec les informations suivantes pour chaque inscription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- Le niveau (D = District, C = Comité, T = Territoire, N = National)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de compétition : le nom de la compétition (la course), les catégories ouvertes à cette compétition, l’épreuve (Relais Mixte ou Cross Country), la journée</a:t>
            </a: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sur l’élève inscrit : le nom, le prénom, la date de naissance, la catégorie, sa classe, le sigle de son AS.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les données performance et niveau ne sont pas utiles en cross.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2 : vous pouvez passer le curseur dans la colonne « info » pour voir qui a créé et/ou modifié l’inscription et quand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3 : le bouton « supprimer » permet de supprimer, en individuel – équipe – relais, l’inscription.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Il est possible de filtrer par « Compétition » et/ou « Epreuve » et/ou « Journée » en sélectionnant la donnée puis « Filtrer »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Excel permet d’extraire la liste de la page courante.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« Imprimer » permet d’imprimer la page (à configurer selon imprimante)</a:t>
            </a:r>
          </a:p>
        </p:txBody>
      </p:sp>
      <p:pic>
        <p:nvPicPr>
          <p:cNvPr id="11" name="Image 10" descr="Une image contenant texte, intérieur, capture d’écran, plusieurs&#10;&#10;Description générée automatiquement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0" y="3985491"/>
            <a:ext cx="8000715" cy="25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520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14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Imprimer les licences des inscrits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52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imprimer les licences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les élèves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Imprimer Licence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cette action vous permet d’extraire les licences sur un fichier PDF.</a:t>
            </a:r>
          </a:p>
          <a:p>
            <a:pPr marL="228600" indent="-228600">
              <a:lnSpc>
                <a:spcPct val="100000"/>
              </a:lnSpc>
              <a:buAutoNum type="arabi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443" y="2798105"/>
            <a:ext cx="6357918" cy="37158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2108443" y="3178551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119083" y="3870623"/>
            <a:ext cx="175500" cy="25328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1845321" y="3083677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400349" y="353717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223111" y="485770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379531" y="317211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1882455" y="344873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1746852" y="476481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2146133" y="3593427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585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15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Visualiser les relais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relais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Relais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relais est identifié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 pour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de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relais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relais, vous pouvez n’en visualiser qu’un seul en le sélectionnant et en cliquant sur « Filtrer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tous les relais, sélectionner « n’importe lequel » puis 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736" y="4035181"/>
            <a:ext cx="6357918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7" y="4970242"/>
            <a:ext cx="954797" cy="2144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556787" y="4082158"/>
            <a:ext cx="402336" cy="192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529243" y="4480935"/>
            <a:ext cx="222920" cy="9295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731579" y="399482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842261" y="477430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2234502" y="393746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864437" y="3994822"/>
            <a:ext cx="1557187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4083549" y="4970242"/>
            <a:ext cx="4539243" cy="11715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203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16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Visualiser les équipes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équipes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Equipe Champ.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équipe est identifiée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d’équipe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équipe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équipes, vous pouvez n’en visualiser qu’une seule en la sélectionnant et en cliquant sur « Filtrer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toutes les équipes, sélectionner « n’importe lequel » puis 	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720" y="4035181"/>
            <a:ext cx="5841950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8" y="4866846"/>
            <a:ext cx="762774" cy="3178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3123426" y="4064630"/>
            <a:ext cx="561605" cy="1843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654868" y="4497148"/>
            <a:ext cx="146642" cy="8028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564066" y="373101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045606" y="475208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005652" y="3769007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467221" y="3994822"/>
            <a:ext cx="1469771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3886201" y="4866846"/>
            <a:ext cx="4599431" cy="12749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118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1" y="4217534"/>
            <a:ext cx="8615338" cy="194870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17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15 - Visualiser les relais)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 élève dans un relais,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si vous supprimer un élève d’un relais depuis l’onglet « Individuel »,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également de l’onglet « Relais », donc du relais, et inversement.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399276" y="5001134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602307" y="3601270"/>
            <a:ext cx="2819052" cy="2564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276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8" y="3309596"/>
            <a:ext cx="7983131" cy="232713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18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15 - Visualiser les relais)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 relais complet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Relais » 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638018" y="4212164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19472" y="347366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19472" y="386479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19472" y="306747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434618" y="3311037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60466" y="401573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57258" y="3625870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655483" y="3932333"/>
            <a:ext cx="595467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344950" y="3712181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037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5" y="2602411"/>
            <a:ext cx="6021057" cy="1755179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19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15 - Visualiser les relais)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 élève à un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Relais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 où les élèves à ajouter à votre relais, puis « Actions » puis « Ajouter A Relais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Choisir » pour sélectionner le numéro de relais voulu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relais auquel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22825" y="328620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271" y="2610200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36251" y="3151849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22826" y="2840608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4" y="2985770"/>
            <a:ext cx="478379" cy="122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27200" y="2887104"/>
            <a:ext cx="237383" cy="318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53534A-5E69-5B13-70F0-9D25563CC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" y="5346630"/>
            <a:ext cx="6405533" cy="1375591"/>
          </a:xfrm>
          <a:prstGeom prst="rect">
            <a:avLst/>
          </a:prstGeom>
        </p:spPr>
      </p:pic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405946" y="603442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072333" y="6178538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035350" y="6460006"/>
            <a:ext cx="952234" cy="2100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799866" y="5330428"/>
            <a:ext cx="739322" cy="1769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583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156920" y="187920"/>
            <a:ext cx="4065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</a:rPr>
              <a:t>USPORT_CROSS_IAS</a:t>
            </a:r>
          </a:p>
        </p:txBody>
      </p:sp>
      <p:sp>
        <p:nvSpPr>
          <p:cNvPr id="97" name="CustomShape 2"/>
          <p:cNvSpPr/>
          <p:nvPr/>
        </p:nvSpPr>
        <p:spPr>
          <a:xfrm>
            <a:off x="0" y="776160"/>
            <a:ext cx="2584440" cy="5305320"/>
          </a:xfrm>
          <a:prstGeom prst="rect">
            <a:avLst/>
          </a:prstGeom>
          <a:solidFill>
            <a:srgbClr val="F14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98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1400" b="1" strike="noStrike" spc="-1">
                <a:solidFill>
                  <a:srgbClr val="E84C22"/>
                </a:solidFill>
                <a:latin typeface="Calibri"/>
              </a:rPr>
              <a:t>2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54520" y="2324880"/>
            <a:ext cx="21776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latin typeface="Corbel"/>
              </a:rPr>
              <a:t>TABLE 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latin typeface="Corbel"/>
              </a:rPr>
              <a:t>DES MATIERES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801520" y="996480"/>
            <a:ext cx="6157080" cy="4245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44500" indent="-358775">
              <a:lnSpc>
                <a:spcPct val="100000"/>
              </a:lnSpc>
              <a:buClr>
                <a:srgbClr val="000000"/>
              </a:buClr>
              <a:buFont typeface="StarSymbol"/>
              <a:buAutoNum type="romanUcPeriod"/>
              <a:tabLst>
                <a:tab pos="444500" algn="l"/>
              </a:tabLst>
            </a:pPr>
            <a:r>
              <a:rPr lang="fr-FR" sz="2400" b="1" u="sng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</a:t>
            </a:r>
            <a:endParaRPr lang="fr-FR" sz="2400" b="0" u="sng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sz="1800" b="1" strike="noStrike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aux championnats de cross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Relais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une équipe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d. </a:t>
            </a:r>
            <a:r>
              <a:rPr lang="fr-FR" sz="1800" b="1" strike="noStrike" spc="-1" dirty="0">
                <a:latin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en individuel</a:t>
            </a:r>
            <a:endParaRPr lang="fr-FR" sz="1800" b="0" strike="noStrike" spc="-1" dirty="0">
              <a:latin typeface="Arial"/>
            </a:endParaRPr>
          </a:p>
          <a:p>
            <a:pPr marL="444500" indent="-358775">
              <a:lnSpc>
                <a:spcPct val="100000"/>
              </a:lnSpc>
              <a:buClr>
                <a:srgbClr val="000000"/>
              </a:buClr>
              <a:buFont typeface="StarSymbol"/>
              <a:buAutoNum type="romanUcPeriod" startAt="2"/>
            </a:pPr>
            <a:r>
              <a:rPr lang="fr-FR" sz="2400" b="1" u="sng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les inscriptions</a:t>
            </a:r>
            <a:r>
              <a:rPr lang="fr-FR" sz="2400" b="1" u="sng" spc="-1" dirty="0">
                <a:latin typeface="Calibri"/>
              </a:rPr>
              <a:t> et imprimer les licences</a:t>
            </a:r>
            <a:endParaRPr lang="fr-FR" sz="24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b="1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à la liste des inscrits</a:t>
            </a:r>
            <a:endParaRPr lang="fr-FR" b="1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Imprimer les licences des inscrits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relais</a:t>
            </a:r>
            <a:endParaRPr lang="fr-FR" sz="1800" b="1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pc="-1" dirty="0">
                <a:latin typeface="Calibri"/>
              </a:rPr>
              <a:t>	d. </a:t>
            </a:r>
            <a:r>
              <a:rPr lang="fr-FR" b="1" spc="-1" dirty="0">
                <a:latin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équipes</a:t>
            </a:r>
            <a:endParaRPr lang="fr-FR" sz="2400" b="1" strike="noStrike" spc="-1" dirty="0">
              <a:latin typeface="Calibri"/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44500" indent="-358775">
              <a:lnSpc>
                <a:spcPct val="100000"/>
              </a:lnSpc>
              <a:buAutoNum type="romanUcPeriod" startAt="3"/>
            </a:pPr>
            <a:r>
              <a:rPr lang="fr-FR" sz="2400" b="1" u="sng" strike="noStrike" spc="-1" dirty="0">
                <a:latin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les inscriptions</a:t>
            </a:r>
            <a:endParaRPr lang="fr-FR" sz="2400" b="1" u="sng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fr-FR" b="1" spc="-1" dirty="0"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 relais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une équipe 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c.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Supprimer une inscription individuelle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51" y="4063184"/>
            <a:ext cx="7982713" cy="215037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20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16 - Visualiser les équipes)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 élève dans une équipe,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Vigilance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: en procédant comme cela, seule l’inscription en équipe est supprimée,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pas l’inscription en individuel.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 élève d’une équipe et de l’individuel, cliquer sur « Supprimer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en bout de ligne depuis l’onglet « Individuel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23)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151840" y="4943639"/>
            <a:ext cx="410109" cy="1935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661769" y="3529534"/>
            <a:ext cx="2668597" cy="25279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1159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034" y="3203998"/>
            <a:ext cx="6840763" cy="325423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16 - Visualiser les équipes)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une équipe complète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Equipe ».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l’action « Modifier Equipe » n’est pas utile en Cross.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30463" y="421413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82061" y="3512361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97686" y="40170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331523" y="309161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844" y="331084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16689" y="405106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46997" y="3489798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6" y="3945715"/>
            <a:ext cx="637512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536933" y="374363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294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D5E00FD-17CF-F0E7-971E-80C76073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8" y="5546272"/>
            <a:ext cx="6010954" cy="120446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1EFF24-046B-7A13-B71E-E37B3007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6" y="2585928"/>
            <a:ext cx="6310927" cy="187565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4184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16 - Visualiser les équipes)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4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 élève à une équipe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Equipe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u="sng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 où les élèves à ajouter à votre équipe, puis « Actions » puis « Ajouter A Equipe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Cocher « CROSS COUNTRY » pour inscrire l’élève en individuel et dans l’équipe. Le flash vert et la coche confirment l’inscription.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l’équipe dans laquelle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85771" y="3481877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92514" y="2584572"/>
            <a:ext cx="357212" cy="3440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598140" y="3197825"/>
            <a:ext cx="283382" cy="4193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1034085" y="2829354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1061423" y="3144311"/>
            <a:ext cx="478379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40308" y="2871290"/>
            <a:ext cx="307239" cy="4030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686968" y="582600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438905" y="5996817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502399" y="6454403"/>
            <a:ext cx="806613" cy="2156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952427" y="5518817"/>
            <a:ext cx="945397" cy="2040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894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96" y="3621903"/>
            <a:ext cx="8717687" cy="2758461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Supprimer une inscription individuelle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Individuel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diapositives 12 et 13 - Accéder aux inscriptions des individuels 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 élève,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1 : si vous supprimer un élève qui fait parti d’un relais/ d’une équipe,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du relais / de l’équipe.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2 : vous pouvez supprimer plusieurs élèves en les sélectionnant puis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« Actions » puis « Supprimer ».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440955" y="4772931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243436" y="2995044"/>
            <a:ext cx="2732302" cy="11717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776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4156920" y="187920"/>
            <a:ext cx="399492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B428CE-1DBB-4623-BA4F-D719E7EBA039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3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Accéder aux championnats de cross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677160" y="1451233"/>
            <a:ext cx="77889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orbel"/>
              </a:rPr>
              <a:t>Usport</a:t>
            </a: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 vous arrivez sur « Mon planning » dans l’Agenda.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Vous voyez les championnats ouverts du mois en cours.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Les possibilités basiques :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Changer de mois en cliquant sur les flèches,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Filtrer par « Sport » notamment,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un évènement pour voir les informations, particulièrement la date limite d’inscription, et s’inscrire si la date et l’heure limites ne sont pas passées.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aussi passer par « Championnats » puis choisir le sport et enfin le championnat.</a:t>
            </a:r>
          </a:p>
        </p:txBody>
      </p:sp>
      <p:pic>
        <p:nvPicPr>
          <p:cNvPr id="107" name="Image 11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60" y="3784680"/>
            <a:ext cx="7378704" cy="2661840"/>
          </a:xfrm>
          <a:prstGeom prst="rect">
            <a:avLst/>
          </a:prstGeom>
          <a:ln>
            <a:noFill/>
          </a:ln>
        </p:spPr>
      </p:pic>
      <p:sp>
        <p:nvSpPr>
          <p:cNvPr id="108" name="CustomShape 6"/>
          <p:cNvSpPr/>
          <p:nvPr/>
        </p:nvSpPr>
        <p:spPr>
          <a:xfrm>
            <a:off x="422784" y="3591067"/>
            <a:ext cx="341856" cy="106052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09" name="CustomShape 7"/>
          <p:cNvSpPr/>
          <p:nvPr/>
        </p:nvSpPr>
        <p:spPr>
          <a:xfrm>
            <a:off x="1932624" y="3532418"/>
            <a:ext cx="131472" cy="8398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10" name="CustomShape 8"/>
          <p:cNvSpPr/>
          <p:nvPr/>
        </p:nvSpPr>
        <p:spPr>
          <a:xfrm>
            <a:off x="200628" y="331292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1685520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02092D-0944-BF65-D5F6-617792023A0B}"/>
              </a:ext>
            </a:extLst>
          </p:cNvPr>
          <p:cNvSpPr/>
          <p:nvPr/>
        </p:nvSpPr>
        <p:spPr>
          <a:xfrm>
            <a:off x="2048256" y="4372231"/>
            <a:ext cx="1234440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5395A-D168-5A10-B0D3-4142700DF311}"/>
              </a:ext>
            </a:extLst>
          </p:cNvPr>
          <p:cNvSpPr/>
          <p:nvPr/>
        </p:nvSpPr>
        <p:spPr>
          <a:xfrm>
            <a:off x="764640" y="4588231"/>
            <a:ext cx="254376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stomShape 9">
            <a:extLst>
              <a:ext uri="{FF2B5EF4-FFF2-40B4-BE49-F238E27FC236}">
                <a16:creationId xmlns:a16="http://schemas.microsoft.com/office/drawing/2014/main" id="{5C2C3274-C734-FD95-3FBD-7C655E910AC0}"/>
              </a:ext>
            </a:extLst>
          </p:cNvPr>
          <p:cNvSpPr/>
          <p:nvPr/>
        </p:nvSpPr>
        <p:spPr>
          <a:xfrm>
            <a:off x="5605248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9823FCF2-F212-F292-094E-B1A98F9B11D4}"/>
              </a:ext>
            </a:extLst>
          </p:cNvPr>
          <p:cNvSpPr/>
          <p:nvPr/>
        </p:nvSpPr>
        <p:spPr>
          <a:xfrm flipH="1">
            <a:off x="3858768" y="3557931"/>
            <a:ext cx="1812216" cy="1367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6" name="CustomShape 7">
            <a:extLst>
              <a:ext uri="{FF2B5EF4-FFF2-40B4-BE49-F238E27FC236}">
                <a16:creationId xmlns:a16="http://schemas.microsoft.com/office/drawing/2014/main" id="{59929FCF-611A-E139-3AE4-EFAB6B63FFFD}"/>
              </a:ext>
            </a:extLst>
          </p:cNvPr>
          <p:cNvSpPr/>
          <p:nvPr/>
        </p:nvSpPr>
        <p:spPr>
          <a:xfrm>
            <a:off x="5872560" y="3532418"/>
            <a:ext cx="674544" cy="11030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8DDF7-51F1-18BC-B619-93D871D6553C}"/>
              </a:ext>
            </a:extLst>
          </p:cNvPr>
          <p:cNvSpPr/>
          <p:nvPr/>
        </p:nvSpPr>
        <p:spPr>
          <a:xfrm>
            <a:off x="829656" y="4925650"/>
            <a:ext cx="5042904" cy="3134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F65C9-A4FE-768D-99BA-B89B2C5866E4}"/>
              </a:ext>
            </a:extLst>
          </p:cNvPr>
          <p:cNvSpPr/>
          <p:nvPr/>
        </p:nvSpPr>
        <p:spPr>
          <a:xfrm>
            <a:off x="5898600" y="4635496"/>
            <a:ext cx="2272896" cy="18110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64" y="4646347"/>
            <a:ext cx="6437376" cy="56501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4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les relais, obligatoirement mixtes 2F2G, avec 1 remplaçant possible dans chaque genre, ne concernent que les CJF et CJG. </a:t>
            </a: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ATTENTION : les élèves participant à la course de relais ne peuvent pas être inscrits en individuel et en équipe !</a:t>
            </a:r>
            <a:endParaRPr lang="fr-FR" sz="1400" b="1" strike="noStrike" spc="-1" dirty="0">
              <a:latin typeface="Arial"/>
            </a:endParaRPr>
          </a:p>
        </p:txBody>
      </p:sp>
      <p:pic>
        <p:nvPicPr>
          <p:cNvPr id="118" name="Imag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33" y="3871332"/>
            <a:ext cx="2115011" cy="2300868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026664" y="2720230"/>
            <a:ext cx="5343023" cy="21084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1223163" y="3686302"/>
            <a:ext cx="2959509" cy="11982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8375904" y="4846320"/>
            <a:ext cx="603504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1780032" y="5850633"/>
            <a:ext cx="597408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1" y="3235787"/>
            <a:ext cx="6612883" cy="311098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de 4 à 6 élèves,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plusieurs relais en une seule fois en sélectionnant tous les élèves concernés.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 flipV="1">
            <a:off x="1351371" y="486389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7360" y="3534987"/>
            <a:ext cx="71935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7360" y="4093706"/>
            <a:ext cx="237744" cy="21714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7360" y="3245707"/>
            <a:ext cx="786384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V="1">
            <a:off x="1370077" y="314830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V="1">
            <a:off x="1370077" y="3409653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821165" y="349683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811039" y="31804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811039" y="489607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421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6C46D2-47DF-8D5D-2EC0-A5C8BFEC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68" y="4801410"/>
            <a:ext cx="5605196" cy="18373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768" y="2978936"/>
            <a:ext cx="5605196" cy="175977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6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274320" y="1552133"/>
            <a:ext cx="8705087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Choisir » au bout de chaque ligne pour choisir dans quel relais inscrire l’élève,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numéro de relais, le flash vert et le numéro de relais indiquent que l’inscription est confirmée,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Répéter les mêmes actions pour chaque élève en vous assurant que les élèves soient inscrits avec le même numéro de relais.</a:t>
            </a: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Note : le R à gauche du sigle d’AS indique bien que c’est un relais et le chiffre à droite du sigle d’AS indique le numéro du relais.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7235221" y="3072887"/>
            <a:ext cx="232285" cy="7322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5654015" y="5116089"/>
            <a:ext cx="1485669" cy="15226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6373368" y="5445547"/>
            <a:ext cx="484632" cy="14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H="1">
            <a:off x="7357488" y="4978684"/>
            <a:ext cx="45719" cy="8657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H="1">
            <a:off x="7405642" y="5908152"/>
            <a:ext cx="209152" cy="7146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7880752" y="61340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7809226" y="516618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652806" y="30114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6687290" y="3554350"/>
            <a:ext cx="27076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038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64" y="4646347"/>
            <a:ext cx="6437376" cy="56501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7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une équipe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1 : les équipes s’inscrivent 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une par une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et comportent de 4 à 5 élèves de la même catégorie.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2 : tous les élèves inscrits en équipe sont automatiquement inscrits en individuel.</a:t>
            </a: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3 : si des élèves sont déjà inscrits en individuel, ils seront rattachés à l’équipe.</a:t>
            </a:r>
          </a:p>
        </p:txBody>
      </p:sp>
      <p:pic>
        <p:nvPicPr>
          <p:cNvPr id="118" name="Image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33" y="3871332"/>
            <a:ext cx="2115011" cy="2300868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158599" y="2504786"/>
            <a:ext cx="4666755" cy="23239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907293" y="3117447"/>
            <a:ext cx="2990422" cy="21033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825354" y="4828687"/>
            <a:ext cx="603504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1159736" y="5833426"/>
            <a:ext cx="650775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1419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488" y="2908718"/>
            <a:ext cx="5475512" cy="3761361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8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de 4 à 5 élèves de la même catégorie,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 : filtrer avant de sélectionner les élèves (diapositive suivante)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Une Equipe », un bandeau confirme l’inscription </a:t>
            </a:r>
            <a:r>
              <a:rPr lang="fr-FR" sz="14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la première équipe inscrite portera le numéro 1, la suivante le numéro 2, …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927443" y="4809096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2263740" y="3151907"/>
            <a:ext cx="71935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2228488" y="3893385"/>
            <a:ext cx="295256" cy="277669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2228488" y="2900710"/>
            <a:ext cx="719352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941085" y="2840364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956333" y="3221768"/>
            <a:ext cx="123766" cy="4763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1513664" y="345125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1431341" y="2952581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1424520" y="489753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6472630" y="3986784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6472630" y="4991509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6472630" y="6514574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6472629" y="5499197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41" y="5015194"/>
            <a:ext cx="95858" cy="1054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41" y="5524725"/>
            <a:ext cx="95858" cy="105445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55" y="2419022"/>
            <a:ext cx="2498121" cy="2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7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" grpId="0" animBg="1"/>
      <p:bldP spid="3" grpId="0" animBg="1"/>
      <p:bldP spid="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781D540E-4E79-4C59-5163-2BE9F8AB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14" y="2744869"/>
            <a:ext cx="1430373" cy="39252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FD094C-7F17-B675-5BC9-BAA10ED73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7" y="2105008"/>
            <a:ext cx="7741557" cy="50461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9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6393176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Pour filtrer votre liste d’élèves avant d’inscrire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le bouton « Filtres » en haut à droite de votre écran.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Parmi les nombreuses possibilités,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: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a- le genre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b- la catégorie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pour sélectionner plusieurs catégories, comme poussins + benjamins 1, cliquer sur « Poussins », rester appuyé sur la touche « Contrôle » (Ctrl) de votre clavier, puis cliquer sur « Benjamins 1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 pour appliquer le(s) filtre(s)</a:t>
            </a: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 flipH="1" flipV="1">
            <a:off x="7132499" y="2760619"/>
            <a:ext cx="133066" cy="3237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V="1">
            <a:off x="7064569" y="3300150"/>
            <a:ext cx="274485" cy="241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V="1">
            <a:off x="7458224" y="2005915"/>
            <a:ext cx="500647" cy="4219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6807015" y="633033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6745102" y="302334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163310" y="178399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7962273" y="2410409"/>
            <a:ext cx="407414" cy="1953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7354850" y="2744869"/>
            <a:ext cx="426694" cy="1908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7354850" y="6377434"/>
            <a:ext cx="498571" cy="2601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7357447" y="3432284"/>
            <a:ext cx="604826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stomShape 6">
            <a:extLst>
              <a:ext uri="{FF2B5EF4-FFF2-40B4-BE49-F238E27FC236}">
                <a16:creationId xmlns:a16="http://schemas.microsoft.com/office/drawing/2014/main" id="{57A4F1B3-7D29-1070-A386-2D9577485C2B}"/>
              </a:ext>
            </a:extLst>
          </p:cNvPr>
          <p:cNvSpPr/>
          <p:nvPr/>
        </p:nvSpPr>
        <p:spPr>
          <a:xfrm rot="4758687" flipV="1">
            <a:off x="7212039" y="6414059"/>
            <a:ext cx="45719" cy="2290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29DDEE0-AECD-AE3C-C9FD-06FBADE91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282" y="4207350"/>
            <a:ext cx="4249692" cy="2529228"/>
          </a:xfrm>
          <a:prstGeom prst="rect">
            <a:avLst/>
          </a:prstGeom>
        </p:spPr>
      </p:pic>
      <p:sp>
        <p:nvSpPr>
          <p:cNvPr id="23" name="CustomShape 6">
            <a:extLst>
              <a:ext uri="{FF2B5EF4-FFF2-40B4-BE49-F238E27FC236}">
                <a16:creationId xmlns:a16="http://schemas.microsoft.com/office/drawing/2014/main" id="{81E11203-9A33-5699-8A09-C1529F469A4A}"/>
              </a:ext>
            </a:extLst>
          </p:cNvPr>
          <p:cNvSpPr/>
          <p:nvPr/>
        </p:nvSpPr>
        <p:spPr>
          <a:xfrm rot="15606690" flipH="1" flipV="1">
            <a:off x="6095651" y="3571039"/>
            <a:ext cx="1088276" cy="868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981356" y="4428308"/>
            <a:ext cx="1312554" cy="23082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73C72CEF-08B8-DEF9-024B-CFDDC3059132}"/>
              </a:ext>
            </a:extLst>
          </p:cNvPr>
          <p:cNvSpPr/>
          <p:nvPr/>
        </p:nvSpPr>
        <p:spPr>
          <a:xfrm rot="15497200" flipV="1">
            <a:off x="6482602" y="6195334"/>
            <a:ext cx="253970" cy="5493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782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2253</Words>
  <Application>Microsoft Office PowerPoint</Application>
  <PresentationFormat>Affichage à l'écran (4:3)</PresentationFormat>
  <Paragraphs>338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Corbel</vt:lpstr>
      <vt:lpstr>StarSymbol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diapositive</dc:title>
  <dc:subject/>
  <dc:creator>Geoffrey BRASSART</dc:creator>
  <dc:description/>
  <cp:lastModifiedBy>Geoffrey BRASSART</cp:lastModifiedBy>
  <cp:revision>204</cp:revision>
  <dcterms:created xsi:type="dcterms:W3CDTF">2020-07-13T13:01:28Z</dcterms:created>
  <dcterms:modified xsi:type="dcterms:W3CDTF">2023-12-07T15:31:08Z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