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320" r:id="rId5"/>
    <p:sldId id="258" r:id="rId6"/>
    <p:sldId id="292" r:id="rId7"/>
    <p:sldId id="293" r:id="rId8"/>
    <p:sldId id="296" r:id="rId9"/>
    <p:sldId id="297" r:id="rId10"/>
    <p:sldId id="298" r:id="rId11"/>
    <p:sldId id="299" r:id="rId12"/>
    <p:sldId id="301" r:id="rId13"/>
    <p:sldId id="302" r:id="rId14"/>
    <p:sldId id="305" r:id="rId15"/>
    <p:sldId id="303" r:id="rId16"/>
    <p:sldId id="304" r:id="rId17"/>
    <p:sldId id="306" r:id="rId18"/>
    <p:sldId id="307" r:id="rId19"/>
    <p:sldId id="294" r:id="rId20"/>
    <p:sldId id="380" r:id="rId21"/>
    <p:sldId id="381" r:id="rId22"/>
    <p:sldId id="295" r:id="rId23"/>
    <p:sldId id="259" r:id="rId24"/>
    <p:sldId id="273"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1" r:id="rId38"/>
    <p:sldId id="322" r:id="rId39"/>
    <p:sldId id="323" r:id="rId40"/>
    <p:sldId id="325" r:id="rId41"/>
    <p:sldId id="324" r:id="rId42"/>
    <p:sldId id="326" r:id="rId43"/>
    <p:sldId id="327" r:id="rId44"/>
    <p:sldId id="328" r:id="rId45"/>
    <p:sldId id="329" r:id="rId46"/>
    <p:sldId id="330" r:id="rId47"/>
    <p:sldId id="331" r:id="rId48"/>
    <p:sldId id="332" r:id="rId49"/>
    <p:sldId id="333" r:id="rId50"/>
    <p:sldId id="334" r:id="rId51"/>
    <p:sldId id="335" r:id="rId52"/>
    <p:sldId id="338" r:id="rId53"/>
    <p:sldId id="336" r:id="rId54"/>
    <p:sldId id="339" r:id="rId55"/>
    <p:sldId id="337" r:id="rId56"/>
    <p:sldId id="341" r:id="rId57"/>
    <p:sldId id="340" r:id="rId58"/>
    <p:sldId id="342" r:id="rId59"/>
    <p:sldId id="343" r:id="rId60"/>
    <p:sldId id="344" r:id="rId61"/>
    <p:sldId id="345" r:id="rId62"/>
    <p:sldId id="348" r:id="rId63"/>
    <p:sldId id="349" r:id="rId64"/>
    <p:sldId id="362" r:id="rId65"/>
    <p:sldId id="350" r:id="rId66"/>
    <p:sldId id="346" r:id="rId67"/>
    <p:sldId id="351" r:id="rId68"/>
    <p:sldId id="353" r:id="rId69"/>
    <p:sldId id="356" r:id="rId70"/>
    <p:sldId id="355" r:id="rId71"/>
    <p:sldId id="358" r:id="rId72"/>
    <p:sldId id="359" r:id="rId73"/>
    <p:sldId id="347" r:id="rId74"/>
    <p:sldId id="361" r:id="rId75"/>
    <p:sldId id="364" r:id="rId76"/>
    <p:sldId id="363" r:id="rId77"/>
    <p:sldId id="366" r:id="rId78"/>
    <p:sldId id="368" r:id="rId79"/>
    <p:sldId id="369" r:id="rId80"/>
    <p:sldId id="370" r:id="rId81"/>
    <p:sldId id="371" r:id="rId82"/>
    <p:sldId id="372" r:id="rId83"/>
    <p:sldId id="373" r:id="rId84"/>
    <p:sldId id="374" r:id="rId85"/>
    <p:sldId id="375" r:id="rId86"/>
    <p:sldId id="376" r:id="rId87"/>
    <p:sldId id="379" r:id="rId88"/>
    <p:sldId id="378" r:id="rId89"/>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zrJJGSDmSAxXQplQEzCOmg==" hashData="uSPsmalbGeK7FVVK7zn61ceHShnCex9y6Et7USrvjdL/kUeqZwMy8x2f3Iqo1jHzl2UdevB+5W8J3TQcSDYrLw=="/>
  <p:extLst>
    <p:ext uri="{521415D9-36F7-43E2-AB2F-B90AF26B5E84}">
      <p14:sectionLst xmlns:p14="http://schemas.microsoft.com/office/powerpoint/2010/main">
        <p14:section name="Page de garde" id="{97930D39-9A36-4DD1-B447-F8848BEC9AA3}">
          <p14:sldIdLst>
            <p14:sldId id="256"/>
          </p14:sldIdLst>
        </p14:section>
        <p14:section name="Table des matières" id="{F3763C0A-77EF-4E0B-B282-3618354212C8}">
          <p14:sldIdLst>
            <p14:sldId id="257"/>
            <p14:sldId id="320"/>
          </p14:sldIdLst>
        </p14:section>
        <p14:section name="I. Usport – Création d’un Niveau" id="{E13A50A0-B130-431F-B81C-5EE83A0DCD07}">
          <p14:sldIdLst/>
        </p14:section>
        <p14:section name="I.a. Gestionnaire de Comité – Niveau District" id="{5E2DAF27-2014-40A8-8D82-1DFF0C3C4A63}">
          <p14:sldIdLst>
            <p14:sldId id="258"/>
            <p14:sldId id="292"/>
            <p14:sldId id="293"/>
          </p14:sldIdLst>
        </p14:section>
        <p14:section name="I.b. Gestionnaire de Comité – Niveau Inter Districts" id="{7597EFD4-FD40-44BF-BB85-B634FC0616AA}">
          <p14:sldIdLst>
            <p14:sldId id="296"/>
            <p14:sldId id="297"/>
            <p14:sldId id="298"/>
          </p14:sldIdLst>
        </p14:section>
        <p14:section name="I.c. Gestionnaire de Comité – Niveau Comité" id="{0FC4F2CE-AA2E-45A6-918E-11987374400C}">
          <p14:sldIdLst>
            <p14:sldId id="299"/>
            <p14:sldId id="301"/>
          </p14:sldIdLst>
        </p14:section>
        <p14:section name="I.d. Gestionnaire de Territoire – Niveau Inter Comités / Intra Territoire" id="{70BC089B-B836-48D7-BE27-D3742552223F}">
          <p14:sldIdLst>
            <p14:sldId id="302"/>
            <p14:sldId id="305"/>
            <p14:sldId id="303"/>
            <p14:sldId id="304"/>
          </p14:sldIdLst>
        </p14:section>
        <p14:section name="I.e. Gestionnaire de Territoire – Niveau Territoire" id="{B30D68FD-5525-493E-962C-050FC939AF5C}">
          <p14:sldIdLst>
            <p14:sldId id="306"/>
            <p14:sldId id="307"/>
          </p14:sldIdLst>
        </p14:section>
        <p14:section name="II. Usport – Création d’une Journée" id="{7DD272D6-AA1C-47E2-83BF-ACF922B63DCA}">
          <p14:sldIdLst/>
        </p14:section>
        <p14:section name="II.a. Configuration basique" id="{BF2F8C28-E51A-48A7-B1DE-D19ADB83EEFA}">
          <p14:sldIdLst>
            <p14:sldId id="294"/>
            <p14:sldId id="380"/>
            <p14:sldId id="381"/>
          </p14:sldIdLst>
        </p14:section>
        <p14:section name="II.b. Configuration experte" id="{C451814C-8D68-4643-8FAF-B51C14CCAEFA}">
          <p14:sldIdLst>
            <p14:sldId id="295"/>
          </p14:sldIdLst>
        </p14:section>
        <p14:section name="III. Usport - Inscrire" id="{DCE247B4-4195-4F22-A41A-6A92778B2444}">
          <p14:sldIdLst>
            <p14:sldId id="259"/>
          </p14:sldIdLst>
        </p14:section>
        <p14:section name="IV. Usport =&gt; Ucompetitions – Rappels terminologiques et Gestion multipostes" id="{E0C9D99F-EB6A-4BF7-8529-E01BA236FA7B}">
          <p14:sldIdLst/>
        </p14:section>
        <p14:section name="IV.a. Rappels terminologiques" id="{91E77DD8-6054-4850-B2BA-889B44D6024C}">
          <p14:sldIdLst>
            <p14:sldId id="273"/>
          </p14:sldIdLst>
        </p14:section>
        <p14:section name="IV.b. Gestion multipostes" id="{14EA60CA-AD22-4047-AD0A-7709B05F63BB}">
          <p14:sldIdLst>
            <p14:sldId id="308"/>
          </p14:sldIdLst>
        </p14:section>
        <p14:section name="V. Ucompetitions – Configurer le championnat" id="{76889A99-70B8-4D2F-9261-AF690622949B}">
          <p14:sldIdLst/>
        </p14:section>
        <p14:section name="V.a. Accéder" id="{0F59BD10-C367-4A35-A217-5FDB2F59EB88}">
          <p14:sldIdLst>
            <p14:sldId id="309"/>
          </p14:sldIdLst>
        </p14:section>
        <p14:section name="V.b. Actions" id="{195FE13C-4416-4520-8AFD-D2E11E8B49A3}">
          <p14:sldIdLst>
            <p14:sldId id="310"/>
          </p14:sldIdLst>
        </p14:section>
        <p14:section name="VI. Ucompetitions – Liste des compétitions du championnat" id="{B567B329-F50F-4C5B-B172-C225A6C25192}">
          <p14:sldIdLst/>
        </p14:section>
        <p14:section name="VI.a. Accéder" id="{20870D13-104A-4280-8B7F-81FB69BEB1A6}">
          <p14:sldIdLst>
            <p14:sldId id="311"/>
          </p14:sldIdLst>
        </p14:section>
        <p14:section name="VI.b. Informations" id="{B8E865E3-4FB7-4960-B597-2A93DF64AEA3}">
          <p14:sldIdLst>
            <p14:sldId id="312"/>
          </p14:sldIdLst>
        </p14:section>
        <p14:section name="VI.c. Actions" id="{1D04F884-E5D5-477C-BD66-BB2160EF64F6}">
          <p14:sldIdLst>
            <p14:sldId id="313"/>
          </p14:sldIdLst>
        </p14:section>
        <p14:section name="VII. Ucompetitions – Liste des participants du championnat" id="{89E360E1-FD1C-47F9-81A0-BEA44BBC153C}">
          <p14:sldIdLst/>
        </p14:section>
        <p14:section name="VII.a. Accéder" id="{C6707636-CEE3-469A-B508-F7C09956ED18}">
          <p14:sldIdLst>
            <p14:sldId id="314"/>
          </p14:sldIdLst>
        </p14:section>
        <p14:section name="VII.b. Informations" id="{3EC9C683-2E89-4EBC-9B12-85BEA29A976E}">
          <p14:sldIdLst>
            <p14:sldId id="315"/>
          </p14:sldIdLst>
        </p14:section>
        <p14:section name="VII.c. Visualiser les inscriptions d’une compétition" id="{60ABDDB1-F216-41FB-982C-6CFF172CAAC4}">
          <p14:sldIdLst>
            <p14:sldId id="316"/>
          </p14:sldIdLst>
        </p14:section>
        <p14:section name="VII.d. Changer de journée" id="{12B45267-B0A8-4DA1-92D2-3E433485F756}">
          <p14:sldIdLst>
            <p14:sldId id="317"/>
          </p14:sldIdLst>
        </p14:section>
        <p14:section name="VII.e. Utiliser le filtre des données avec critères complexes" id="{A1E70951-37D8-44EE-B1EF-759C9127A31D}">
          <p14:sldIdLst>
            <p14:sldId id="318"/>
          </p14:sldIdLst>
        </p14:section>
        <p14:section name="VII.f. Supprimer / Réactiver / Ajouter des inscriptions" id="{EAF3D593-EAC8-4BC2-ADA2-F739211768AA}">
          <p14:sldIdLst>
            <p14:sldId id="319"/>
            <p14:sldId id="321"/>
            <p14:sldId id="322"/>
          </p14:sldIdLst>
        </p14:section>
        <p14:section name="VII.g. Gestion des équipes" id="{65C96114-07F4-48DA-857A-C2FDE08C2BDB}">
          <p14:sldIdLst>
            <p14:sldId id="323"/>
            <p14:sldId id="325"/>
            <p14:sldId id="324"/>
            <p14:sldId id="326"/>
            <p14:sldId id="327"/>
          </p14:sldIdLst>
        </p14:section>
        <p14:section name="VII.h. Gestion des relais" id="{A000A66E-63E5-486D-B46D-A4DCC86457A8}">
          <p14:sldIdLst>
            <p14:sldId id="328"/>
            <p14:sldId id="329"/>
            <p14:sldId id="330"/>
            <p14:sldId id="331"/>
            <p14:sldId id="332"/>
          </p14:sldIdLst>
        </p14:section>
        <p14:section name="VII.i. Attribution des dossards" id="{9E603828-3685-4964-895C-C23432C7C7A4}">
          <p14:sldIdLst>
            <p14:sldId id="333"/>
            <p14:sldId id="334"/>
            <p14:sldId id="335"/>
            <p14:sldId id="338"/>
          </p14:sldIdLst>
        </p14:section>
        <p14:section name="VII.j. Autres impressions" id="{17DA63CF-0242-467D-BA5F-EB6278462132}">
          <p14:sldIdLst>
            <p14:sldId id="336"/>
            <p14:sldId id="339"/>
          </p14:sldIdLst>
        </p14:section>
        <p14:section name="VII.k. Autres fonctionnalités" id="{4C4B921A-9ACC-4D39-A3F0-E1F17F5DE294}">
          <p14:sldIdLst>
            <p14:sldId id="337"/>
          </p14:sldIdLst>
        </p14:section>
        <p14:section name="VIII. Ucompetitions – Liste des équipes" id="{15949DDB-FBD6-4455-939F-B9DC208F03E8}">
          <p14:sldIdLst>
            <p14:sldId id="341"/>
          </p14:sldIdLst>
        </p14:section>
        <p14:section name="Ucompetitions – Saisies des arrivées : manuelle, scannée et via dossards pucés" id="{F07F58F7-A6E3-442F-A89D-36EDC78265CD}">
          <p14:sldIdLst/>
        </p14:section>
        <p14:section name="IX.a. Accéder" id="{C27F3DA0-5D93-49AE-9CF4-48501E6F214A}">
          <p14:sldIdLst>
            <p14:sldId id="340"/>
          </p14:sldIdLst>
        </p14:section>
        <p14:section name="IX.b. Informations" id="{4D7790D1-5406-4FFA-9DB3-0D92C2B17230}">
          <p14:sldIdLst>
            <p14:sldId id="342"/>
          </p14:sldIdLst>
        </p14:section>
        <p14:section name="IX.c. Modifier la compétition active" id="{00688D5B-A9BB-42F3-A03B-C3757E3C5AEA}">
          <p14:sldIdLst>
            <p14:sldId id="343"/>
          </p14:sldIdLst>
        </p14:section>
        <p14:section name="IX.d. Date de début de la compétition" id="{E9380CDA-596B-40DF-947F-85EF7616A73D}">
          <p14:sldIdLst>
            <p14:sldId id="344"/>
          </p14:sldIdLst>
        </p14:section>
        <p14:section name="Saisie manuelle et scannée des arrivées" id="{52F8F7D5-863E-4E03-A8CA-0206C5A6BBBB}">
          <p14:sldIdLst>
            <p14:sldId id="345"/>
            <p14:sldId id="348"/>
            <p14:sldId id="349"/>
            <p14:sldId id="362"/>
          </p14:sldIdLst>
        </p14:section>
        <p14:section name="IX.f. Gestion des participants non-arrivés" id="{A78E8DB5-D1A2-4B00-8127-493D67A80EFD}">
          <p14:sldIdLst>
            <p14:sldId id="350"/>
          </p14:sldIdLst>
        </p14:section>
        <p14:section name="IX.g. Dossards pucés" id="{7FE08856-0851-4EBB-ADB7-A77EB4BAA12C}">
          <p14:sldIdLst>
            <p14:sldId id="346"/>
            <p14:sldId id="351"/>
            <p14:sldId id="353"/>
            <p14:sldId id="356"/>
            <p14:sldId id="355"/>
            <p14:sldId id="358"/>
            <p14:sldId id="359"/>
          </p14:sldIdLst>
        </p14:section>
        <p14:section name="IX.h. Impressions" id="{A77BBF32-6223-4CE4-B6CD-BA362177F7F4}">
          <p14:sldIdLst>
            <p14:sldId id="347"/>
          </p14:sldIdLst>
        </p14:section>
        <p14:section name="X. Ucompetitions – Editions des résultats" id="{614A70A8-A9B2-4110-B3E8-480700E9F812}">
          <p14:sldIdLst/>
        </p14:section>
        <p14:section name="X.a. Accéder" id="{8C5B46D1-1C96-4734-99D3-FBF665874B1B}">
          <p14:sldIdLst>
            <p14:sldId id="361"/>
          </p14:sldIdLst>
        </p14:section>
        <p14:section name="X.b. Informations et actions possibles" id="{2BCBFE0E-DBAF-475F-9FAF-292D685B8C15}">
          <p14:sldIdLst>
            <p14:sldId id="364"/>
          </p14:sldIdLst>
        </p14:section>
        <p14:section name="XI. Ucompetitions – Envoyer les résultats sur Usport" id="{8C4283B9-9F7A-45C2-BE13-A4F7F25A7DD3}">
          <p14:sldIdLst>
            <p14:sldId id="363"/>
          </p14:sldIdLst>
        </p14:section>
        <p14:section name="XII. Ucompetitions – Presse" id="{3D5FED60-F044-4058-8957-6CF713C93ED2}">
          <p14:sldIdLst>
            <p14:sldId id="366"/>
          </p14:sldIdLst>
        </p14:section>
        <p14:section name="XIII. Usport – Gestion des qualifications" id="{E4D66CEF-390C-46C2-BDE3-979E36F6EF78}">
          <p14:sldIdLst/>
        </p14:section>
        <p14:section name="XIII.a. Généralités de fonctionnement" id="{284666AA-A005-40A0-9935-32AAF290CFD3}">
          <p14:sldIdLst>
            <p14:sldId id="368"/>
          </p14:sldIdLst>
        </p14:section>
        <p14:section name="XIII.b. Mode automatique" id="{4C4C0CCC-3406-42E1-B32C-28EBFDD127FF}">
          <p14:sldIdLst>
            <p14:sldId id="369"/>
            <p14:sldId id="370"/>
            <p14:sldId id="371"/>
          </p14:sldIdLst>
        </p14:section>
        <p14:section name="XIII.c. Mode manuel – accéder" id="{41FA2C3E-25DC-42DF-8BA3-DEB61284C07E}">
          <p14:sldIdLst>
            <p14:sldId id="372"/>
          </p14:sldIdLst>
        </p14:section>
        <p14:section name="XIII.d. Mode manuel – qualifier les équipes" id="{A4AA903C-D8C2-49FD-802B-3E2E47EBB6F7}">
          <p14:sldIdLst>
            <p14:sldId id="373"/>
            <p14:sldId id="374"/>
          </p14:sldIdLst>
        </p14:section>
        <p14:section name="XIII.e. Mode manuel – qualifier les individuels" id="{3D67AF7C-1C7A-4351-BDD7-17141DF62323}">
          <p14:sldIdLst>
            <p14:sldId id="375"/>
            <p14:sldId id="376"/>
          </p14:sldIdLst>
        </p14:section>
        <p14:section name="XIII.f. Mode manuel – qualifier les relais" id="{7A30787F-1851-4836-914C-860D6D63D016}">
          <p14:sldIdLst>
            <p14:sldId id="379"/>
            <p14:sldId id="3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4C22"/>
    <a:srgbClr val="F145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presProps" Target="presProps.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ffrey BRASSART" userId="5aaea65a-13f1-414b-883f-3348b35d3135" providerId="ADAL" clId="{C271812B-34AB-4248-9178-B154BF3055E0}"/>
    <pc:docChg chg="undo custSel addSld delSld modSld modSection">
      <pc:chgData name="Geoffrey BRASSART" userId="5aaea65a-13f1-414b-883f-3348b35d3135" providerId="ADAL" clId="{C271812B-34AB-4248-9178-B154BF3055E0}" dt="2025-09-25T14:49:32.098" v="2019" actId="20577"/>
      <pc:docMkLst>
        <pc:docMk/>
      </pc:docMkLst>
      <pc:sldChg chg="modSp mod">
        <pc:chgData name="Geoffrey BRASSART" userId="5aaea65a-13f1-414b-883f-3348b35d3135" providerId="ADAL" clId="{C271812B-34AB-4248-9178-B154BF3055E0}" dt="2025-09-25T14:49:32.098" v="2019" actId="20577"/>
        <pc:sldMkLst>
          <pc:docMk/>
          <pc:sldMk cId="0" sldId="256"/>
        </pc:sldMkLst>
        <pc:spChg chg="mod">
          <ac:chgData name="Geoffrey BRASSART" userId="5aaea65a-13f1-414b-883f-3348b35d3135" providerId="ADAL" clId="{C271812B-34AB-4248-9178-B154BF3055E0}" dt="2025-09-25T14:49:32.098" v="2019" actId="20577"/>
          <ac:spMkLst>
            <pc:docMk/>
            <pc:sldMk cId="0" sldId="256"/>
            <ac:spMk id="92" creationId="{00000000-0000-0000-0000-000000000000}"/>
          </ac:spMkLst>
        </pc:spChg>
      </pc:sldChg>
      <pc:sldChg chg="modSp mod">
        <pc:chgData name="Geoffrey BRASSART" userId="5aaea65a-13f1-414b-883f-3348b35d3135" providerId="ADAL" clId="{C271812B-34AB-4248-9178-B154BF3055E0}" dt="2025-09-16T15:25:33.670" v="357" actId="20577"/>
        <pc:sldMkLst>
          <pc:docMk/>
          <pc:sldMk cId="3241210520" sldId="294"/>
        </pc:sldMkLst>
        <pc:spChg chg="mod">
          <ac:chgData name="Geoffrey BRASSART" userId="5aaea65a-13f1-414b-883f-3348b35d3135" providerId="ADAL" clId="{C271812B-34AB-4248-9178-B154BF3055E0}" dt="2025-09-16T15:25:33.670" v="357" actId="20577"/>
          <ac:spMkLst>
            <pc:docMk/>
            <pc:sldMk cId="3241210520" sldId="294"/>
            <ac:spMk id="105" creationId="{00000000-0000-0000-0000-000000000000}"/>
          </ac:spMkLst>
        </pc:spChg>
        <pc:spChg chg="mod">
          <ac:chgData name="Geoffrey BRASSART" userId="5aaea65a-13f1-414b-883f-3348b35d3135" providerId="ADAL" clId="{C271812B-34AB-4248-9178-B154BF3055E0}" dt="2025-09-16T15:17:58.444" v="154" actId="20577"/>
          <ac:spMkLst>
            <pc:docMk/>
            <pc:sldMk cId="3241210520" sldId="294"/>
            <ac:spMk id="106" creationId="{00000000-0000-0000-0000-000000000000}"/>
          </ac:spMkLst>
        </pc:spChg>
        <pc:picChg chg="mod">
          <ac:chgData name="Geoffrey BRASSART" userId="5aaea65a-13f1-414b-883f-3348b35d3135" providerId="ADAL" clId="{C271812B-34AB-4248-9178-B154BF3055E0}" dt="2025-09-16T15:16:47.244" v="23" actId="1035"/>
          <ac:picMkLst>
            <pc:docMk/>
            <pc:sldMk cId="3241210520" sldId="294"/>
            <ac:picMk id="107" creationId="{00000000-0000-0000-0000-000000000000}"/>
          </ac:picMkLst>
        </pc:picChg>
      </pc:sldChg>
      <pc:sldChg chg="modSp mod modAnim">
        <pc:chgData name="Geoffrey BRASSART" userId="5aaea65a-13f1-414b-883f-3348b35d3135" providerId="ADAL" clId="{C271812B-34AB-4248-9178-B154BF3055E0}" dt="2025-09-16T16:01:51.058" v="1858" actId="20577"/>
        <pc:sldMkLst>
          <pc:docMk/>
          <pc:sldMk cId="479339346" sldId="295"/>
        </pc:sldMkLst>
        <pc:spChg chg="mod">
          <ac:chgData name="Geoffrey BRASSART" userId="5aaea65a-13f1-414b-883f-3348b35d3135" providerId="ADAL" clId="{C271812B-34AB-4248-9178-B154BF3055E0}" dt="2025-09-16T16:01:08.050" v="1855" actId="1076"/>
          <ac:spMkLst>
            <pc:docMk/>
            <pc:sldMk cId="479339346" sldId="295"/>
            <ac:spMk id="7" creationId="{6DA8DDF7-51F1-18BC-B619-93D871D6553C}"/>
          </ac:spMkLst>
        </pc:spChg>
        <pc:spChg chg="mod">
          <ac:chgData name="Geoffrey BRASSART" userId="5aaea65a-13f1-414b-883f-3348b35d3135" providerId="ADAL" clId="{C271812B-34AB-4248-9178-B154BF3055E0}" dt="2025-09-16T16:01:51.058" v="1858" actId="20577"/>
          <ac:spMkLst>
            <pc:docMk/>
            <pc:sldMk cId="479339346" sldId="295"/>
            <ac:spMk id="106" creationId="{00000000-0000-0000-0000-000000000000}"/>
          </ac:spMkLst>
        </pc:spChg>
        <pc:picChg chg="mod modCrop">
          <ac:chgData name="Geoffrey BRASSART" userId="5aaea65a-13f1-414b-883f-3348b35d3135" providerId="ADAL" clId="{C271812B-34AB-4248-9178-B154BF3055E0}" dt="2025-09-16T16:00:59.417" v="1854" actId="732"/>
          <ac:picMkLst>
            <pc:docMk/>
            <pc:sldMk cId="479339346" sldId="295"/>
            <ac:picMk id="107" creationId="{00000000-0000-0000-0000-000000000000}"/>
          </ac:picMkLst>
        </pc:picChg>
      </pc:sldChg>
      <pc:sldChg chg="modSp">
        <pc:chgData name="Geoffrey BRASSART" userId="5aaea65a-13f1-414b-883f-3348b35d3135" providerId="ADAL" clId="{C271812B-34AB-4248-9178-B154BF3055E0}" dt="2025-09-16T15:01:37.114" v="14" actId="313"/>
        <pc:sldMkLst>
          <pc:docMk/>
          <pc:sldMk cId="2208697093" sldId="297"/>
        </pc:sldMkLst>
        <pc:spChg chg="mod">
          <ac:chgData name="Geoffrey BRASSART" userId="5aaea65a-13f1-414b-883f-3348b35d3135" providerId="ADAL" clId="{C271812B-34AB-4248-9178-B154BF3055E0}" dt="2025-09-16T15:01:37.114" v="14" actId="313"/>
          <ac:spMkLst>
            <pc:docMk/>
            <pc:sldMk cId="2208697093" sldId="297"/>
            <ac:spMk id="106" creationId="{00000000-0000-0000-0000-000000000000}"/>
          </ac:spMkLst>
        </pc:spChg>
      </pc:sldChg>
      <pc:sldChg chg="modSp">
        <pc:chgData name="Geoffrey BRASSART" userId="5aaea65a-13f1-414b-883f-3348b35d3135" providerId="ADAL" clId="{C271812B-34AB-4248-9178-B154BF3055E0}" dt="2025-09-16T15:02:10.003" v="17" actId="6549"/>
        <pc:sldMkLst>
          <pc:docMk/>
          <pc:sldMk cId="4162367865" sldId="298"/>
        </pc:sldMkLst>
        <pc:spChg chg="mod">
          <ac:chgData name="Geoffrey BRASSART" userId="5aaea65a-13f1-414b-883f-3348b35d3135" providerId="ADAL" clId="{C271812B-34AB-4248-9178-B154BF3055E0}" dt="2025-09-16T15:02:10.003" v="17" actId="6549"/>
          <ac:spMkLst>
            <pc:docMk/>
            <pc:sldMk cId="4162367865" sldId="298"/>
            <ac:spMk id="106" creationId="{00000000-0000-0000-0000-000000000000}"/>
          </ac:spMkLst>
        </pc:spChg>
      </pc:sldChg>
      <pc:sldChg chg="modSp">
        <pc:chgData name="Geoffrey BRASSART" userId="5aaea65a-13f1-414b-883f-3348b35d3135" providerId="ADAL" clId="{C271812B-34AB-4248-9178-B154BF3055E0}" dt="2025-09-16T15:11:20.232" v="18" actId="20577"/>
        <pc:sldMkLst>
          <pc:docMk/>
          <pc:sldMk cId="1009910720" sldId="303"/>
        </pc:sldMkLst>
        <pc:spChg chg="mod">
          <ac:chgData name="Geoffrey BRASSART" userId="5aaea65a-13f1-414b-883f-3348b35d3135" providerId="ADAL" clId="{C271812B-34AB-4248-9178-B154BF3055E0}" dt="2025-09-16T15:11:20.232" v="18" actId="20577"/>
          <ac:spMkLst>
            <pc:docMk/>
            <pc:sldMk cId="1009910720" sldId="303"/>
            <ac:spMk id="106" creationId="{00000000-0000-0000-0000-000000000000}"/>
          </ac:spMkLst>
        </pc:spChg>
      </pc:sldChg>
      <pc:sldChg chg="modSp">
        <pc:chgData name="Geoffrey BRASSART" userId="5aaea65a-13f1-414b-883f-3348b35d3135" providerId="ADAL" clId="{C271812B-34AB-4248-9178-B154BF3055E0}" dt="2025-09-17T13:36:54.133" v="1864" actId="20577"/>
        <pc:sldMkLst>
          <pc:docMk/>
          <pc:sldMk cId="3583026376" sldId="308"/>
        </pc:sldMkLst>
        <pc:spChg chg="mod">
          <ac:chgData name="Geoffrey BRASSART" userId="5aaea65a-13f1-414b-883f-3348b35d3135" providerId="ADAL" clId="{C271812B-34AB-4248-9178-B154BF3055E0}" dt="2025-09-17T13:36:54.133" v="1864" actId="20577"/>
          <ac:spMkLst>
            <pc:docMk/>
            <pc:sldMk cId="3583026376" sldId="308"/>
            <ac:spMk id="117" creationId="{00000000-0000-0000-0000-000000000000}"/>
          </ac:spMkLst>
        </pc:spChg>
      </pc:sldChg>
      <pc:sldChg chg="modSp">
        <pc:chgData name="Geoffrey BRASSART" userId="5aaea65a-13f1-414b-883f-3348b35d3135" providerId="ADAL" clId="{C271812B-34AB-4248-9178-B154BF3055E0}" dt="2025-09-17T15:38:29.340" v="1874" actId="20577"/>
        <pc:sldMkLst>
          <pc:docMk/>
          <pc:sldMk cId="4109688263" sldId="338"/>
        </pc:sldMkLst>
        <pc:spChg chg="mod">
          <ac:chgData name="Geoffrey BRASSART" userId="5aaea65a-13f1-414b-883f-3348b35d3135" providerId="ADAL" clId="{C271812B-34AB-4248-9178-B154BF3055E0}" dt="2025-09-17T15:38:29.340" v="1874" actId="20577"/>
          <ac:spMkLst>
            <pc:docMk/>
            <pc:sldMk cId="4109688263" sldId="338"/>
            <ac:spMk id="106" creationId="{00000000-0000-0000-0000-000000000000}"/>
          </ac:spMkLst>
        </pc:spChg>
      </pc:sldChg>
      <pc:sldChg chg="modSp">
        <pc:chgData name="Geoffrey BRASSART" userId="5aaea65a-13f1-414b-883f-3348b35d3135" providerId="ADAL" clId="{C271812B-34AB-4248-9178-B154BF3055E0}" dt="2025-09-17T15:40:36.261" v="1898" actId="20577"/>
        <pc:sldMkLst>
          <pc:docMk/>
          <pc:sldMk cId="1407025500" sldId="345"/>
        </pc:sldMkLst>
        <pc:spChg chg="mod">
          <ac:chgData name="Geoffrey BRASSART" userId="5aaea65a-13f1-414b-883f-3348b35d3135" providerId="ADAL" clId="{C271812B-34AB-4248-9178-B154BF3055E0}" dt="2025-09-17T15:40:36.261" v="1898" actId="20577"/>
          <ac:spMkLst>
            <pc:docMk/>
            <pc:sldMk cId="1407025500" sldId="345"/>
            <ac:spMk id="106" creationId="{00000000-0000-0000-0000-000000000000}"/>
          </ac:spMkLst>
        </pc:spChg>
      </pc:sldChg>
      <pc:sldChg chg="modSp">
        <pc:chgData name="Geoffrey BRASSART" userId="5aaea65a-13f1-414b-883f-3348b35d3135" providerId="ADAL" clId="{C271812B-34AB-4248-9178-B154BF3055E0}" dt="2025-09-17T15:42:38.035" v="1927" actId="20577"/>
        <pc:sldMkLst>
          <pc:docMk/>
          <pc:sldMk cId="1290453503" sldId="351"/>
        </pc:sldMkLst>
        <pc:spChg chg="mod">
          <ac:chgData name="Geoffrey BRASSART" userId="5aaea65a-13f1-414b-883f-3348b35d3135" providerId="ADAL" clId="{C271812B-34AB-4248-9178-B154BF3055E0}" dt="2025-09-17T15:42:38.035" v="1927" actId="20577"/>
          <ac:spMkLst>
            <pc:docMk/>
            <pc:sldMk cId="1290453503" sldId="351"/>
            <ac:spMk id="106" creationId="{00000000-0000-0000-0000-000000000000}"/>
          </ac:spMkLst>
        </pc:spChg>
      </pc:sldChg>
      <pc:sldChg chg="delSp modSp mod addAnim delAnim modAnim">
        <pc:chgData name="Geoffrey BRASSART" userId="5aaea65a-13f1-414b-883f-3348b35d3135" providerId="ADAL" clId="{C271812B-34AB-4248-9178-B154BF3055E0}" dt="2025-09-16T15:26:26.058" v="380" actId="1076"/>
        <pc:sldMkLst>
          <pc:docMk/>
          <pc:sldMk cId="4025763708" sldId="380"/>
        </pc:sldMkLst>
        <pc:spChg chg="mod">
          <ac:chgData name="Geoffrey BRASSART" userId="5aaea65a-13f1-414b-883f-3348b35d3135" providerId="ADAL" clId="{C271812B-34AB-4248-9178-B154BF3055E0}" dt="2025-09-16T15:26:26.058" v="380" actId="1076"/>
          <ac:spMkLst>
            <pc:docMk/>
            <pc:sldMk cId="4025763708" sldId="380"/>
            <ac:spMk id="15" creationId="{AE3710BF-5B87-3591-D593-7B1AD87A1964}"/>
          </ac:spMkLst>
        </pc:spChg>
        <pc:spChg chg="mod">
          <ac:chgData name="Geoffrey BRASSART" userId="5aaea65a-13f1-414b-883f-3348b35d3135" providerId="ADAL" clId="{C271812B-34AB-4248-9178-B154BF3055E0}" dt="2025-09-16T15:26:26.058" v="380" actId="1076"/>
          <ac:spMkLst>
            <pc:docMk/>
            <pc:sldMk cId="4025763708" sldId="380"/>
            <ac:spMk id="17" creationId="{4026CFF3-6674-CA40-B3B0-D2FB2292CEE8}"/>
          </ac:spMkLst>
        </pc:spChg>
        <pc:spChg chg="mod">
          <ac:chgData name="Geoffrey BRASSART" userId="5aaea65a-13f1-414b-883f-3348b35d3135" providerId="ADAL" clId="{C271812B-34AB-4248-9178-B154BF3055E0}" dt="2025-09-16T15:26:26.058" v="380" actId="1076"/>
          <ac:spMkLst>
            <pc:docMk/>
            <pc:sldMk cId="4025763708" sldId="380"/>
            <ac:spMk id="18" creationId="{3BEDE4CC-12CC-199C-AE27-42E11223FDE0}"/>
          </ac:spMkLst>
        </pc:spChg>
        <pc:spChg chg="mod">
          <ac:chgData name="Geoffrey BRASSART" userId="5aaea65a-13f1-414b-883f-3348b35d3135" providerId="ADAL" clId="{C271812B-34AB-4248-9178-B154BF3055E0}" dt="2025-09-16T15:26:26.058" v="380" actId="1076"/>
          <ac:spMkLst>
            <pc:docMk/>
            <pc:sldMk cId="4025763708" sldId="380"/>
            <ac:spMk id="19" creationId="{3926F14D-1C95-BC9E-7F3A-0C75117E0908}"/>
          </ac:spMkLst>
        </pc:spChg>
        <pc:spChg chg="mod">
          <ac:chgData name="Geoffrey BRASSART" userId="5aaea65a-13f1-414b-883f-3348b35d3135" providerId="ADAL" clId="{C271812B-34AB-4248-9178-B154BF3055E0}" dt="2025-09-16T15:26:26.058" v="380" actId="1076"/>
          <ac:spMkLst>
            <pc:docMk/>
            <pc:sldMk cId="4025763708" sldId="380"/>
            <ac:spMk id="20" creationId="{74F69E58-7F66-D88F-9CBC-E2495B2A8B08}"/>
          </ac:spMkLst>
        </pc:spChg>
        <pc:spChg chg="mod">
          <ac:chgData name="Geoffrey BRASSART" userId="5aaea65a-13f1-414b-883f-3348b35d3135" providerId="ADAL" clId="{C271812B-34AB-4248-9178-B154BF3055E0}" dt="2025-09-16T15:25:38.131" v="359" actId="20577"/>
          <ac:spMkLst>
            <pc:docMk/>
            <pc:sldMk cId="4025763708" sldId="380"/>
            <ac:spMk id="105" creationId="{00000000-0000-0000-0000-000000000000}"/>
          </ac:spMkLst>
        </pc:spChg>
        <pc:spChg chg="mod">
          <ac:chgData name="Geoffrey BRASSART" userId="5aaea65a-13f1-414b-883f-3348b35d3135" providerId="ADAL" clId="{C271812B-34AB-4248-9178-B154BF3055E0}" dt="2025-09-16T15:26:13.222" v="379" actId="20577"/>
          <ac:spMkLst>
            <pc:docMk/>
            <pc:sldMk cId="4025763708" sldId="380"/>
            <ac:spMk id="106" creationId="{00000000-0000-0000-0000-000000000000}"/>
          </ac:spMkLst>
        </pc:spChg>
        <pc:picChg chg="mod">
          <ac:chgData name="Geoffrey BRASSART" userId="5aaea65a-13f1-414b-883f-3348b35d3135" providerId="ADAL" clId="{C271812B-34AB-4248-9178-B154BF3055E0}" dt="2025-09-16T15:26:26.058" v="380" actId="1076"/>
          <ac:picMkLst>
            <pc:docMk/>
            <pc:sldMk cId="4025763708" sldId="380"/>
            <ac:picMk id="28" creationId="{252D31FC-BAFA-8CDE-75A1-62B88BB577A8}"/>
          </ac:picMkLst>
        </pc:picChg>
      </pc:sldChg>
      <pc:sldChg chg="new del">
        <pc:chgData name="Geoffrey BRASSART" userId="5aaea65a-13f1-414b-883f-3348b35d3135" providerId="ADAL" clId="{C271812B-34AB-4248-9178-B154BF3055E0}" dt="2025-09-16T15:25:24.014" v="354" actId="680"/>
        <pc:sldMkLst>
          <pc:docMk/>
          <pc:sldMk cId="35332894" sldId="381"/>
        </pc:sldMkLst>
      </pc:sldChg>
      <pc:sldChg chg="addSp delSp modSp add mod addAnim delAnim modAnim">
        <pc:chgData name="Geoffrey BRASSART" userId="5aaea65a-13f1-414b-883f-3348b35d3135" providerId="ADAL" clId="{C271812B-34AB-4248-9178-B154BF3055E0}" dt="2025-09-25T14:49:11.709" v="2017" actId="115"/>
        <pc:sldMkLst>
          <pc:docMk/>
          <pc:sldMk cId="1421513707" sldId="381"/>
        </pc:sldMkLst>
        <pc:spChg chg="mod">
          <ac:chgData name="Geoffrey BRASSART" userId="5aaea65a-13f1-414b-883f-3348b35d3135" providerId="ADAL" clId="{C271812B-34AB-4248-9178-B154BF3055E0}" dt="2025-09-25T12:22:27.567" v="2015" actId="1076"/>
          <ac:spMkLst>
            <pc:docMk/>
            <pc:sldMk cId="1421513707" sldId="381"/>
            <ac:spMk id="7" creationId="{56AB352E-94A9-038A-0AA9-FA142E974463}"/>
          </ac:spMkLst>
        </pc:spChg>
        <pc:spChg chg="mod">
          <ac:chgData name="Geoffrey BRASSART" userId="5aaea65a-13f1-414b-883f-3348b35d3135" providerId="ADAL" clId="{C271812B-34AB-4248-9178-B154BF3055E0}" dt="2025-09-16T15:55:31.780" v="1825" actId="14100"/>
          <ac:spMkLst>
            <pc:docMk/>
            <pc:sldMk cId="1421513707" sldId="381"/>
            <ac:spMk id="10" creationId="{178F093E-DB0C-0EC4-DBC6-01375F0EA84C}"/>
          </ac:spMkLst>
        </pc:spChg>
        <pc:spChg chg="mod">
          <ac:chgData name="Geoffrey BRASSART" userId="5aaea65a-13f1-414b-883f-3348b35d3135" providerId="ADAL" clId="{C271812B-34AB-4248-9178-B154BF3055E0}" dt="2025-09-16T15:25:44.193" v="363" actId="20577"/>
          <ac:spMkLst>
            <pc:docMk/>
            <pc:sldMk cId="1421513707" sldId="381"/>
            <ac:spMk id="105" creationId="{586FA402-D39F-322F-D225-E4CD1361DB52}"/>
          </ac:spMkLst>
        </pc:spChg>
        <pc:spChg chg="mod">
          <ac:chgData name="Geoffrey BRASSART" userId="5aaea65a-13f1-414b-883f-3348b35d3135" providerId="ADAL" clId="{C271812B-34AB-4248-9178-B154BF3055E0}" dt="2025-09-25T14:49:11.709" v="2017" actId="115"/>
          <ac:spMkLst>
            <pc:docMk/>
            <pc:sldMk cId="1421513707" sldId="381"/>
            <ac:spMk id="106" creationId="{D21E50E4-7F94-D53B-762D-E88654FFE809}"/>
          </ac:spMkLst>
        </pc:spChg>
        <pc:picChg chg="add mod ord">
          <ac:chgData name="Geoffrey BRASSART" userId="5aaea65a-13f1-414b-883f-3348b35d3135" providerId="ADAL" clId="{C271812B-34AB-4248-9178-B154BF3055E0}" dt="2025-09-16T15:42:15.972" v="1627" actId="167"/>
          <ac:picMkLst>
            <pc:docMk/>
            <pc:sldMk cId="1421513707" sldId="381"/>
            <ac:picMk id="4" creationId="{065C9FD6-6EED-FA07-E7BC-828918FC01F4}"/>
          </ac:picMkLst>
        </pc:picChg>
        <pc:picChg chg="add mod ord">
          <ac:chgData name="Geoffrey BRASSART" userId="5aaea65a-13f1-414b-883f-3348b35d3135" providerId="ADAL" clId="{C271812B-34AB-4248-9178-B154BF3055E0}" dt="2025-09-25T12:22:18.779" v="2014" actId="1076"/>
          <ac:picMkLst>
            <pc:docMk/>
            <pc:sldMk cId="1421513707" sldId="381"/>
            <ac:picMk id="6" creationId="{0D19E7AE-A1A9-640C-9678-4C023C5E376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7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8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8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fr-FR" sz="1800" b="0" strike="noStrike" spc="-1">
              <a:solidFill>
                <a:srgbClr val="000000"/>
              </a:solidFill>
              <a:latin typeface="Corbe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fr-FR" sz="1900" b="0" strike="noStrike" spc="-1">
              <a:solidFill>
                <a:srgbClr val="595959"/>
              </a:solidFill>
              <a:latin typeface="Corbel"/>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fr-FR" sz="1900" b="0" strike="noStrike" spc="-1">
              <a:solidFill>
                <a:srgbClr val="595959"/>
              </a:solidFill>
              <a:latin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10"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2" name="CustomShape 3"/>
          <p:cNvSpPr/>
          <p:nvPr/>
        </p:nvSpPr>
        <p:spPr>
          <a:xfrm>
            <a:off x="0" y="762120"/>
            <a:ext cx="6855840" cy="5333760"/>
          </a:xfrm>
          <a:prstGeom prst="rect">
            <a:avLst/>
          </a:prstGeom>
          <a:solidFill>
            <a:srgbClr val="2D309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3" name="PlaceHolder 4"/>
          <p:cNvSpPr>
            <a:spLocks noGrp="1"/>
          </p:cNvSpPr>
          <p:nvPr>
            <p:ph type="title"/>
          </p:nvPr>
        </p:nvSpPr>
        <p:spPr>
          <a:xfrm>
            <a:off x="802440" y="2634840"/>
            <a:ext cx="5486040" cy="1918800"/>
          </a:xfrm>
          <a:prstGeom prst="rect">
            <a:avLst/>
          </a:prstGeom>
        </p:spPr>
        <p:txBody>
          <a:bodyPr anchor="ctr">
            <a:normAutofit/>
          </a:bodyPr>
          <a:lstStyle/>
          <a:p>
            <a:pPr>
              <a:lnSpc>
                <a:spcPct val="90000"/>
              </a:lnSpc>
            </a:pPr>
            <a:r>
              <a:rPr lang="fr-FR" sz="5400" b="0" strike="noStrike" spc="-100">
                <a:solidFill>
                  <a:srgbClr val="FFFFFF"/>
                </a:solidFill>
                <a:latin typeface="Corbel"/>
              </a:rPr>
              <a:t>MODE D’EMPLOI</a:t>
            </a:r>
            <a:endParaRPr lang="fr-FR" sz="5400" b="0" strike="noStrike" spc="-1">
              <a:solidFill>
                <a:srgbClr val="000000"/>
              </a:solidFill>
              <a:latin typeface="Corbel"/>
            </a:endParaRPr>
          </a:p>
        </p:txBody>
      </p:sp>
      <p:sp>
        <p:nvSpPr>
          <p:cNvPr id="4" name="PlaceHolder 5"/>
          <p:cNvSpPr>
            <a:spLocks noGrp="1"/>
          </p:cNvSpPr>
          <p:nvPr>
            <p:ph type="dt"/>
          </p:nvPr>
        </p:nvSpPr>
        <p:spPr>
          <a:xfrm>
            <a:off x="196920" y="6356520"/>
            <a:ext cx="2057040" cy="364680"/>
          </a:xfrm>
          <a:prstGeom prst="rect">
            <a:avLst/>
          </a:prstGeom>
        </p:spPr>
        <p:txBody>
          <a:bodyPr anchor="ctr">
            <a:noAutofit/>
          </a:bodyPr>
          <a:lstStyle/>
          <a:p>
            <a:pPr>
              <a:lnSpc>
                <a:spcPct val="100000"/>
              </a:lnSpc>
            </a:pPr>
            <a:fld id="{10EE9491-9ABE-4AD1-8C95-849440A557F3}" type="datetime1">
              <a:rPr lang="fr-FR" sz="1000" b="0" strike="noStrike" spc="-1">
                <a:solidFill>
                  <a:srgbClr val="808080"/>
                </a:solidFill>
                <a:latin typeface="Corbel"/>
              </a:rPr>
              <a:t>25/09/2025</a:t>
            </a:fld>
            <a:endParaRPr lang="fr-FR" sz="1000" b="0" strike="noStrike" spc="-1">
              <a:latin typeface="Times New Roman"/>
            </a:endParaRPr>
          </a:p>
        </p:txBody>
      </p:sp>
      <p:sp>
        <p:nvSpPr>
          <p:cNvPr id="5" name="PlaceHolder 6"/>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6" name="PlaceHolder 7"/>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CC54F420-B987-4F6E-9549-A2BB6FA5DDBE}" type="slidenum">
              <a:rPr lang="fr-FR" sz="1100" b="1" strike="noStrike" spc="-1">
                <a:solidFill>
                  <a:srgbClr val="E84C22"/>
                </a:solidFill>
                <a:latin typeface="Corbel"/>
              </a:rPr>
              <a:t>‹N°›</a:t>
            </a:fld>
            <a:endParaRPr lang="fr-FR" sz="1100" b="0" strike="noStrike" spc="-1">
              <a:latin typeface="Times New Roman"/>
            </a:endParaRPr>
          </a:p>
        </p:txBody>
      </p:sp>
      <p:pic>
        <p:nvPicPr>
          <p:cNvPr id="7" name="Image 13" descr="Une image contenant dessin, parapluie&#10;&#10;Description générée automatiquement"/>
          <p:cNvPicPr/>
          <p:nvPr/>
        </p:nvPicPr>
        <p:blipFill>
          <a:blip r:embed="rId14"/>
          <a:stretch/>
        </p:blipFill>
        <p:spPr>
          <a:xfrm>
            <a:off x="0" y="0"/>
            <a:ext cx="9143640" cy="2634480"/>
          </a:xfrm>
          <a:prstGeom prst="rect">
            <a:avLst/>
          </a:prstGeom>
          <a:ln>
            <a:noFill/>
          </a:ln>
        </p:spPr>
      </p:pic>
      <p:sp>
        <p:nvSpPr>
          <p:cNvPr id="8" name="PlaceHolder 8"/>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 name="CustomShape 1" hidden="1"/>
          <p:cNvSpPr/>
          <p:nvPr/>
        </p:nvSpPr>
        <p:spPr>
          <a:xfrm>
            <a:off x="0" y="758880"/>
            <a:ext cx="2582280" cy="5330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46" name="CustomShape 2" hidden="1"/>
          <p:cNvSpPr/>
          <p:nvPr/>
        </p:nvSpPr>
        <p:spPr>
          <a:xfrm>
            <a:off x="8861760" y="758880"/>
            <a:ext cx="287640" cy="5330520"/>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47" name="PlaceHolder 3"/>
          <p:cNvSpPr>
            <a:spLocks noGrp="1"/>
          </p:cNvSpPr>
          <p:nvPr>
            <p:ph type="dt"/>
          </p:nvPr>
        </p:nvSpPr>
        <p:spPr>
          <a:xfrm>
            <a:off x="196920" y="6356520"/>
            <a:ext cx="2057040" cy="364680"/>
          </a:xfrm>
          <a:prstGeom prst="rect">
            <a:avLst/>
          </a:prstGeom>
        </p:spPr>
        <p:txBody>
          <a:bodyPr anchor="ctr">
            <a:noAutofit/>
          </a:bodyPr>
          <a:lstStyle/>
          <a:p>
            <a:pPr>
              <a:lnSpc>
                <a:spcPct val="100000"/>
              </a:lnSpc>
            </a:pPr>
            <a:fld id="{417CE93D-656A-41EE-8F00-078E18F02A57}" type="datetime1">
              <a:rPr lang="fr-FR" sz="1000" b="0" strike="noStrike" spc="-1">
                <a:solidFill>
                  <a:srgbClr val="808080"/>
                </a:solidFill>
                <a:latin typeface="Corbel"/>
              </a:rPr>
              <a:t>25/09/2025</a:t>
            </a:fld>
            <a:endParaRPr lang="fr-FR" sz="1000" b="0" strike="noStrike" spc="-1">
              <a:latin typeface="Times New Roman"/>
            </a:endParaRPr>
          </a:p>
        </p:txBody>
      </p:sp>
      <p:sp>
        <p:nvSpPr>
          <p:cNvPr id="48" name="PlaceHolder 4"/>
          <p:cNvSpPr>
            <a:spLocks noGrp="1"/>
          </p:cNvSpPr>
          <p:nvPr>
            <p:ph type="ftr"/>
          </p:nvPr>
        </p:nvSpPr>
        <p:spPr>
          <a:xfrm>
            <a:off x="2901960" y="6356520"/>
            <a:ext cx="4433400" cy="364680"/>
          </a:xfrm>
          <a:prstGeom prst="rect">
            <a:avLst/>
          </a:prstGeom>
        </p:spPr>
        <p:txBody>
          <a:bodyPr anchor="ctr">
            <a:noAutofit/>
          </a:bodyPr>
          <a:lstStyle/>
          <a:p>
            <a:endParaRPr lang="fr-FR" sz="2400" b="0" strike="noStrike" spc="-1">
              <a:latin typeface="Times New Roman"/>
            </a:endParaRPr>
          </a:p>
        </p:txBody>
      </p:sp>
      <p:sp>
        <p:nvSpPr>
          <p:cNvPr id="49" name="PlaceHolder 5"/>
          <p:cNvSpPr>
            <a:spLocks noGrp="1"/>
          </p:cNvSpPr>
          <p:nvPr>
            <p:ph type="sldNum"/>
          </p:nvPr>
        </p:nvSpPr>
        <p:spPr>
          <a:xfrm>
            <a:off x="7975440" y="6356520"/>
            <a:ext cx="1147680" cy="364680"/>
          </a:xfrm>
          <a:prstGeom prst="rect">
            <a:avLst/>
          </a:prstGeom>
        </p:spPr>
        <p:txBody>
          <a:bodyPr anchor="ctr">
            <a:noAutofit/>
          </a:bodyPr>
          <a:lstStyle/>
          <a:p>
            <a:pPr algn="r">
              <a:lnSpc>
                <a:spcPct val="100000"/>
              </a:lnSpc>
            </a:pPr>
            <a:fld id="{0E98ADC9-9C4D-4D79-B407-3499EAF6C5CF}" type="slidenum">
              <a:rPr lang="fr-FR" sz="1100" b="1" strike="noStrike" spc="-1">
                <a:solidFill>
                  <a:srgbClr val="E84C22"/>
                </a:solidFill>
                <a:latin typeface="Corbel"/>
              </a:rPr>
              <a:t>‹N°›</a:t>
            </a:fld>
            <a:endParaRPr lang="fr-FR" sz="1100" b="0" strike="noStrike" spc="-1">
              <a:latin typeface="Times New Roman"/>
            </a:endParaRPr>
          </a:p>
        </p:txBody>
      </p:sp>
      <p:sp>
        <p:nvSpPr>
          <p:cNvPr id="50" name="PlaceHolder 6"/>
          <p:cNvSpPr>
            <a:spLocks noGrp="1"/>
          </p:cNvSpPr>
          <p:nvPr>
            <p:ph type="title"/>
          </p:nvPr>
        </p:nvSpPr>
        <p:spPr>
          <a:xfrm>
            <a:off x="457200" y="273600"/>
            <a:ext cx="8229240" cy="1144800"/>
          </a:xfrm>
          <a:prstGeom prst="rect">
            <a:avLst/>
          </a:prstGeom>
        </p:spPr>
        <p:txBody>
          <a:bodyPr lIns="0" tIns="0" rIns="0" bIns="0" anchor="ctr">
            <a:noAutofit/>
          </a:bodyPr>
          <a:lstStyle/>
          <a:p>
            <a:r>
              <a:rPr lang="fr-FR" sz="1800" b="0" strike="noStrike" spc="-1">
                <a:solidFill>
                  <a:srgbClr val="000000"/>
                </a:solidFill>
                <a:latin typeface="Corbel"/>
              </a:rPr>
              <a:t>Cliquez pour éditer le format du texte-titre</a:t>
            </a:r>
          </a:p>
        </p:txBody>
      </p:sp>
      <p:sp>
        <p:nvSpPr>
          <p:cNvPr id="51"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1900" b="0" strike="noStrike" spc="-1">
                <a:solidFill>
                  <a:srgbClr val="595959"/>
                </a:solidFill>
                <a:latin typeface="Corbel"/>
              </a:rPr>
              <a:t>Cliquez pour éditer le format du plan de texte</a:t>
            </a:r>
          </a:p>
          <a:p>
            <a:pPr marL="864000" lvl="1" indent="-324000">
              <a:spcBef>
                <a:spcPts val="1134"/>
              </a:spcBef>
              <a:buClr>
                <a:srgbClr val="000000"/>
              </a:buClr>
              <a:buSzPct val="75000"/>
              <a:buFont typeface="Symbol" charset="2"/>
              <a:buChar char=""/>
            </a:pPr>
            <a:r>
              <a:rPr lang="fr-FR" sz="1500" b="0" strike="noStrike" spc="-1">
                <a:solidFill>
                  <a:srgbClr val="595959"/>
                </a:solidFill>
                <a:latin typeface="Corbel"/>
              </a:rPr>
              <a:t>Second niveau de plan</a:t>
            </a:r>
          </a:p>
          <a:p>
            <a:pPr marL="1296000" lvl="2" indent="-288000">
              <a:spcBef>
                <a:spcPts val="850"/>
              </a:spcBef>
              <a:buClr>
                <a:srgbClr val="000000"/>
              </a:buClr>
              <a:buSzPct val="45000"/>
              <a:buFont typeface="Wingdings" charset="2"/>
              <a:buChar char=""/>
            </a:pPr>
            <a:r>
              <a:rPr lang="fr-FR" sz="1300" b="0" strike="noStrike" spc="-1">
                <a:solidFill>
                  <a:srgbClr val="595959"/>
                </a:solidFill>
                <a:latin typeface="Corbel"/>
              </a:rPr>
              <a:t>Troisième niveau de plan</a:t>
            </a:r>
          </a:p>
          <a:p>
            <a:pPr marL="1728000" lvl="3" indent="-216000">
              <a:spcBef>
                <a:spcPts val="567"/>
              </a:spcBef>
              <a:buClr>
                <a:srgbClr val="000000"/>
              </a:buClr>
              <a:buSzPct val="75000"/>
              <a:buFont typeface="Symbol" charset="2"/>
              <a:buChar char=""/>
            </a:pPr>
            <a:r>
              <a:rPr lang="fr-FR" sz="1300" b="0" strike="noStrike" spc="-1">
                <a:solidFill>
                  <a:srgbClr val="595959"/>
                </a:solidFill>
                <a:latin typeface="Corbe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595959"/>
                </a:solidFill>
                <a:latin typeface="Corbe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595959"/>
                </a:solidFill>
                <a:latin typeface="Corbe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595959"/>
                </a:solidFill>
                <a:latin typeface="Corbel"/>
              </a:rPr>
              <a:t>Septième niveau de plan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gselnet.org/usport"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24.xml"/><Relationship Id="rId18" Type="http://schemas.openxmlformats.org/officeDocument/2006/relationships/slide" Target="slide29.xml"/><Relationship Id="rId26" Type="http://schemas.openxmlformats.org/officeDocument/2006/relationships/slide" Target="slide43.xml"/><Relationship Id="rId3" Type="http://schemas.openxmlformats.org/officeDocument/2006/relationships/slide" Target="slide4.xml"/><Relationship Id="rId21" Type="http://schemas.openxmlformats.org/officeDocument/2006/relationships/slide" Target="slide32.xml"/><Relationship Id="rId7" Type="http://schemas.openxmlformats.org/officeDocument/2006/relationships/slide" Target="slide12.xml"/><Relationship Id="rId12" Type="http://schemas.openxmlformats.org/officeDocument/2006/relationships/slide" Target="slide23.xml"/><Relationship Id="rId17" Type="http://schemas.openxmlformats.org/officeDocument/2006/relationships/slide" Target="slide28.xml"/><Relationship Id="rId25" Type="http://schemas.openxmlformats.org/officeDocument/2006/relationships/slide" Target="slide38.xml"/><Relationship Id="rId2" Type="http://schemas.openxmlformats.org/officeDocument/2006/relationships/image" Target="../media/image4.png"/><Relationship Id="rId16" Type="http://schemas.openxmlformats.org/officeDocument/2006/relationships/slide" Target="slide27.xml"/><Relationship Id="rId20" Type="http://schemas.openxmlformats.org/officeDocument/2006/relationships/slide" Target="slide31.xml"/><Relationship Id="rId29" Type="http://schemas.openxmlformats.org/officeDocument/2006/relationships/slide" Target="slide54.xml"/><Relationship Id="rId1" Type="http://schemas.openxmlformats.org/officeDocument/2006/relationships/slideLayout" Target="../slideLayouts/slideLayout13.xml"/><Relationship Id="rId6" Type="http://schemas.openxmlformats.org/officeDocument/2006/relationships/slide" Target="slide10.xml"/><Relationship Id="rId11" Type="http://schemas.openxmlformats.org/officeDocument/2006/relationships/slide" Target="slide22.xml"/><Relationship Id="rId24" Type="http://schemas.openxmlformats.org/officeDocument/2006/relationships/slide" Target="slide35.xml"/><Relationship Id="rId5" Type="http://schemas.openxmlformats.org/officeDocument/2006/relationships/slide" Target="slide7.xml"/><Relationship Id="rId15" Type="http://schemas.openxmlformats.org/officeDocument/2006/relationships/slide" Target="slide26.xml"/><Relationship Id="rId23" Type="http://schemas.openxmlformats.org/officeDocument/2006/relationships/slide" Target="slide34.xml"/><Relationship Id="rId28" Type="http://schemas.openxmlformats.org/officeDocument/2006/relationships/slide" Target="slide52.xml"/><Relationship Id="rId10" Type="http://schemas.openxmlformats.org/officeDocument/2006/relationships/slide" Target="slide21.xml"/><Relationship Id="rId19" Type="http://schemas.openxmlformats.org/officeDocument/2006/relationships/slide" Target="slide30.xml"/><Relationship Id="rId4" Type="http://schemas.openxmlformats.org/officeDocument/2006/relationships/slide" Target="slide2.xml"/><Relationship Id="rId9" Type="http://schemas.openxmlformats.org/officeDocument/2006/relationships/slide" Target="slide18.xml"/><Relationship Id="rId14" Type="http://schemas.openxmlformats.org/officeDocument/2006/relationships/slide" Target="slide25.xml"/><Relationship Id="rId22" Type="http://schemas.openxmlformats.org/officeDocument/2006/relationships/slide" Target="slide33.xml"/><Relationship Id="rId27" Type="http://schemas.openxmlformats.org/officeDocument/2006/relationships/slide" Target="slide48.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slide" Target="slide20.xml"/><Relationship Id="rId5" Type="http://schemas.openxmlformats.org/officeDocument/2006/relationships/slide" Target="slide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slide" Target="slide60.xml"/><Relationship Id="rId13" Type="http://schemas.openxmlformats.org/officeDocument/2006/relationships/slide" Target="slide74.xml"/><Relationship Id="rId18" Type="http://schemas.openxmlformats.org/officeDocument/2006/relationships/slide" Target="slide81.xml"/><Relationship Id="rId3" Type="http://schemas.openxmlformats.org/officeDocument/2006/relationships/slide" Target="slide55.xml"/><Relationship Id="rId21" Type="http://schemas.openxmlformats.org/officeDocument/2006/relationships/slide" Target="slide86.xml"/><Relationship Id="rId7" Type="http://schemas.openxmlformats.org/officeDocument/2006/relationships/slide" Target="slide59.xml"/><Relationship Id="rId12" Type="http://schemas.openxmlformats.org/officeDocument/2006/relationships/slide" Target="slide73.xml"/><Relationship Id="rId17" Type="http://schemas.openxmlformats.org/officeDocument/2006/relationships/slide" Target="slide78.xml"/><Relationship Id="rId2" Type="http://schemas.openxmlformats.org/officeDocument/2006/relationships/image" Target="../media/image4.png"/><Relationship Id="rId16" Type="http://schemas.openxmlformats.org/officeDocument/2006/relationships/slide" Target="slide77.xml"/><Relationship Id="rId20" Type="http://schemas.openxmlformats.org/officeDocument/2006/relationships/slide" Target="slide84.xml"/><Relationship Id="rId1" Type="http://schemas.openxmlformats.org/officeDocument/2006/relationships/slideLayout" Target="../slideLayouts/slideLayout13.xml"/><Relationship Id="rId6" Type="http://schemas.openxmlformats.org/officeDocument/2006/relationships/slide" Target="slide58.xml"/><Relationship Id="rId11" Type="http://schemas.openxmlformats.org/officeDocument/2006/relationships/slide" Target="slide72.xml"/><Relationship Id="rId5" Type="http://schemas.openxmlformats.org/officeDocument/2006/relationships/slide" Target="slide57.xml"/><Relationship Id="rId15" Type="http://schemas.openxmlformats.org/officeDocument/2006/relationships/slide" Target="slide76.xml"/><Relationship Id="rId10" Type="http://schemas.openxmlformats.org/officeDocument/2006/relationships/slide" Target="slide65.xml"/><Relationship Id="rId19" Type="http://schemas.openxmlformats.org/officeDocument/2006/relationships/slide" Target="slide82.xml"/><Relationship Id="rId4" Type="http://schemas.openxmlformats.org/officeDocument/2006/relationships/slide" Target="slide56.xml"/><Relationship Id="rId9" Type="http://schemas.openxmlformats.org/officeDocument/2006/relationships/slide" Target="slide64.xml"/><Relationship Id="rId14" Type="http://schemas.openxmlformats.org/officeDocument/2006/relationships/slide" Target="slide75.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 Target="slide2.xml"/><Relationship Id="rId7"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 Target="slide2.xml"/><Relationship Id="rId7"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3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6.png"/><Relationship Id="rId5" Type="http://schemas.openxmlformats.org/officeDocument/2006/relationships/slide" Target="slide37.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8.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62.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4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slide" Target="slide2.xml"/><Relationship Id="rId7"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slide" Target="slide41.xml"/></Relationships>
</file>

<file path=ppt/slides/_rels/slide4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 Target="slide2.xml"/><Relationship Id="rId7" Type="http://schemas.openxmlformats.org/officeDocument/2006/relationships/image" Target="../media/image7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1.png"/><Relationship Id="rId5" Type="http://schemas.openxmlformats.org/officeDocument/2006/relationships/image" Target="../media/image64.png"/><Relationship Id="rId4" Type="http://schemas.openxmlformats.org/officeDocument/2006/relationships/image" Target="../media/image80.png"/></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83.png"/><Relationship Id="rId4" Type="http://schemas.openxmlformats.org/officeDocument/2006/relationships/image" Target="../media/image82.png"/></Relationships>
</file>

<file path=ppt/slides/_rels/slide4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88.png"/><Relationship Id="rId4" Type="http://schemas.openxmlformats.org/officeDocument/2006/relationships/image" Target="../media/image87.png"/></Relationships>
</file>

<file path=ppt/slides/_rels/slide4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1.png"/><Relationship Id="rId4" Type="http://schemas.openxmlformats.org/officeDocument/2006/relationships/image" Target="../media/image90.png"/></Relationships>
</file>

<file path=ppt/slides/_rels/slide49.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3.png"/><Relationship Id="rId7" Type="http://schemas.openxmlformats.org/officeDocument/2006/relationships/image" Target="../media/image94.png"/><Relationship Id="rId2" Type="http://schemas.openxmlformats.org/officeDocument/2006/relationships/image" Target="../media/image92.png"/><Relationship Id="rId1" Type="http://schemas.openxmlformats.org/officeDocument/2006/relationships/slideLayout" Target="../slideLayouts/slideLayout13.xml"/><Relationship Id="rId6" Type="http://schemas.openxmlformats.org/officeDocument/2006/relationships/slide" Target="slide50.xml"/><Relationship Id="rId5" Type="http://schemas.openxmlformats.org/officeDocument/2006/relationships/slide" Target="slide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99.png"/><Relationship Id="rId2" Type="http://schemas.openxmlformats.org/officeDocument/2006/relationships/image" Target="../media/image96.png"/><Relationship Id="rId1" Type="http://schemas.openxmlformats.org/officeDocument/2006/relationships/slideLayout" Target="../slideLayouts/slideLayout13.xml"/><Relationship Id="rId6" Type="http://schemas.openxmlformats.org/officeDocument/2006/relationships/slide" Target="slide2.xml"/><Relationship Id="rId5" Type="http://schemas.openxmlformats.org/officeDocument/2006/relationships/image" Target="../media/image4.png"/><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26.xml"/><Relationship Id="rId5" Type="http://schemas.openxmlformats.org/officeDocument/2006/relationships/image" Target="../media/image101.png"/><Relationship Id="rId4" Type="http://schemas.openxmlformats.org/officeDocument/2006/relationships/image" Target="../media/image100.png"/></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0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3.xml"/><Relationship Id="rId5" Type="http://schemas.openxmlformats.org/officeDocument/2006/relationships/slide" Target="slide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07.png"/><Relationship Id="rId4" Type="http://schemas.openxmlformats.org/officeDocument/2006/relationships/slide" Target="slide38.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8.png"/></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9.png"/></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1.png"/><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1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2.png"/><Relationship Id="rId5" Type="http://schemas.openxmlformats.org/officeDocument/2006/relationships/image" Target="../media/image110.png"/><Relationship Id="rId4" Type="http://schemas.openxmlformats.org/officeDocument/2006/relationships/slide" Target="slide29.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11.png"/><Relationship Id="rId4" Type="http://schemas.openxmlformats.org/officeDocument/2006/relationships/image" Target="../media/image110.png"/></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11.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62.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slide" Target="slide2.xml"/><Relationship Id="rId7" Type="http://schemas.openxmlformats.org/officeDocument/2006/relationships/image" Target="../media/image118.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slide" Target="slide57.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11.png"/><Relationship Id="rId5" Type="http://schemas.openxmlformats.org/officeDocument/2006/relationships/image" Target="../media/image121.png"/><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25.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6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5.png"/><Relationship Id="rId4" Type="http://schemas.openxmlformats.org/officeDocument/2006/relationships/image" Target="../media/image126.png"/></Relationships>
</file>

<file path=ppt/slides/_rels/slide6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27.png"/><Relationship Id="rId4" Type="http://schemas.openxmlformats.org/officeDocument/2006/relationships/slide" Target="slide29.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28.png"/></Relationships>
</file>

<file path=ppt/slides/_rels/slide6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30.png"/><Relationship Id="rId4" Type="http://schemas.openxmlformats.org/officeDocument/2006/relationships/image" Target="../media/image129.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1.png"/><Relationship Id="rId1" Type="http://schemas.openxmlformats.org/officeDocument/2006/relationships/slideLayout" Target="../slideLayouts/slideLayout13.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slide" Target="slide2.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4.png"/></Relationships>
</file>

<file path=ppt/slides/_rels/slide72.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4.png"/><Relationship Id="rId7" Type="http://schemas.openxmlformats.org/officeDocument/2006/relationships/image" Target="../media/image137.png"/><Relationship Id="rId2" Type="http://schemas.openxmlformats.org/officeDocument/2006/relationships/image" Target="../media/image135.png"/><Relationship Id="rId1" Type="http://schemas.openxmlformats.org/officeDocument/2006/relationships/slideLayout" Target="../slideLayouts/slideLayout13.xml"/><Relationship Id="rId6" Type="http://schemas.openxmlformats.org/officeDocument/2006/relationships/image" Target="../media/image136.png"/><Relationship Id="rId5" Type="http://schemas.openxmlformats.org/officeDocument/2006/relationships/slide" Target="slide76.xml"/><Relationship Id="rId4" Type="http://schemas.openxmlformats.org/officeDocument/2006/relationships/slide" Target="slide2.xml"/><Relationship Id="rId9" Type="http://schemas.openxmlformats.org/officeDocument/2006/relationships/image" Target="../media/image111.pn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74.xml.rels><?xml version="1.0" encoding="UTF-8" standalone="yes"?>
<Relationships xmlns="http://schemas.openxmlformats.org/package/2006/relationships"><Relationship Id="rId8" Type="http://schemas.openxmlformats.org/officeDocument/2006/relationships/slide" Target="slide64.xml"/><Relationship Id="rId13" Type="http://schemas.openxmlformats.org/officeDocument/2006/relationships/image" Target="../media/image144.png"/><Relationship Id="rId3" Type="http://schemas.openxmlformats.org/officeDocument/2006/relationships/slide" Target="slide2.xml"/><Relationship Id="rId7" Type="http://schemas.openxmlformats.org/officeDocument/2006/relationships/slide" Target="slide26.xml"/><Relationship Id="rId12" Type="http://schemas.openxmlformats.org/officeDocument/2006/relationships/image" Target="../media/image143.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 Target="slide72.xml"/><Relationship Id="rId11" Type="http://schemas.openxmlformats.org/officeDocument/2006/relationships/image" Target="../media/image142.png"/><Relationship Id="rId5" Type="http://schemas.openxmlformats.org/officeDocument/2006/relationships/slide" Target="slide59.xml"/><Relationship Id="rId15" Type="http://schemas.openxmlformats.org/officeDocument/2006/relationships/image" Target="../media/image146.png"/><Relationship Id="rId10" Type="http://schemas.openxmlformats.org/officeDocument/2006/relationships/slide" Target="slide73.xml"/><Relationship Id="rId4" Type="http://schemas.openxmlformats.org/officeDocument/2006/relationships/slide" Target="slide58.xml"/><Relationship Id="rId9" Type="http://schemas.openxmlformats.org/officeDocument/2006/relationships/slide" Target="slide63.xml"/><Relationship Id="rId14" Type="http://schemas.openxmlformats.org/officeDocument/2006/relationships/image" Target="../media/image145.png"/></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15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2.png"/><Relationship Id="rId4" Type="http://schemas.openxmlformats.org/officeDocument/2006/relationships/image" Target="../media/image151.png"/></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54.png"/><Relationship Id="rId4" Type="http://schemas.openxmlformats.org/officeDocument/2006/relationships/image" Target="../media/image153.png"/></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8.png"/><Relationship Id="rId1" Type="http://schemas.openxmlformats.org/officeDocument/2006/relationships/slideLayout" Target="../slideLayouts/slideLayout13.xml"/><Relationship Id="rId4" Type="http://schemas.openxmlformats.org/officeDocument/2006/relationships/slide" Target="slide2.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9.png"/></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61.png"/><Relationship Id="rId4" Type="http://schemas.openxmlformats.org/officeDocument/2006/relationships/image" Target="../media/image160.png"/></Relationships>
</file>

<file path=ppt/slides/_rels/slide8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2.png"/></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61.png"/><Relationship Id="rId4" Type="http://schemas.openxmlformats.org/officeDocument/2006/relationships/image" Target="../media/image163.png"/></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4.png"/></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161.png"/><Relationship Id="rId4" Type="http://schemas.openxmlformats.org/officeDocument/2006/relationships/image" Target="../media/image165.png"/></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66.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14521"/>
        </a:solidFill>
        <a:effectLst/>
      </p:bgPr>
    </p:bg>
    <p:spTree>
      <p:nvGrpSpPr>
        <p:cNvPr id="1" name=""/>
        <p:cNvGrpSpPr/>
        <p:nvPr/>
      </p:nvGrpSpPr>
      <p:grpSpPr>
        <a:xfrm>
          <a:off x="0" y="0"/>
          <a:ext cx="0" cy="0"/>
          <a:chOff x="0" y="0"/>
          <a:chExt cx="0" cy="0"/>
        </a:xfrm>
      </p:grpSpPr>
      <p:sp>
        <p:nvSpPr>
          <p:cNvPr id="88" name="TextShape 1"/>
          <p:cNvSpPr txBox="1"/>
          <p:nvPr/>
        </p:nvSpPr>
        <p:spPr>
          <a:xfrm>
            <a:off x="802440" y="2368440"/>
            <a:ext cx="5486040" cy="1918800"/>
          </a:xfrm>
          <a:prstGeom prst="rect">
            <a:avLst/>
          </a:prstGeom>
          <a:noFill/>
          <a:ln>
            <a:noFill/>
          </a:ln>
        </p:spPr>
        <p:txBody>
          <a:bodyPr anchor="ctr">
            <a:noAutofit/>
          </a:bodyPr>
          <a:lstStyle/>
          <a:p>
            <a:pPr>
              <a:lnSpc>
                <a:spcPct val="90000"/>
              </a:lnSpc>
            </a:pPr>
            <a:r>
              <a:rPr lang="fr-FR" sz="5400" b="0" strike="noStrike" spc="-100" dirty="0">
                <a:solidFill>
                  <a:srgbClr val="FFFFFF"/>
                </a:solidFill>
                <a:latin typeface="Corbel"/>
              </a:rPr>
              <a:t>TUTORIEL</a:t>
            </a:r>
            <a:r>
              <a:rPr lang="fr-FR" sz="5400" spc="-100" dirty="0">
                <a:solidFill>
                  <a:srgbClr val="FFFFFF"/>
                </a:solidFill>
                <a:latin typeface="Corbel"/>
              </a:rPr>
              <a:t> </a:t>
            </a:r>
          </a:p>
          <a:p>
            <a:pPr>
              <a:lnSpc>
                <a:spcPct val="90000"/>
              </a:lnSpc>
            </a:pPr>
            <a:r>
              <a:rPr lang="fr-FR" sz="5400" spc="-100" dirty="0">
                <a:solidFill>
                  <a:srgbClr val="FFFFFF"/>
                </a:solidFill>
                <a:latin typeface="Corbel"/>
              </a:rPr>
              <a:t>CROSS COUNTRY</a:t>
            </a:r>
            <a:endParaRPr lang="fr-FR" sz="5400" spc="-1" dirty="0">
              <a:solidFill>
                <a:srgbClr val="000000"/>
              </a:solidFill>
              <a:latin typeface="Corbel"/>
            </a:endParaRPr>
          </a:p>
        </p:txBody>
      </p:sp>
      <p:sp>
        <p:nvSpPr>
          <p:cNvPr id="89" name="TextShape 2"/>
          <p:cNvSpPr txBox="1"/>
          <p:nvPr/>
        </p:nvSpPr>
        <p:spPr>
          <a:xfrm>
            <a:off x="802440" y="4769188"/>
            <a:ext cx="5486040" cy="561960"/>
          </a:xfrm>
          <a:prstGeom prst="rect">
            <a:avLst/>
          </a:prstGeom>
          <a:noFill/>
          <a:ln>
            <a:noFill/>
          </a:ln>
        </p:spPr>
        <p:txBody>
          <a:bodyPr>
            <a:noAutofit/>
          </a:bodyPr>
          <a:lstStyle/>
          <a:p>
            <a:pPr>
              <a:lnSpc>
                <a:spcPct val="90000"/>
              </a:lnSpc>
              <a:spcBef>
                <a:spcPts val="1199"/>
              </a:spcBef>
            </a:pPr>
            <a:r>
              <a:rPr lang="fr-FR" sz="4400" spc="-1" dirty="0">
                <a:solidFill>
                  <a:srgbClr val="FADBD3"/>
                </a:solidFill>
                <a:latin typeface="Corbel"/>
              </a:rPr>
              <a:t>GESTIONNAIRE</a:t>
            </a:r>
            <a:endParaRPr lang="fr-FR" sz="4400" b="0" strike="noStrike" spc="-1" dirty="0">
              <a:latin typeface="Arial"/>
            </a:endParaRPr>
          </a:p>
        </p:txBody>
      </p:sp>
      <p:pic>
        <p:nvPicPr>
          <p:cNvPr id="90" name="Image 3"/>
          <p:cNvPicPr/>
          <p:nvPr/>
        </p:nvPicPr>
        <p:blipFill>
          <a:blip r:embed="rId2"/>
          <a:stretch/>
        </p:blipFill>
        <p:spPr>
          <a:xfrm>
            <a:off x="7478280" y="3789000"/>
            <a:ext cx="1078560" cy="1078560"/>
          </a:xfrm>
          <a:prstGeom prst="rect">
            <a:avLst/>
          </a:prstGeom>
          <a:ln>
            <a:noFill/>
          </a:ln>
        </p:spPr>
      </p:pic>
      <p:sp>
        <p:nvSpPr>
          <p:cNvPr id="91" name="CustomShape 3"/>
          <p:cNvSpPr/>
          <p:nvPr/>
        </p:nvSpPr>
        <p:spPr>
          <a:xfrm>
            <a:off x="3363028" y="569880"/>
            <a:ext cx="4774518" cy="156820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4800" b="0" strike="noStrike" spc="-1" dirty="0">
                <a:solidFill>
                  <a:srgbClr val="FFFFFF"/>
                </a:solidFill>
                <a:latin typeface="Corbel"/>
              </a:rPr>
              <a:t>USPORT</a:t>
            </a:r>
          </a:p>
          <a:p>
            <a:pPr>
              <a:lnSpc>
                <a:spcPct val="100000"/>
              </a:lnSpc>
            </a:pPr>
            <a:r>
              <a:rPr lang="fr-FR" sz="4800" b="0" strike="noStrike" spc="-1" dirty="0">
                <a:solidFill>
                  <a:srgbClr val="FFFFFF"/>
                </a:solidFill>
                <a:latin typeface="Corbel"/>
              </a:rPr>
              <a:t>UCOMPETITIONS</a:t>
            </a:r>
            <a:endParaRPr lang="fr-FR" sz="4800" b="0" strike="noStrike" spc="-1" dirty="0">
              <a:latin typeface="Arial"/>
            </a:endParaRPr>
          </a:p>
        </p:txBody>
      </p:sp>
      <p:sp>
        <p:nvSpPr>
          <p:cNvPr id="92" name="TextShape 4"/>
          <p:cNvSpPr txBox="1"/>
          <p:nvPr/>
        </p:nvSpPr>
        <p:spPr>
          <a:xfrm>
            <a:off x="7288560" y="6356520"/>
            <a:ext cx="1458000" cy="364680"/>
          </a:xfrm>
          <a:prstGeom prst="rect">
            <a:avLst/>
          </a:prstGeom>
          <a:noFill/>
          <a:ln>
            <a:noFill/>
          </a:ln>
        </p:spPr>
        <p:txBody>
          <a:bodyPr anchor="ctr">
            <a:noAutofit/>
          </a:bodyPr>
          <a:lstStyle/>
          <a:p>
            <a:pPr>
              <a:lnSpc>
                <a:spcPct val="100000"/>
              </a:lnSpc>
            </a:pPr>
            <a:r>
              <a:rPr lang="fr-FR" sz="1000" b="0" strike="noStrike" spc="-1" dirty="0">
                <a:latin typeface="Corbel"/>
              </a:rPr>
              <a:t>Mis à jour le 25/09/2025</a:t>
            </a:r>
            <a:endParaRPr lang="fr-FR" sz="1000" b="0" strike="noStrike" spc="-1" dirty="0">
              <a:latin typeface="Times New Roman"/>
            </a:endParaRPr>
          </a:p>
        </p:txBody>
      </p:sp>
      <p:sp>
        <p:nvSpPr>
          <p:cNvPr id="93" name="CustomShape 5"/>
          <p:cNvSpPr/>
          <p:nvPr/>
        </p:nvSpPr>
        <p:spPr>
          <a:xfrm>
            <a:off x="3182616" y="1956060"/>
            <a:ext cx="3605400" cy="698400"/>
          </a:xfrm>
          <a:prstGeom prst="rect">
            <a:avLst/>
          </a:prstGeom>
          <a:solidFill>
            <a:srgbClr val="2D3091"/>
          </a:solidFill>
          <a:ln>
            <a:noFill/>
          </a:ln>
        </p:spPr>
        <p:style>
          <a:lnRef idx="0">
            <a:scrgbClr r="0" g="0" b="0"/>
          </a:lnRef>
          <a:fillRef idx="0">
            <a:scrgbClr r="0" g="0" b="0"/>
          </a:fillRef>
          <a:effectRef idx="0">
            <a:scrgbClr r="0" g="0" b="0"/>
          </a:effectRef>
          <a:fontRef idx="minor"/>
        </p:style>
        <p:txBody>
          <a:bodyPr/>
          <a:lstStyle/>
          <a:p>
            <a:endParaRPr lang="fr-FR"/>
          </a:p>
        </p:txBody>
      </p:sp>
      <p:pic>
        <p:nvPicPr>
          <p:cNvPr id="94" name="Picture 2">
            <a:hlinkClick r:id="rId3"/>
          </p:cNvPr>
          <p:cNvPicPr/>
          <p:nvPr/>
        </p:nvPicPr>
        <p:blipFill>
          <a:blip r:embed="rId4"/>
          <a:stretch/>
        </p:blipFill>
        <p:spPr>
          <a:xfrm>
            <a:off x="7401240" y="518400"/>
            <a:ext cx="952200" cy="933120"/>
          </a:xfrm>
          <a:prstGeom prst="rect">
            <a:avLst/>
          </a:prstGeom>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693150" y="205200"/>
            <a:ext cx="3928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Gestionnaire de Comité – Niveau Comité – page 1/2</a:t>
            </a:r>
            <a:endParaRPr lang="fr-FR" sz="1800" b="0" strike="noStrike" spc="-1" dirty="0">
              <a:latin typeface="Arial"/>
            </a:endParaRPr>
          </a:p>
        </p:txBody>
      </p:sp>
      <p:sp>
        <p:nvSpPr>
          <p:cNvPr id="106" name="CustomShape 5"/>
          <p:cNvSpPr/>
          <p:nvPr/>
        </p:nvSpPr>
        <p:spPr>
          <a:xfrm>
            <a:off x="274628" y="1442728"/>
            <a:ext cx="8594384"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Comité, cliquer sur le « + » sur la ligne du niveau Comité.</a:t>
            </a:r>
          </a:p>
          <a:p>
            <a:pPr>
              <a:lnSpc>
                <a:spcPct val="100000"/>
              </a:lnSpc>
            </a:pPr>
            <a:r>
              <a:rPr lang="fr-FR" sz="1400" spc="-1" dirty="0">
                <a:solidFill>
                  <a:srgbClr val="000000"/>
                </a:solidFill>
                <a:latin typeface="Corbel"/>
              </a:rPr>
              <a:t>Note 1 : Il est très important d’ouvrir les niveaux Comités avant le niveau Territoire.</a:t>
            </a:r>
          </a:p>
          <a:p>
            <a:pPr>
              <a:lnSpc>
                <a:spcPct val="100000"/>
              </a:lnSpc>
            </a:pPr>
            <a:r>
              <a:rPr lang="fr-FR" sz="1400" spc="-1" dirty="0">
                <a:solidFill>
                  <a:srgbClr val="000000"/>
                </a:solidFill>
                <a:latin typeface="Corbel"/>
              </a:rPr>
              <a:t>Note 2 : Créer un niveau Comité bloque les inscriptions au niveau Territoire pour les Intervenants AS et le Comité sauf configuration particulière à la création de la journée du Territoire.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607599" y="3538471"/>
            <a:ext cx="8377651" cy="1557413"/>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03927" y="317296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32624" y="3346711"/>
            <a:ext cx="564326" cy="19139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381000" y="5095884"/>
            <a:ext cx="312841" cy="31938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07599" y="3552096"/>
            <a:ext cx="1684751"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06965" y="4805776"/>
            <a:ext cx="3179235" cy="2901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119784" y="532767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E644A2F7-A732-F32A-B8A2-F2E4273ADB0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616476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73750" y="205200"/>
            <a:ext cx="4122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Gestionnaire de Comité – Niveau Comité – page 2/2</a:t>
            </a:r>
          </a:p>
        </p:txBody>
      </p:sp>
      <p:sp>
        <p:nvSpPr>
          <p:cNvPr id="106" name="CustomShape 5"/>
          <p:cNvSpPr/>
          <p:nvPr/>
        </p:nvSpPr>
        <p:spPr>
          <a:xfrm>
            <a:off x="677160" y="145123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Le niveau Comité est créé et apparait au-dessus des Inter Districts et Districts éventuels,</a:t>
            </a:r>
          </a:p>
          <a:p>
            <a:pPr>
              <a:lnSpc>
                <a:spcPct val="100000"/>
              </a:lnSpc>
            </a:pPr>
            <a:r>
              <a:rPr lang="fr-FR" sz="1400" spc="-1" dirty="0">
                <a:solidFill>
                  <a:srgbClr val="000000"/>
                </a:solidFill>
                <a:latin typeface="Corbel"/>
              </a:rPr>
              <a:t>Note : le niveau Comité est supérieur aux niveaux Inter Districts et District.</a:t>
            </a:r>
          </a:p>
          <a:p>
            <a:pPr marL="342900" indent="-342900">
              <a:lnSpc>
                <a:spcPct val="100000"/>
              </a:lnSpc>
              <a:buAutoNum type="arabicParenR" startAt="2"/>
            </a:pPr>
            <a:r>
              <a:rPr lang="fr-FR" sz="1400" spc="-1" dirty="0">
                <a:solidFill>
                  <a:srgbClr val="000000"/>
                </a:solidFill>
                <a:latin typeface="Corbel"/>
              </a:rPr>
              <a:t>Pour supprimer le niveau Comité,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04950" y="3292432"/>
            <a:ext cx="8733380" cy="284784"/>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46238" y="254301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787729" y="2821087"/>
            <a:ext cx="526721" cy="47134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202620" y="3298068"/>
            <a:ext cx="3588330"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3634530" y="253893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3428999" y="2771436"/>
            <a:ext cx="257991" cy="56592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3332965" y="3313571"/>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2612773" y="254172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2817210" y="2797696"/>
            <a:ext cx="351409" cy="49473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3121241" y="3322213"/>
            <a:ext cx="2037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677520" y="4021300"/>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31" y="4712072"/>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37986" y="4384562"/>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19162" y="4750658"/>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381104" y="416503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6A923EC4-F213-1653-DFE3-661F39FCB3B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0205622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05850" y="205200"/>
            <a:ext cx="3801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12</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Gestionnaire de Territoire – Niveau Inter Comités / Intra Territoire – page 1/4</a:t>
            </a:r>
            <a:endParaRPr lang="fr-FR" sz="1800" b="0" strike="noStrike" spc="-1" dirty="0">
              <a:latin typeface="Arial"/>
            </a:endParaRPr>
          </a:p>
        </p:txBody>
      </p:sp>
      <p:sp>
        <p:nvSpPr>
          <p:cNvPr id="106" name="CustomShape 5"/>
          <p:cNvSpPr/>
          <p:nvPr/>
        </p:nvSpPr>
        <p:spPr>
          <a:xfrm>
            <a:off x="274628" y="1774422"/>
            <a:ext cx="8594384" cy="430741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2000" b="1" u="sng" strike="noStrike" spc="-1" dirty="0">
                <a:solidFill>
                  <a:srgbClr val="000000"/>
                </a:solidFill>
                <a:latin typeface="Corbel"/>
              </a:rPr>
              <a:t>IMPORTANT : les niveaux Inter Comités et Intra Territoire sont confondus. </a:t>
            </a:r>
          </a:p>
          <a:p>
            <a:pPr>
              <a:lnSpc>
                <a:spcPct val="100000"/>
              </a:lnSpc>
            </a:pPr>
            <a:r>
              <a:rPr lang="fr-FR" sz="2000" b="1" u="sng" strike="noStrike" spc="-1" dirty="0">
                <a:solidFill>
                  <a:srgbClr val="000000"/>
                </a:solidFill>
                <a:latin typeface="Corbel"/>
              </a:rPr>
              <a:t>Autrement dit, il n’est pas possible de faire les 2 niveaux dans un parcours qualificatif.</a:t>
            </a:r>
          </a:p>
          <a:p>
            <a:pPr>
              <a:lnSpc>
                <a:spcPct val="100000"/>
              </a:lnSpc>
            </a:pPr>
            <a:endParaRPr lang="fr-FR" sz="2000" b="1" u="sng" strike="noStrike" spc="-1" dirty="0">
              <a:solidFill>
                <a:srgbClr val="000000"/>
              </a:solidFill>
              <a:latin typeface="Corbel"/>
            </a:endParaRPr>
          </a:p>
          <a:p>
            <a:pPr>
              <a:lnSpc>
                <a:spcPct val="100000"/>
              </a:lnSpc>
            </a:pPr>
            <a:r>
              <a:rPr lang="fr-FR" sz="2000" b="0" strike="noStrike" spc="-1" dirty="0">
                <a:solidFill>
                  <a:srgbClr val="000000"/>
                </a:solidFill>
                <a:latin typeface="Corbel"/>
              </a:rPr>
              <a:t>Le niveau Inter Comités est un niveau Comité, qualificatif pour le niveau Territoire, où plusieurs Comités participent.</a:t>
            </a:r>
          </a:p>
          <a:p>
            <a:pPr>
              <a:lnSpc>
                <a:spcPct val="100000"/>
              </a:lnSpc>
            </a:pPr>
            <a:endParaRPr lang="fr-FR" sz="2000" b="0" strike="noStrike" spc="-1" dirty="0">
              <a:solidFill>
                <a:srgbClr val="000000"/>
              </a:solidFill>
              <a:latin typeface="Corbel"/>
            </a:endParaRPr>
          </a:p>
          <a:p>
            <a:pPr>
              <a:lnSpc>
                <a:spcPct val="100000"/>
              </a:lnSpc>
            </a:pPr>
            <a:r>
              <a:rPr lang="fr-FR" sz="2000" spc="-1" dirty="0">
                <a:solidFill>
                  <a:srgbClr val="000000"/>
                </a:solidFill>
                <a:latin typeface="Corbel"/>
              </a:rPr>
              <a:t>Le niveau Intra Territoire est un niveau Territoire, qualificatif pour le niveau National, où plusieurs Comités participent.</a:t>
            </a:r>
          </a:p>
          <a:p>
            <a:pPr>
              <a:lnSpc>
                <a:spcPct val="100000"/>
              </a:lnSpc>
            </a:pPr>
            <a:endParaRPr lang="fr-FR" sz="2000" spc="-1" dirty="0">
              <a:solidFill>
                <a:srgbClr val="000000"/>
              </a:solidFill>
              <a:latin typeface="Corbel"/>
            </a:endParaRPr>
          </a:p>
          <a:p>
            <a:pPr>
              <a:lnSpc>
                <a:spcPct val="100000"/>
              </a:lnSpc>
            </a:pPr>
            <a:r>
              <a:rPr lang="fr-FR" sz="2000" b="0" i="1" strike="noStrike" spc="-1" dirty="0">
                <a:solidFill>
                  <a:srgbClr val="000000"/>
                </a:solidFill>
                <a:latin typeface="Corbel"/>
              </a:rPr>
              <a:t>Rappel Règlements Généraux</a:t>
            </a:r>
            <a:r>
              <a:rPr lang="fr-FR" sz="2000" i="1" spc="-1" dirty="0">
                <a:solidFill>
                  <a:srgbClr val="000000"/>
                </a:solidFill>
                <a:latin typeface="Corbel"/>
              </a:rPr>
              <a:t> Sportif : L’organisation au niveau territorial de championnats qualificatifs intra territoires est laissée à l’appréciation des territoires dans la limite de 2 intra territoires.</a:t>
            </a:r>
            <a:endParaRPr lang="fr-FR" sz="2000" b="0" i="1" strike="noStrike" spc="-1" dirty="0">
              <a:solidFill>
                <a:srgbClr val="000000"/>
              </a:solidFill>
              <a:latin typeface="Corbel"/>
            </a:endParaRPr>
          </a:p>
          <a:p>
            <a:pPr>
              <a:lnSpc>
                <a:spcPct val="100000"/>
              </a:lnSpc>
            </a:pPr>
            <a:endParaRPr lang="fr-FR" sz="1400" b="0" strike="noStrike" spc="-1" dirty="0">
              <a:solidFill>
                <a:srgbClr val="000000"/>
              </a:solidFill>
              <a:latin typeface="Corbel"/>
            </a:endParaRPr>
          </a:p>
        </p:txBody>
      </p:sp>
      <p:sp>
        <p:nvSpPr>
          <p:cNvPr id="3" name="CustomShape 1">
            <a:extLst>
              <a:ext uri="{FF2B5EF4-FFF2-40B4-BE49-F238E27FC236}">
                <a16:creationId xmlns:a16="http://schemas.microsoft.com/office/drawing/2014/main" id="{8A78861A-B923-E12D-B2BC-F7BCB1272BC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0247532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B75C13D7-387C-4AA9-69BD-08EEF09CF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0624" y="6020629"/>
            <a:ext cx="4422389" cy="457694"/>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12200" y="205200"/>
            <a:ext cx="3738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13</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Gestionnaire de Territoire – Niveau Inter Comités / Intra Territoire page 2/4</a:t>
            </a:r>
            <a:endParaRPr lang="fr-FR" sz="1800" b="0" strike="noStrike" spc="-1" dirty="0">
              <a:latin typeface="Arial"/>
            </a:endParaRPr>
          </a:p>
        </p:txBody>
      </p:sp>
      <p:sp>
        <p:nvSpPr>
          <p:cNvPr id="106" name="CustomShape 5"/>
          <p:cNvSpPr/>
          <p:nvPr/>
        </p:nvSpPr>
        <p:spPr>
          <a:xfrm>
            <a:off x="274628" y="1442728"/>
            <a:ext cx="8594384" cy="43997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Si le Niveau Territoire n’est pas créé, cliquer </a:t>
            </a:r>
            <a:r>
              <a:rPr lang="fr-FR" sz="1400" spc="-1" dirty="0">
                <a:solidFill>
                  <a:srgbClr val="000000"/>
                </a:solidFill>
                <a:latin typeface="Corbel"/>
                <a:sym typeface="Wingdings" panose="05000000000000000000" pitchFamily="2" charset="2"/>
              </a:rPr>
              <a:t>sur le « + »,</a:t>
            </a: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endParaRPr lang="fr-FR" sz="1400" spc="-1" dirty="0">
              <a:solidFill>
                <a:srgbClr val="000000"/>
              </a:solidFill>
              <a:latin typeface="Corbel"/>
              <a:sym typeface="Wingdings" panose="05000000000000000000" pitchFamily="2" charset="2"/>
            </a:endParaRPr>
          </a:p>
          <a:p>
            <a:pPr marL="342900" indent="-342900">
              <a:lnSpc>
                <a:spcPct val="100000"/>
              </a:lnSpc>
              <a:buAutoNum type="arabicParenR"/>
            </a:pPr>
            <a:r>
              <a:rPr lang="fr-FR" sz="1400" spc="-1" dirty="0">
                <a:solidFill>
                  <a:srgbClr val="000000"/>
                </a:solidFill>
                <a:latin typeface="Corbel"/>
                <a:sym typeface="Wingdings" panose="05000000000000000000" pitchFamily="2" charset="2"/>
              </a:rPr>
              <a:t>Pour créer un niveau Inter Comités / Intra Territoire, cliquer sur le « + Inter C / Intra T » sur la ligne du niveau « Territoire ».</a:t>
            </a:r>
          </a:p>
          <a:p>
            <a:pPr>
              <a:lnSpc>
                <a:spcPct val="100000"/>
              </a:lnSpc>
            </a:pPr>
            <a:r>
              <a:rPr lang="fr-FR" sz="1400" spc="-1" dirty="0">
                <a:solidFill>
                  <a:srgbClr val="000000"/>
                </a:solidFill>
                <a:latin typeface="Corbel"/>
                <a:sym typeface="Wingdings" panose="05000000000000000000" pitchFamily="2" charset="2"/>
              </a:rPr>
              <a:t>Note 1 : Créer un niveau Inter Comités bloque les inscriptions au niveau Territoire pour les Intervenants AS sauf configuration particulière du Territoire à l’ouverture de sa journée de Territoire.</a:t>
            </a:r>
            <a:endParaRPr lang="fr-FR" sz="1400" spc="-1" dirty="0">
              <a:solidFill>
                <a:srgbClr val="000000"/>
              </a:solidFill>
              <a:latin typeface="Corbel"/>
            </a:endParaRP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456318" y="3323637"/>
            <a:ext cx="8492914" cy="148220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30413" y="270139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56318" y="2986050"/>
            <a:ext cx="312840" cy="357086"/>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3521919" y="2980753"/>
            <a:ext cx="635001" cy="152609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474059" y="3343136"/>
            <a:ext cx="1645403"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452070" y="4499908"/>
            <a:ext cx="228600" cy="2095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4080720" y="271229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2" name="CustomShape 9">
            <a:extLst>
              <a:ext uri="{FF2B5EF4-FFF2-40B4-BE49-F238E27FC236}">
                <a16:creationId xmlns:a16="http://schemas.microsoft.com/office/drawing/2014/main" id="{0F7BBA40-5649-0DD5-4CC0-C42ADA832191}"/>
              </a:ext>
            </a:extLst>
          </p:cNvPr>
          <p:cNvSpPr/>
          <p:nvPr/>
        </p:nvSpPr>
        <p:spPr>
          <a:xfrm>
            <a:off x="299898" y="571730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3" name="CustomShape 7">
            <a:extLst>
              <a:ext uri="{FF2B5EF4-FFF2-40B4-BE49-F238E27FC236}">
                <a16:creationId xmlns:a16="http://schemas.microsoft.com/office/drawing/2014/main" id="{0661A4BB-5F27-BAE7-2C94-A1FD2B39DF01}"/>
              </a:ext>
            </a:extLst>
          </p:cNvPr>
          <p:cNvSpPr/>
          <p:nvPr/>
        </p:nvSpPr>
        <p:spPr>
          <a:xfrm>
            <a:off x="543252" y="5959020"/>
            <a:ext cx="1310870" cy="27936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159667BA-00E3-4264-9DB6-93A429354C5A}"/>
              </a:ext>
            </a:extLst>
          </p:cNvPr>
          <p:cNvSpPr/>
          <p:nvPr/>
        </p:nvSpPr>
        <p:spPr>
          <a:xfrm>
            <a:off x="1854122" y="6020629"/>
            <a:ext cx="1597948" cy="4576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CustomShape 1">
            <a:extLst>
              <a:ext uri="{FF2B5EF4-FFF2-40B4-BE49-F238E27FC236}">
                <a16:creationId xmlns:a16="http://schemas.microsoft.com/office/drawing/2014/main" id="{6A43ACD1-37C8-B28F-95DE-B42D2B6FE51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71732791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67750" y="205200"/>
            <a:ext cx="4182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d. Gestionnaire de Territoire – Niveau Inter Comités / Intra Territoire page 3/4</a:t>
            </a:r>
          </a:p>
        </p:txBody>
      </p:sp>
      <p:sp>
        <p:nvSpPr>
          <p:cNvPr id="106" name="CustomShape 5"/>
          <p:cNvSpPr/>
          <p:nvPr/>
        </p:nvSpPr>
        <p:spPr>
          <a:xfrm>
            <a:off x="435755" y="1830862"/>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spc="-1" dirty="0">
                <a:solidFill>
                  <a:srgbClr val="000000"/>
                </a:solidFill>
                <a:latin typeface="Corbel"/>
              </a:rPr>
              <a:t>Pour créer un Inter Comités ou un Intra Territoire</a:t>
            </a:r>
          </a:p>
          <a:p>
            <a:pPr marL="342900" indent="-342900">
              <a:lnSpc>
                <a:spcPct val="100000"/>
              </a:lnSpc>
              <a:buAutoNum type="arabicParenR"/>
            </a:pPr>
            <a:r>
              <a:rPr lang="fr-FR" sz="1400" spc="-1" dirty="0">
                <a:solidFill>
                  <a:srgbClr val="000000"/>
                </a:solidFill>
                <a:latin typeface="Corbel"/>
              </a:rPr>
              <a:t>Indiquer un Nom de l’agrégat en évitant les caractères spéciaux,</a:t>
            </a:r>
          </a:p>
          <a:p>
            <a:pPr marL="342900" indent="-342900">
              <a:lnSpc>
                <a:spcPct val="100000"/>
              </a:lnSpc>
              <a:buAutoNum type="arabicParenR"/>
            </a:pPr>
            <a:r>
              <a:rPr lang="fr-FR" sz="1400" spc="-1" dirty="0">
                <a:solidFill>
                  <a:srgbClr val="000000"/>
                </a:solidFill>
                <a:latin typeface="Corbel"/>
              </a:rPr>
              <a:t>Cocher les Comités qui font partie de cet Inter Comités / Intra Territoire dans ce Championnat,</a:t>
            </a:r>
          </a:p>
          <a:p>
            <a:pPr>
              <a:lnSpc>
                <a:spcPct val="100000"/>
              </a:lnSpc>
            </a:pPr>
            <a:r>
              <a:rPr lang="fr-FR" sz="1400" spc="-1" dirty="0">
                <a:solidFill>
                  <a:srgbClr val="000000"/>
                </a:solidFill>
                <a:latin typeface="Corbel"/>
              </a:rPr>
              <a:t>Note : les Comités sélectionnés ne pourront pas être de nouveau choisis dans un autre Inter Comités / Intra Territoire pour ce Championnat.</a:t>
            </a:r>
          </a:p>
          <a:p>
            <a:pPr marL="342900" indent="-342900">
              <a:lnSpc>
                <a:spcPct val="100000"/>
              </a:lnSpc>
              <a:buFont typeface="+mj-lt"/>
              <a:buAutoNum type="arabicParenR" startAt="3"/>
            </a:pPr>
            <a:r>
              <a:rPr lang="fr-FR" sz="1400" spc="-1" dirty="0">
                <a:solidFill>
                  <a:srgbClr val="000000"/>
                </a:solidFill>
                <a:latin typeface="Corbel"/>
              </a:rPr>
              <a:t>Cliquer sur « Créer Agrégat ».</a:t>
            </a:r>
          </a:p>
          <a:p>
            <a:pPr>
              <a:lnSpc>
                <a:spcPct val="100000"/>
              </a:lnSpc>
            </a:pPr>
            <a:r>
              <a:rPr lang="fr-FR" sz="1400" spc="-1" dirty="0">
                <a:solidFill>
                  <a:srgbClr val="000000"/>
                </a:solidFill>
                <a:latin typeface="Corbel"/>
              </a:rPr>
              <a:t>Note : Un agrégat est un assemblage de plusieurs structures , ici les Comités, identifiées sur Usport et rattachées à la même structure maîtresse, ici le Territoire.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57670" y="4291172"/>
            <a:ext cx="8606511" cy="149582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333436" y="373938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1566055" y="4018743"/>
            <a:ext cx="436774" cy="57879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5414154" y="4049975"/>
            <a:ext cx="86302" cy="85938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397966" y="4574650"/>
            <a:ext cx="3133539"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435755" y="4921780"/>
            <a:ext cx="8310605" cy="52825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315678" y="375819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437239" y="622554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V="1">
            <a:off x="520699" y="5744190"/>
            <a:ext cx="127000" cy="54231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435755" y="5518382"/>
            <a:ext cx="628649"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1">
            <a:extLst>
              <a:ext uri="{FF2B5EF4-FFF2-40B4-BE49-F238E27FC236}">
                <a16:creationId xmlns:a16="http://schemas.microsoft.com/office/drawing/2014/main" id="{9A1712B4-B693-609A-B4D2-891A4B8FE42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0099107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61400" y="205200"/>
            <a:ext cx="424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Gestionnaire de Territoire – Niveau Inter Comités / Intra Territoire – page 4/4</a:t>
            </a:r>
          </a:p>
        </p:txBody>
      </p:sp>
      <p:sp>
        <p:nvSpPr>
          <p:cNvPr id="106" name="CustomShape 5"/>
          <p:cNvSpPr/>
          <p:nvPr/>
        </p:nvSpPr>
        <p:spPr>
          <a:xfrm>
            <a:off x="677160" y="14512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L’Inter Comités / Intra Territoire est créé et apparait au-dessus des Comités,</a:t>
            </a:r>
          </a:p>
          <a:p>
            <a:pPr>
              <a:lnSpc>
                <a:spcPct val="100000"/>
              </a:lnSpc>
            </a:pPr>
            <a:r>
              <a:rPr lang="fr-FR" sz="1400" spc="-1" dirty="0">
                <a:solidFill>
                  <a:srgbClr val="000000"/>
                </a:solidFill>
                <a:latin typeface="Corbel"/>
              </a:rPr>
              <a:t>Note 1 : le niveau Inter Comités  est supérieur au niveau District.</a:t>
            </a:r>
          </a:p>
          <a:p>
            <a:pPr>
              <a:lnSpc>
                <a:spcPct val="100000"/>
              </a:lnSpc>
            </a:pPr>
            <a:r>
              <a:rPr lang="fr-FR" sz="1400" spc="-1" dirty="0">
                <a:solidFill>
                  <a:srgbClr val="000000"/>
                </a:solidFill>
                <a:latin typeface="Corbel"/>
              </a:rPr>
              <a:t>Note 2 : le niveau Intra Territoire est supérieur au niveau Comité.</a:t>
            </a:r>
          </a:p>
          <a:p>
            <a:pPr marL="342900" indent="-342900">
              <a:lnSpc>
                <a:spcPct val="100000"/>
              </a:lnSpc>
              <a:buFont typeface="+mj-lt"/>
              <a:buAutoNum type="arabicParenR" startAt="2"/>
            </a:pPr>
            <a:r>
              <a:rPr lang="fr-FR" sz="1400" spc="-1" dirty="0">
                <a:solidFill>
                  <a:srgbClr val="000000"/>
                </a:solidFill>
                <a:latin typeface="Corbel"/>
              </a:rPr>
              <a:t>Pour créer un autre Inter Comités / Intra Territoire (sans les Comités qui font partie de l’Inter Comités / Intra Territoire déjà créé), cliquer sur le « + Inter C / Intra T »,</a:t>
            </a:r>
          </a:p>
          <a:p>
            <a:pPr marL="342900" indent="-342900">
              <a:lnSpc>
                <a:spcPct val="100000"/>
              </a:lnSpc>
              <a:buAutoNum type="arabicParenR" startAt="2"/>
            </a:pPr>
            <a:r>
              <a:rPr lang="fr-FR" sz="1400" spc="-1" dirty="0">
                <a:solidFill>
                  <a:srgbClr val="000000"/>
                </a:solidFill>
                <a:latin typeface="Corbel"/>
              </a:rPr>
              <a:t>Pour modifier l’Inter Comités / Intra Territoire, cliquer sur le crayon,</a:t>
            </a:r>
          </a:p>
          <a:p>
            <a:pPr marL="342900" indent="-342900">
              <a:lnSpc>
                <a:spcPct val="100000"/>
              </a:lnSpc>
              <a:buAutoNum type="arabicParenR" startAt="2"/>
            </a:pPr>
            <a:r>
              <a:rPr lang="fr-FR" sz="1400" spc="-1" dirty="0">
                <a:solidFill>
                  <a:srgbClr val="000000"/>
                </a:solidFill>
                <a:latin typeface="Corbel"/>
              </a:rPr>
              <a:t>Pour supprimer l’Inter Comités / Intra Territoire,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58091" y="3715632"/>
            <a:ext cx="8715997" cy="930444"/>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297324" y="32578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459186" y="3543886"/>
            <a:ext cx="312840" cy="73837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71119" y="3489479"/>
            <a:ext cx="185374" cy="37524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258091" y="4282429"/>
            <a:ext cx="6765009" cy="36347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14697" y="3890132"/>
            <a:ext cx="644459" cy="18817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23007" y="32578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6878820" y="325111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H="1">
            <a:off x="6717661" y="3543712"/>
            <a:ext cx="317579" cy="80923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6626226" y="4367354"/>
            <a:ext cx="173160"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6313386" y="324887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a:off x="6492664" y="3522801"/>
            <a:ext cx="45719" cy="83014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6402729" y="4369953"/>
            <a:ext cx="2234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5802453" y="326435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5963891" y="3537212"/>
            <a:ext cx="265461" cy="83014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6193325" y="4377871"/>
            <a:ext cx="2234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747108" y="4628675"/>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619" y="5319447"/>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707574" y="4991937"/>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88750" y="5358033"/>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450692" y="477240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20" name="CustomShape 1">
            <a:extLst>
              <a:ext uri="{FF2B5EF4-FFF2-40B4-BE49-F238E27FC236}">
                <a16:creationId xmlns:a16="http://schemas.microsoft.com/office/drawing/2014/main" id="{EFBA0C9D-8E68-D695-7833-AFF5A965A4F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1395936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2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22"/>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fill="hold" nodeType="clickEffect">
                                  <p:stCondLst>
                                    <p:cond delay="0"/>
                                  </p:stCondLst>
                                  <p:childTnLst>
                                    <p:set>
                                      <p:cBhvr>
                                        <p:cTn id="118"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6"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661400" y="205200"/>
            <a:ext cx="424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Gestionnaire de Territoire – Niveau Territoire – page 1/2</a:t>
            </a:r>
            <a:endParaRPr lang="fr-FR" sz="1800" b="0" strike="noStrike" spc="-1" dirty="0">
              <a:latin typeface="Arial"/>
            </a:endParaRPr>
          </a:p>
        </p:txBody>
      </p:sp>
      <p:sp>
        <p:nvSpPr>
          <p:cNvPr id="106" name="CustomShape 5"/>
          <p:cNvSpPr/>
          <p:nvPr/>
        </p:nvSpPr>
        <p:spPr>
          <a:xfrm>
            <a:off x="274628" y="1442728"/>
            <a:ext cx="8594384" cy="15989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Territoire, cliquer sur le « + » sur la ligne du niveau Territoire.</a:t>
            </a:r>
          </a:p>
          <a:p>
            <a:pPr>
              <a:lnSpc>
                <a:spcPct val="100000"/>
              </a:lnSpc>
            </a:pPr>
            <a:r>
              <a:rPr lang="fr-FR" sz="1400" spc="-1" dirty="0">
                <a:solidFill>
                  <a:srgbClr val="000000"/>
                </a:solidFill>
                <a:latin typeface="Corbel"/>
              </a:rPr>
              <a:t>Note 1 : Il est très important d’ouvrir les niveaux Comités avant le niveau Territoire car par défaut il est possible de s’inscrire au niveau Territoire s’il n’y a pas de niveau Comité.</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75722" y="3538111"/>
            <a:ext cx="7960679" cy="1557413"/>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19784" y="311321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31047" y="3258751"/>
            <a:ext cx="565903" cy="27936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3376510" y="5055497"/>
            <a:ext cx="312841" cy="31938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07599" y="3552096"/>
            <a:ext cx="1684751"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689351" y="4776136"/>
            <a:ext cx="323850" cy="27211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110634" y="527559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011CC86F-962B-A149-569D-30E00223B89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291434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673750" y="205200"/>
            <a:ext cx="4122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17</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Gestionnaire de Territoire – Niveau Territoire – page 2/2</a:t>
            </a:r>
          </a:p>
        </p:txBody>
      </p:sp>
      <p:sp>
        <p:nvSpPr>
          <p:cNvPr id="106" name="CustomShape 5"/>
          <p:cNvSpPr/>
          <p:nvPr/>
        </p:nvSpPr>
        <p:spPr>
          <a:xfrm>
            <a:off x="677160" y="145123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Le niveau Territoire est créé et apparait au-dessus des Inter Comités / Intra Territoire éventuels,</a:t>
            </a:r>
          </a:p>
          <a:p>
            <a:pPr>
              <a:lnSpc>
                <a:spcPct val="100000"/>
              </a:lnSpc>
            </a:pPr>
            <a:r>
              <a:rPr lang="fr-FR" sz="1400" spc="-1" dirty="0">
                <a:solidFill>
                  <a:srgbClr val="000000"/>
                </a:solidFill>
                <a:latin typeface="Corbel"/>
              </a:rPr>
              <a:t>Note : le niveau Territoire est supérieur au niveau Inter Comités et est égal au niveau Intra Territoire.</a:t>
            </a:r>
          </a:p>
          <a:p>
            <a:pPr marL="342900" indent="-342900">
              <a:lnSpc>
                <a:spcPct val="100000"/>
              </a:lnSpc>
              <a:buAutoNum type="arabicParenR" startAt="2"/>
            </a:pPr>
            <a:r>
              <a:rPr lang="fr-FR" sz="1400" spc="-1" dirty="0">
                <a:solidFill>
                  <a:srgbClr val="000000"/>
                </a:solidFill>
                <a:latin typeface="Corbel"/>
              </a:rPr>
              <a:t>Pour supprimer le niveau Territoire,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677160" y="3252156"/>
            <a:ext cx="7710261" cy="408190"/>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46238" y="254301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787729" y="2821087"/>
            <a:ext cx="526721" cy="47134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77160" y="3271500"/>
            <a:ext cx="3647190" cy="34844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4122079" y="251838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3916548" y="2779691"/>
            <a:ext cx="257991" cy="56592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3830153" y="3334635"/>
            <a:ext cx="203797" cy="23128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3132476" y="251838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3304759" y="2805951"/>
            <a:ext cx="351409" cy="52868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3628392" y="3334635"/>
            <a:ext cx="203797"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677520" y="4021300"/>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31" y="4712072"/>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37986" y="4384562"/>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19162" y="4750658"/>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381104" y="416503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3DB82B21-9FA2-8A9F-97E1-502178DDFD0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28957465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6"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Usport – </a:t>
            </a:r>
            <a:r>
              <a:rPr lang="fr-FR" sz="2000" b="1" spc="-1" dirty="0">
                <a:solidFill>
                  <a:srgbClr val="FFFFFF"/>
                </a:solidFill>
                <a:latin typeface="Calibri"/>
              </a:rPr>
              <a:t>Création d’une Journée</a:t>
            </a:r>
            <a:endParaRPr lang="fr-FR" sz="2000" b="0" strike="noStrike" spc="-1" dirty="0">
              <a:latin typeface="Arial"/>
            </a:endParaRPr>
          </a:p>
        </p:txBody>
      </p:sp>
      <p:sp>
        <p:nvSpPr>
          <p:cNvPr id="104" name="TextShape 3"/>
          <p:cNvSpPr txBox="1"/>
          <p:nvPr/>
        </p:nvSpPr>
        <p:spPr>
          <a:xfrm>
            <a:off x="8699500" y="205200"/>
            <a:ext cx="3865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Configuration basique – page 1/3</a:t>
            </a:r>
            <a:endParaRPr lang="fr-FR" sz="1800" b="0" strike="noStrike" spc="-1" dirty="0">
              <a:latin typeface="Arial"/>
            </a:endParaRPr>
          </a:p>
        </p:txBody>
      </p:sp>
      <p:sp>
        <p:nvSpPr>
          <p:cNvPr id="106" name="CustomShape 5"/>
          <p:cNvSpPr/>
          <p:nvPr/>
        </p:nvSpPr>
        <p:spPr>
          <a:xfrm>
            <a:off x="295223" y="1451233"/>
            <a:ext cx="8698569" cy="43689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créer la Journée</a:t>
            </a:r>
          </a:p>
          <a:p>
            <a:pPr marL="342900" indent="-342900">
              <a:lnSpc>
                <a:spcPct val="100000"/>
              </a:lnSpc>
              <a:buAutoNum type="arabicParenR"/>
            </a:pPr>
            <a:r>
              <a:rPr lang="fr-FR" sz="1400" spc="-1" dirty="0">
                <a:solidFill>
                  <a:srgbClr val="000000"/>
                </a:solidFill>
                <a:latin typeface="Corbel"/>
              </a:rPr>
              <a:t>Choisir le gestionnaire de la compétition,</a:t>
            </a:r>
          </a:p>
          <a:p>
            <a:pPr>
              <a:lnSpc>
                <a:spcPct val="100000"/>
              </a:lnSpc>
            </a:pPr>
            <a:r>
              <a:rPr lang="fr-FR" sz="1200" spc="-1" dirty="0">
                <a:solidFill>
                  <a:srgbClr val="000000"/>
                </a:solidFill>
                <a:latin typeface="Corbel"/>
              </a:rPr>
              <a:t>Note : Le gestionnaire renseigné sera la personne qui </a:t>
            </a:r>
          </a:p>
          <a:p>
            <a:pPr>
              <a:lnSpc>
                <a:spcPct val="100000"/>
              </a:lnSpc>
            </a:pPr>
            <a:r>
              <a:rPr lang="fr-FR" sz="1200" spc="-1" dirty="0">
                <a:solidFill>
                  <a:srgbClr val="000000"/>
                </a:solidFill>
                <a:latin typeface="Corbel"/>
              </a:rPr>
              <a:t>pourra récupérer le championnat sur </a:t>
            </a:r>
            <a:r>
              <a:rPr lang="fr-FR" sz="1200" spc="-1" dirty="0" err="1">
                <a:solidFill>
                  <a:srgbClr val="000000"/>
                </a:solidFill>
                <a:latin typeface="Corbel"/>
              </a:rPr>
              <a:t>Ucompetitions</a:t>
            </a:r>
            <a:r>
              <a:rPr lang="fr-FR" sz="1200" spc="-1" dirty="0">
                <a:solidFill>
                  <a:srgbClr val="000000"/>
                </a:solidFill>
                <a:latin typeface="Corbel"/>
              </a:rPr>
              <a:t>.</a:t>
            </a:r>
          </a:p>
          <a:p>
            <a:pPr marL="342900" indent="-342900">
              <a:lnSpc>
                <a:spcPct val="100000"/>
              </a:lnSpc>
              <a:buFont typeface="+mj-lt"/>
              <a:buAutoNum type="arabicParenR" startAt="2"/>
            </a:pPr>
            <a:r>
              <a:rPr lang="fr-FR" sz="1400" spc="-1" dirty="0">
                <a:solidFill>
                  <a:srgbClr val="000000"/>
                </a:solidFill>
                <a:latin typeface="Corbel"/>
              </a:rPr>
              <a:t>Facultatif : indiquer un intitulé,</a:t>
            </a:r>
          </a:p>
          <a:p>
            <a:r>
              <a:rPr lang="fr-FR" sz="1200" spc="-1" dirty="0">
                <a:solidFill>
                  <a:srgbClr val="000000"/>
                </a:solidFill>
                <a:latin typeface="Corbel"/>
              </a:rPr>
              <a:t>Note : Donnée libre mais éviter les caractères spéciaux.</a:t>
            </a:r>
          </a:p>
          <a:p>
            <a:pPr marL="342900" indent="-342900">
              <a:lnSpc>
                <a:spcPct val="100000"/>
              </a:lnSpc>
              <a:buFont typeface="+mj-lt"/>
              <a:buAutoNum type="arabicParenR" startAt="3"/>
            </a:pPr>
            <a:r>
              <a:rPr lang="fr-FR" sz="1400" spc="-1" dirty="0">
                <a:solidFill>
                  <a:srgbClr val="000000"/>
                </a:solidFill>
                <a:latin typeface="Corbel"/>
              </a:rPr>
              <a:t>Choisir le numéro de journée,</a:t>
            </a:r>
          </a:p>
          <a:p>
            <a:pPr>
              <a:lnSpc>
                <a:spcPct val="100000"/>
              </a:lnSpc>
            </a:pPr>
            <a:r>
              <a:rPr lang="fr-FR" sz="1200" spc="-1" dirty="0">
                <a:solidFill>
                  <a:srgbClr val="000000"/>
                </a:solidFill>
                <a:latin typeface="Corbel"/>
              </a:rPr>
              <a:t>Note : Utiliser plusieurs journées permet de répartir </a:t>
            </a:r>
          </a:p>
          <a:p>
            <a:pPr>
              <a:lnSpc>
                <a:spcPct val="100000"/>
              </a:lnSpc>
            </a:pPr>
            <a:r>
              <a:rPr lang="fr-FR" sz="1200" spc="-1" dirty="0">
                <a:solidFill>
                  <a:srgbClr val="000000"/>
                </a:solidFill>
                <a:latin typeface="Corbel"/>
              </a:rPr>
              <a:t>les inscriptions des élèves (compétitions/épreuves/</a:t>
            </a:r>
          </a:p>
          <a:p>
            <a:pPr>
              <a:lnSpc>
                <a:spcPct val="100000"/>
              </a:lnSpc>
            </a:pPr>
            <a:r>
              <a:rPr lang="fr-FR" sz="1200" spc="-1" dirty="0">
                <a:solidFill>
                  <a:srgbClr val="000000"/>
                </a:solidFill>
                <a:latin typeface="Corbel"/>
              </a:rPr>
              <a:t>catégories) sur plusieurs temps de compétitions </a:t>
            </a:r>
          </a:p>
          <a:p>
            <a:pPr>
              <a:lnSpc>
                <a:spcPct val="100000"/>
              </a:lnSpc>
            </a:pPr>
            <a:r>
              <a:rPr lang="fr-FR" sz="1200" spc="-1" dirty="0">
                <a:solidFill>
                  <a:srgbClr val="000000"/>
                </a:solidFill>
                <a:latin typeface="Corbel"/>
              </a:rPr>
              <a:t>(exemple : 2 mercredis différents). Autrement dit, </a:t>
            </a:r>
          </a:p>
          <a:p>
            <a:pPr>
              <a:lnSpc>
                <a:spcPct val="100000"/>
              </a:lnSpc>
            </a:pPr>
            <a:r>
              <a:rPr lang="fr-FR" sz="1200" spc="-1" dirty="0">
                <a:solidFill>
                  <a:srgbClr val="000000"/>
                </a:solidFill>
                <a:latin typeface="Corbel"/>
              </a:rPr>
              <a:t>si votre Cross se déroule sur une journée, </a:t>
            </a:r>
          </a:p>
          <a:p>
            <a:pPr>
              <a:lnSpc>
                <a:spcPct val="100000"/>
              </a:lnSpc>
            </a:pPr>
            <a:r>
              <a:rPr lang="fr-FR" sz="1200" spc="-1" dirty="0">
                <a:solidFill>
                  <a:srgbClr val="000000"/>
                </a:solidFill>
                <a:latin typeface="Corbel"/>
              </a:rPr>
              <a:t>il n’est pas utile d’en utiliser plusieurs.</a:t>
            </a:r>
          </a:p>
          <a:p>
            <a:pPr marL="342900" indent="-342900">
              <a:lnSpc>
                <a:spcPct val="100000"/>
              </a:lnSpc>
              <a:buFont typeface="+mj-lt"/>
              <a:buAutoNum type="arabicParenR" startAt="4"/>
            </a:pPr>
            <a:r>
              <a:rPr lang="fr-FR" sz="1400" spc="-1" dirty="0">
                <a:solidFill>
                  <a:srgbClr val="000000"/>
                </a:solidFill>
                <a:latin typeface="Corbel"/>
              </a:rPr>
              <a:t>Indiquer la date de début et la date de fin,</a:t>
            </a:r>
          </a:p>
          <a:p>
            <a:r>
              <a:rPr lang="fr-FR" sz="1200" spc="-1" dirty="0">
                <a:solidFill>
                  <a:srgbClr val="000000"/>
                </a:solidFill>
                <a:latin typeface="Corbel"/>
              </a:rPr>
              <a:t>Note : C’est le jour et l’horaire de début et le jour et </a:t>
            </a:r>
          </a:p>
          <a:p>
            <a:r>
              <a:rPr lang="fr-FR" sz="1200" spc="-1" dirty="0">
                <a:solidFill>
                  <a:srgbClr val="000000"/>
                </a:solidFill>
                <a:latin typeface="Corbel"/>
              </a:rPr>
              <a:t>l’horaire de fin de votre championnat.</a:t>
            </a:r>
          </a:p>
          <a:p>
            <a:pPr marL="342900" indent="-342900">
              <a:lnSpc>
                <a:spcPct val="100000"/>
              </a:lnSpc>
              <a:buFont typeface="+mj-lt"/>
              <a:buAutoNum type="arabicParenR" startAt="5"/>
            </a:pPr>
            <a:r>
              <a:rPr lang="fr-FR" sz="1400" spc="-1" dirty="0">
                <a:solidFill>
                  <a:srgbClr val="000000"/>
                </a:solidFill>
                <a:latin typeface="Corbel"/>
              </a:rPr>
              <a:t>Indiquer la date limite d’inscriptions et /ou de modifications,</a:t>
            </a:r>
          </a:p>
          <a:p>
            <a:r>
              <a:rPr lang="fr-FR" sz="1200" spc="-1" dirty="0">
                <a:solidFill>
                  <a:srgbClr val="000000"/>
                </a:solidFill>
                <a:latin typeface="Corbel"/>
              </a:rPr>
              <a:t>Note : C’est le jour et l’horaire de fin des inscriptions et de modifications des inscriptions pour les Intervenant AS.</a:t>
            </a:r>
          </a:p>
          <a:p>
            <a:pPr>
              <a:lnSpc>
                <a:spcPct val="100000"/>
              </a:lnSpc>
            </a:pPr>
            <a:r>
              <a:rPr lang="fr-FR" sz="1200" spc="-1" dirty="0">
                <a:solidFill>
                  <a:srgbClr val="000000"/>
                </a:solidFill>
                <a:latin typeface="Corbel"/>
              </a:rPr>
              <a:t>Une fois la date limite passée, le gestionnaire (Comité ou Territoire) peut toujours inscrire, modifier ou supprimer. </a:t>
            </a:r>
          </a:p>
          <a:p>
            <a:pPr>
              <a:lnSpc>
                <a:spcPct val="100000"/>
              </a:lnSpc>
            </a:pPr>
            <a:r>
              <a:rPr lang="fr-FR" sz="1200" b="1" u="sng" spc="-1" dirty="0">
                <a:solidFill>
                  <a:srgbClr val="000000"/>
                </a:solidFill>
                <a:latin typeface="Corbel"/>
              </a:rPr>
              <a:t>Si la limite n’est pas passée, il n’est pas possible de récupérer les données sur </a:t>
            </a:r>
            <a:r>
              <a:rPr lang="fr-FR" sz="1200" b="1" u="sng" spc="-1" dirty="0" err="1">
                <a:solidFill>
                  <a:srgbClr val="000000"/>
                </a:solidFill>
                <a:latin typeface="Corbel"/>
              </a:rPr>
              <a:t>Ucompetitions</a:t>
            </a:r>
            <a:r>
              <a:rPr lang="fr-FR" sz="1200" b="1" u="sng" spc="-1" dirty="0">
                <a:solidFill>
                  <a:srgbClr val="000000"/>
                </a:solidFill>
                <a:latin typeface="Corbel"/>
              </a:rPr>
              <a:t>.</a:t>
            </a:r>
          </a:p>
          <a:p>
            <a:pPr marL="342900" indent="-342900">
              <a:lnSpc>
                <a:spcPct val="100000"/>
              </a:lnSpc>
              <a:buFont typeface="+mj-lt"/>
              <a:buAutoNum type="arabicParenR" startAt="6"/>
            </a:pPr>
            <a:r>
              <a:rPr lang="fr-FR" sz="1400" spc="-1" dirty="0">
                <a:solidFill>
                  <a:srgbClr val="000000"/>
                </a:solidFill>
                <a:latin typeface="Corbel"/>
              </a:rPr>
              <a:t>Indiquer l’adresse, la ville et le code postal,</a:t>
            </a:r>
          </a:p>
          <a:p>
            <a:r>
              <a:rPr lang="fr-FR" sz="1200" spc="-1" dirty="0">
                <a:solidFill>
                  <a:srgbClr val="000000"/>
                </a:solidFill>
                <a:latin typeface="Corbel"/>
              </a:rPr>
              <a:t>Note : données obligatoires mais libres tout en évitant les caractères spéciaux. Elles apparaitront sur les éditions sur </a:t>
            </a:r>
            <a:r>
              <a:rPr lang="fr-FR" sz="1200" spc="-1" dirty="0" err="1">
                <a:solidFill>
                  <a:srgbClr val="000000"/>
                </a:solidFill>
                <a:latin typeface="Corbel"/>
              </a:rPr>
              <a:t>Ucompetitions</a:t>
            </a:r>
            <a:r>
              <a:rPr lang="fr-FR" sz="1200" spc="-1" dirty="0">
                <a:solidFill>
                  <a:srgbClr val="000000"/>
                </a:solidFill>
                <a:latin typeface="Corbel"/>
              </a:rPr>
              <a:t>.</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l="2486" r="2486"/>
          <a:stretch/>
        </p:blipFill>
        <p:spPr>
          <a:xfrm>
            <a:off x="5384799" y="1454932"/>
            <a:ext cx="3584399" cy="248130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4721486" y="140858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034326" y="1602755"/>
            <a:ext cx="909274" cy="25982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059662" y="1832211"/>
            <a:ext cx="1188737" cy="27936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6546849" y="1784350"/>
            <a:ext cx="2359371" cy="1598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585831" y="2032145"/>
            <a:ext cx="2320389" cy="1598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4721840" y="171437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4722478" y="201047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a:off x="5034326" y="2092032"/>
            <a:ext cx="807472" cy="22832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6546849" y="2246235"/>
            <a:ext cx="241300" cy="15989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1BD936C2-DB98-9748-375A-1E304339021E}"/>
              </a:ext>
            </a:extLst>
          </p:cNvPr>
          <p:cNvSpPr/>
          <p:nvPr/>
        </p:nvSpPr>
        <p:spPr>
          <a:xfrm>
            <a:off x="4732393" y="232568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447DBBA6-272E-7BDD-6DE0-B008A01D360C}"/>
              </a:ext>
            </a:extLst>
          </p:cNvPr>
          <p:cNvSpPr/>
          <p:nvPr/>
        </p:nvSpPr>
        <p:spPr>
          <a:xfrm>
            <a:off x="5072666" y="2452216"/>
            <a:ext cx="893158" cy="1865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DC4AA19A-0737-ECF6-3E76-47274E9984F2}"/>
              </a:ext>
            </a:extLst>
          </p:cNvPr>
          <p:cNvSpPr/>
          <p:nvPr/>
        </p:nvSpPr>
        <p:spPr>
          <a:xfrm>
            <a:off x="6546848" y="2506082"/>
            <a:ext cx="889001" cy="43396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C439487D-6DD8-2FD7-9448-FE266FF636F4}"/>
              </a:ext>
            </a:extLst>
          </p:cNvPr>
          <p:cNvSpPr/>
          <p:nvPr/>
        </p:nvSpPr>
        <p:spPr>
          <a:xfrm>
            <a:off x="4721486" y="263922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6" name="CustomShape 7">
            <a:extLst>
              <a:ext uri="{FF2B5EF4-FFF2-40B4-BE49-F238E27FC236}">
                <a16:creationId xmlns:a16="http://schemas.microsoft.com/office/drawing/2014/main" id="{EFDDB45A-DB6B-A1D1-6544-411D5D8192E7}"/>
              </a:ext>
            </a:extLst>
          </p:cNvPr>
          <p:cNvSpPr/>
          <p:nvPr/>
        </p:nvSpPr>
        <p:spPr>
          <a:xfrm>
            <a:off x="5110707" y="2801758"/>
            <a:ext cx="893158" cy="1865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4026CFF3-6674-CA40-B3B0-D2FB2292CEE8}"/>
              </a:ext>
            </a:extLst>
          </p:cNvPr>
          <p:cNvSpPr/>
          <p:nvPr/>
        </p:nvSpPr>
        <p:spPr>
          <a:xfrm>
            <a:off x="6546848" y="3003378"/>
            <a:ext cx="889001" cy="15989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9">
            <a:extLst>
              <a:ext uri="{FF2B5EF4-FFF2-40B4-BE49-F238E27FC236}">
                <a16:creationId xmlns:a16="http://schemas.microsoft.com/office/drawing/2014/main" id="{3BEDE4CC-12CC-199C-AE27-42E11223FDE0}"/>
              </a:ext>
            </a:extLst>
          </p:cNvPr>
          <p:cNvSpPr/>
          <p:nvPr/>
        </p:nvSpPr>
        <p:spPr>
          <a:xfrm>
            <a:off x="4727561" y="294364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19" name="CustomShape 7">
            <a:extLst>
              <a:ext uri="{FF2B5EF4-FFF2-40B4-BE49-F238E27FC236}">
                <a16:creationId xmlns:a16="http://schemas.microsoft.com/office/drawing/2014/main" id="{3926F14D-1C95-BC9E-7F3A-0C75117E0908}"/>
              </a:ext>
            </a:extLst>
          </p:cNvPr>
          <p:cNvSpPr/>
          <p:nvPr/>
        </p:nvSpPr>
        <p:spPr>
          <a:xfrm>
            <a:off x="5110707" y="3089010"/>
            <a:ext cx="893158" cy="1865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Rectangle 19">
            <a:extLst>
              <a:ext uri="{FF2B5EF4-FFF2-40B4-BE49-F238E27FC236}">
                <a16:creationId xmlns:a16="http://schemas.microsoft.com/office/drawing/2014/main" id="{74F69E58-7F66-D88F-9CBC-E2495B2A8B08}"/>
              </a:ext>
            </a:extLst>
          </p:cNvPr>
          <p:cNvSpPr/>
          <p:nvPr/>
        </p:nvSpPr>
        <p:spPr>
          <a:xfrm>
            <a:off x="6609827" y="3247755"/>
            <a:ext cx="2359371" cy="67019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CustomShape 1">
            <a:extLst>
              <a:ext uri="{FF2B5EF4-FFF2-40B4-BE49-F238E27FC236}">
                <a16:creationId xmlns:a16="http://schemas.microsoft.com/office/drawing/2014/main" id="{2C080C8B-FC9F-880F-745D-DF54ED658A9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2412105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7" end="7"/>
                                            </p:txEl>
                                          </p:spTgt>
                                        </p:tgtEl>
                                        <p:attrNameLst>
                                          <p:attrName>style.visibility</p:attrName>
                                        </p:attrNameLst>
                                      </p:cBhvr>
                                      <p:to>
                                        <p:strVal val="visible"/>
                                      </p:to>
                                    </p:set>
                                  </p:childTnLst>
                                </p:cTn>
                              </p:par>
                              <p:par>
                                <p:cTn id="73" presetID="1" presetClass="entr" fill="hold" nodeType="withEffect">
                                  <p:stCondLst>
                                    <p:cond delay="0"/>
                                  </p:stCondLst>
                                  <p:childTnLst>
                                    <p:set>
                                      <p:cBhvr>
                                        <p:cTn id="74" dur="1" fill="hold">
                                          <p:stCondLst>
                                            <p:cond delay="0"/>
                                          </p:stCondLst>
                                        </p:cTn>
                                        <p:tgtEl>
                                          <p:spTgt spid="106">
                                            <p:txEl>
                                              <p:pRg st="8" end="8"/>
                                            </p:txEl>
                                          </p:spTgt>
                                        </p:tgtEl>
                                        <p:attrNameLst>
                                          <p:attrName>style.visibility</p:attrName>
                                        </p:attrNameLst>
                                      </p:cBhvr>
                                      <p:to>
                                        <p:strVal val="visible"/>
                                      </p:to>
                                    </p:set>
                                  </p:childTnLst>
                                </p:cTn>
                              </p:par>
                              <p:par>
                                <p:cTn id="75" presetID="1" presetClass="entr" fill="hold" nodeType="withEffect">
                                  <p:stCondLst>
                                    <p:cond delay="0"/>
                                  </p:stCondLst>
                                  <p:childTnLst>
                                    <p:set>
                                      <p:cBhvr>
                                        <p:cTn id="76" dur="1" fill="hold">
                                          <p:stCondLst>
                                            <p:cond delay="0"/>
                                          </p:stCondLst>
                                        </p:cTn>
                                        <p:tgtEl>
                                          <p:spTgt spid="106">
                                            <p:txEl>
                                              <p:pRg st="9" end="9"/>
                                            </p:txEl>
                                          </p:spTgt>
                                        </p:tgtEl>
                                        <p:attrNameLst>
                                          <p:attrName>style.visibility</p:attrName>
                                        </p:attrNameLst>
                                      </p:cBhvr>
                                      <p:to>
                                        <p:strVal val="visible"/>
                                      </p:to>
                                    </p:set>
                                  </p:childTnLst>
                                </p:cTn>
                              </p:par>
                              <p:par>
                                <p:cTn id="77" presetID="1" presetClass="entr" fill="hold" nodeType="withEffect">
                                  <p:stCondLst>
                                    <p:cond delay="0"/>
                                  </p:stCondLst>
                                  <p:childTnLst>
                                    <p:set>
                                      <p:cBhvr>
                                        <p:cTn id="78" dur="1" fill="hold">
                                          <p:stCondLst>
                                            <p:cond delay="0"/>
                                          </p:stCondLst>
                                        </p:cTn>
                                        <p:tgtEl>
                                          <p:spTgt spid="106">
                                            <p:txEl>
                                              <p:pRg st="10" end="10"/>
                                            </p:txEl>
                                          </p:spTgt>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106">
                                            <p:txEl>
                                              <p:pRg st="11" end="11"/>
                                            </p:txEl>
                                          </p:spTgt>
                                        </p:tgtEl>
                                        <p:attrNameLst>
                                          <p:attrName>style.visibility</p:attrName>
                                        </p:attrNameLst>
                                      </p:cBhvr>
                                      <p:to>
                                        <p:strVal val="visible"/>
                                      </p:to>
                                    </p:set>
                                  </p:childTnLst>
                                </p:cTn>
                              </p:par>
                              <p:par>
                                <p:cTn id="81" presetID="1" presetClass="entr" fill="hold" nodeType="withEffect">
                                  <p:stCondLst>
                                    <p:cond delay="0"/>
                                  </p:stCondLst>
                                  <p:childTnLst>
                                    <p:set>
                                      <p:cBhvr>
                                        <p:cTn id="8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106">
                                            <p:txEl>
                                              <p:pRg st="14" end="14"/>
                                            </p:txEl>
                                          </p:spTgt>
                                        </p:tgtEl>
                                        <p:attrNameLst>
                                          <p:attrName>style.visibility</p:attrName>
                                        </p:attrNameLst>
                                      </p:cBhvr>
                                      <p:to>
                                        <p:strVal val="visible"/>
                                      </p:to>
                                    </p:set>
                                  </p:childTnLst>
                                </p:cTn>
                              </p:par>
                              <p:par>
                                <p:cTn id="103" presetID="1" presetClass="entr" fill="hold" nodeType="withEffect">
                                  <p:stCondLst>
                                    <p:cond delay="0"/>
                                  </p:stCondLst>
                                  <p:childTnLst>
                                    <p:set>
                                      <p:cBhvr>
                                        <p:cTn id="10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6"/>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7" end="17"/>
                                            </p:txEl>
                                          </p:spTgt>
                                        </p:tgtEl>
                                        <p:attrNameLst>
                                          <p:attrName>style.visibility</p:attrName>
                                        </p:attrNameLst>
                                      </p:cBhvr>
                                      <p:to>
                                        <p:strVal val="visible"/>
                                      </p:to>
                                    </p:set>
                                  </p:childTnLst>
                                </p:cTn>
                              </p:par>
                              <p:par>
                                <p:cTn id="125" presetID="1" presetClass="entr" fill="hold" nodeType="withEffect">
                                  <p:stCondLst>
                                    <p:cond delay="0"/>
                                  </p:stCondLst>
                                  <p:childTnLst>
                                    <p:set>
                                      <p:cBhvr>
                                        <p:cTn id="126" dur="1" fill="hold">
                                          <p:stCondLst>
                                            <p:cond delay="0"/>
                                          </p:stCondLst>
                                        </p:cTn>
                                        <p:tgtEl>
                                          <p:spTgt spid="106">
                                            <p:txEl>
                                              <p:pRg st="18" end="18"/>
                                            </p:txEl>
                                          </p:spTgt>
                                        </p:tgtEl>
                                        <p:attrNameLst>
                                          <p:attrName>style.visibility</p:attrName>
                                        </p:attrNameLst>
                                      </p:cBhvr>
                                      <p:to>
                                        <p:strVal val="visible"/>
                                      </p:to>
                                    </p:set>
                                  </p:childTnLst>
                                </p:cTn>
                              </p:par>
                              <p:par>
                                <p:cTn id="127" presetID="1" presetClass="entr" fill="hold" nodeType="withEffect">
                                  <p:stCondLst>
                                    <p:cond delay="0"/>
                                  </p:stCondLst>
                                  <p:childTnLst>
                                    <p:set>
                                      <p:cBhvr>
                                        <p:cTn id="128"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20"/>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7"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Image 27">
            <a:extLst>
              <a:ext uri="{FF2B5EF4-FFF2-40B4-BE49-F238E27FC236}">
                <a16:creationId xmlns:a16="http://schemas.microsoft.com/office/drawing/2014/main" id="{252D31FC-BAFA-8CDE-75A1-62B88BB577A8}"/>
              </a:ext>
            </a:extLst>
          </p:cNvPr>
          <p:cNvPicPr>
            <a:picLocks noChangeAspect="1"/>
          </p:cNvPicPr>
          <p:nvPr/>
        </p:nvPicPr>
        <p:blipFill>
          <a:blip r:embed="rId2"/>
          <a:stretch>
            <a:fillRect/>
          </a:stretch>
        </p:blipFill>
        <p:spPr>
          <a:xfrm>
            <a:off x="3998935" y="4759717"/>
            <a:ext cx="4872749" cy="601965"/>
          </a:xfrm>
          <a:prstGeom prst="rect">
            <a:avLst/>
          </a:prstGeom>
        </p:spPr>
      </p:pic>
      <p:pic>
        <p:nvPicPr>
          <p:cNvPr id="30" name="Image 29">
            <a:extLst>
              <a:ext uri="{FF2B5EF4-FFF2-40B4-BE49-F238E27FC236}">
                <a16:creationId xmlns:a16="http://schemas.microsoft.com/office/drawing/2014/main" id="{EE9CC20E-4E8A-F138-BA40-2B2090D2FB1E}"/>
              </a:ext>
            </a:extLst>
          </p:cNvPr>
          <p:cNvPicPr>
            <a:picLocks noChangeAspect="1"/>
          </p:cNvPicPr>
          <p:nvPr/>
        </p:nvPicPr>
        <p:blipFill>
          <a:blip r:embed="rId3"/>
          <a:stretch>
            <a:fillRect/>
          </a:stretch>
        </p:blipFill>
        <p:spPr>
          <a:xfrm>
            <a:off x="4972090" y="1826177"/>
            <a:ext cx="3817414" cy="1899774"/>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Usport – </a:t>
            </a:r>
            <a:r>
              <a:rPr lang="fr-FR" sz="2000" b="1" spc="-1" dirty="0">
                <a:solidFill>
                  <a:srgbClr val="FFFFFF"/>
                </a:solidFill>
                <a:latin typeface="Calibri"/>
              </a:rPr>
              <a:t>Création d’une Journée</a:t>
            </a:r>
            <a:endParaRPr lang="fr-FR" sz="2000" b="0" strike="noStrike" spc="-1" dirty="0">
              <a:latin typeface="Arial"/>
            </a:endParaRPr>
          </a:p>
        </p:txBody>
      </p:sp>
      <p:sp>
        <p:nvSpPr>
          <p:cNvPr id="104" name="TextShape 3"/>
          <p:cNvSpPr txBox="1"/>
          <p:nvPr/>
        </p:nvSpPr>
        <p:spPr>
          <a:xfrm>
            <a:off x="8699500" y="205200"/>
            <a:ext cx="3865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19</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Configuration basique – page 2/3</a:t>
            </a:r>
            <a:endParaRPr lang="fr-FR" sz="1800" b="0" strike="noStrike" spc="-1" dirty="0">
              <a:latin typeface="Arial"/>
            </a:endParaRPr>
          </a:p>
        </p:txBody>
      </p:sp>
      <p:sp>
        <p:nvSpPr>
          <p:cNvPr id="106" name="CustomShape 5"/>
          <p:cNvSpPr/>
          <p:nvPr/>
        </p:nvSpPr>
        <p:spPr>
          <a:xfrm>
            <a:off x="173115" y="1352160"/>
            <a:ext cx="8698569" cy="473830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une journée Territoire :</a:t>
            </a:r>
          </a:p>
          <a:p>
            <a:pPr marL="342900" indent="-342900">
              <a:lnSpc>
                <a:spcPct val="100000"/>
              </a:lnSpc>
              <a:buFont typeface="+mj-lt"/>
              <a:buAutoNum type="arabicParenR" startAt="7"/>
            </a:pPr>
            <a:r>
              <a:rPr lang="fr-FR" sz="1400" spc="-1" dirty="0">
                <a:solidFill>
                  <a:srgbClr val="000000"/>
                </a:solidFill>
                <a:latin typeface="Corbel"/>
              </a:rPr>
              <a:t>Droits complémentaires pour les inscriptions :</a:t>
            </a:r>
          </a:p>
          <a:p>
            <a:pPr>
              <a:lnSpc>
                <a:spcPct val="100000"/>
              </a:lnSpc>
            </a:pPr>
            <a:r>
              <a:rPr lang="fr-FR" sz="1200" spc="-1" dirty="0">
                <a:solidFill>
                  <a:srgbClr val="000000"/>
                </a:solidFill>
                <a:latin typeface="Corbel"/>
              </a:rPr>
              <a:t>	Note : la configuration par défaut correspond au</a:t>
            </a:r>
          </a:p>
          <a:p>
            <a:pPr>
              <a:lnSpc>
                <a:spcPct val="100000"/>
              </a:lnSpc>
            </a:pPr>
            <a:r>
              <a:rPr lang="fr-FR" sz="1200" spc="-1" dirty="0">
                <a:solidFill>
                  <a:srgbClr val="000000"/>
                </a:solidFill>
                <a:latin typeface="Corbel"/>
              </a:rPr>
              <a:t>	fonctionnement habituel à savoir que si un niveau</a:t>
            </a:r>
          </a:p>
          <a:p>
            <a:pPr>
              <a:lnSpc>
                <a:spcPct val="100000"/>
              </a:lnSpc>
            </a:pPr>
            <a:r>
              <a:rPr lang="fr-FR" sz="1200" spc="-1" dirty="0">
                <a:solidFill>
                  <a:srgbClr val="000000"/>
                </a:solidFill>
                <a:latin typeface="Corbel"/>
              </a:rPr>
              <a:t>	Comité existe, les IAS ne peuvent pas s’inscrire au</a:t>
            </a:r>
          </a:p>
          <a:p>
            <a:pPr>
              <a:lnSpc>
                <a:spcPct val="100000"/>
              </a:lnSpc>
            </a:pPr>
            <a:r>
              <a:rPr lang="fr-FR" sz="1200" spc="-1" dirty="0">
                <a:solidFill>
                  <a:srgbClr val="000000"/>
                </a:solidFill>
                <a:latin typeface="Corbel"/>
              </a:rPr>
              <a:t>	niveau Territoire.</a:t>
            </a:r>
          </a:p>
          <a:p>
            <a:pPr marL="360000">
              <a:lnSpc>
                <a:spcPct val="100000"/>
              </a:lnSpc>
            </a:pPr>
            <a:r>
              <a:rPr lang="fr-FR" sz="1400" spc="-1" dirty="0">
                <a:solidFill>
                  <a:srgbClr val="000000"/>
                </a:solidFill>
                <a:latin typeface="Corbel"/>
              </a:rPr>
              <a:t>- Il est possible de permettre aux Comités et/ou IAS de</a:t>
            </a:r>
          </a:p>
          <a:p>
            <a:pPr marL="360000">
              <a:lnSpc>
                <a:spcPct val="100000"/>
              </a:lnSpc>
            </a:pPr>
            <a:r>
              <a:rPr lang="fr-FR" sz="1400" spc="-1" dirty="0">
                <a:solidFill>
                  <a:srgbClr val="000000"/>
                </a:solidFill>
                <a:latin typeface="Corbel"/>
              </a:rPr>
              <a:t>s’inscrire à la journée Territoire en cochant « les </a:t>
            </a:r>
          </a:p>
          <a:p>
            <a:pPr marL="360000">
              <a:lnSpc>
                <a:spcPct val="100000"/>
              </a:lnSpc>
            </a:pPr>
            <a:r>
              <a:rPr lang="fr-FR" sz="1400" spc="-1" dirty="0">
                <a:solidFill>
                  <a:srgbClr val="000000"/>
                </a:solidFill>
                <a:latin typeface="Corbel"/>
              </a:rPr>
              <a:t>Comités » et/ou les « les IAS »,</a:t>
            </a:r>
          </a:p>
          <a:p>
            <a:pPr marL="360000">
              <a:lnSpc>
                <a:spcPct val="100000"/>
              </a:lnSpc>
            </a:pPr>
            <a:r>
              <a:rPr lang="fr-FR" sz="1400" spc="-1" dirty="0">
                <a:solidFill>
                  <a:srgbClr val="000000"/>
                </a:solidFill>
                <a:latin typeface="Corbel"/>
              </a:rPr>
              <a:t>- Ensuite, vous pouvez limiter les droits d’inscription aux</a:t>
            </a:r>
          </a:p>
          <a:p>
            <a:pPr marL="360000">
              <a:lnSpc>
                <a:spcPct val="100000"/>
              </a:lnSpc>
            </a:pPr>
            <a:r>
              <a:rPr lang="fr-FR" sz="1400" spc="-1" dirty="0">
                <a:solidFill>
                  <a:srgbClr val="000000"/>
                </a:solidFill>
                <a:latin typeface="Corbel"/>
              </a:rPr>
              <a:t>Individuels et/ou aux Relais.</a:t>
            </a:r>
          </a:p>
          <a:p>
            <a:pPr marL="360000">
              <a:lnSpc>
                <a:spcPct val="100000"/>
              </a:lnSpc>
            </a:pPr>
            <a:r>
              <a:rPr lang="fr-FR" sz="1400" spc="-1" dirty="0">
                <a:solidFill>
                  <a:srgbClr val="000000"/>
                </a:solidFill>
                <a:latin typeface="Corbel"/>
              </a:rPr>
              <a:t>	</a:t>
            </a:r>
            <a:r>
              <a:rPr lang="fr-FR" sz="1200" spc="-1" dirty="0">
                <a:solidFill>
                  <a:srgbClr val="000000"/>
                </a:solidFill>
                <a:latin typeface="Corbel"/>
              </a:rPr>
              <a:t>Note : les inscriptions équipes dépendant des inscriptions</a:t>
            </a:r>
          </a:p>
          <a:p>
            <a:pPr marL="360000">
              <a:lnSpc>
                <a:spcPct val="100000"/>
              </a:lnSpc>
            </a:pPr>
            <a:r>
              <a:rPr lang="fr-FR" sz="1200" spc="-1" dirty="0">
                <a:solidFill>
                  <a:srgbClr val="000000"/>
                </a:solidFill>
                <a:latin typeface="Corbel"/>
              </a:rPr>
              <a:t>	individuelles, il n’est pas possible de limiter les droits aux</a:t>
            </a:r>
          </a:p>
          <a:p>
            <a:pPr marL="360000">
              <a:lnSpc>
                <a:spcPct val="100000"/>
              </a:lnSpc>
            </a:pPr>
            <a:r>
              <a:rPr lang="fr-FR" sz="1200" spc="-1" dirty="0">
                <a:solidFill>
                  <a:srgbClr val="000000"/>
                </a:solidFill>
                <a:latin typeface="Corbel"/>
              </a:rPr>
              <a:t>	inscriptions équipes.</a:t>
            </a:r>
          </a:p>
          <a:p>
            <a:pPr marL="360000">
              <a:lnSpc>
                <a:spcPct val="100000"/>
              </a:lnSpc>
            </a:pPr>
            <a:endParaRPr lang="fr-FR" sz="1200" spc="-1" dirty="0">
              <a:solidFill>
                <a:srgbClr val="000000"/>
              </a:solidFill>
              <a:latin typeface="Corbel"/>
            </a:endParaRPr>
          </a:p>
          <a:p>
            <a:pPr marL="360000">
              <a:lnSpc>
                <a:spcPct val="100000"/>
              </a:lnSpc>
            </a:pPr>
            <a:endParaRPr lang="fr-FR" sz="1200" spc="-1" dirty="0">
              <a:solidFill>
                <a:srgbClr val="000000"/>
              </a:solidFill>
              <a:latin typeface="Corbel"/>
            </a:endParaRPr>
          </a:p>
          <a:p>
            <a:pPr marL="360000">
              <a:lnSpc>
                <a:spcPct val="100000"/>
              </a:lnSpc>
            </a:pPr>
            <a:endParaRPr lang="fr-FR" sz="1200" spc="-1" dirty="0">
              <a:solidFill>
                <a:srgbClr val="000000"/>
              </a:solidFill>
              <a:latin typeface="Corbel"/>
            </a:endParaRPr>
          </a:p>
          <a:p>
            <a:pPr marL="360000">
              <a:lnSpc>
                <a:spcPct val="100000"/>
              </a:lnSpc>
            </a:pPr>
            <a:endParaRPr lang="fr-FR" sz="1200" spc="-1" dirty="0">
              <a:solidFill>
                <a:srgbClr val="000000"/>
              </a:solidFill>
              <a:latin typeface="Corbel"/>
            </a:endParaRPr>
          </a:p>
          <a:p>
            <a:r>
              <a:rPr lang="fr-FR" sz="1400" spc="-1" dirty="0">
                <a:solidFill>
                  <a:srgbClr val="000000"/>
                </a:solidFill>
                <a:latin typeface="Corbel"/>
              </a:rPr>
              <a:t>Pour une journée Comité :</a:t>
            </a:r>
          </a:p>
          <a:p>
            <a:pPr marL="342900" indent="-342900">
              <a:lnSpc>
                <a:spcPct val="100000"/>
              </a:lnSpc>
              <a:buFont typeface="+mj-lt"/>
              <a:buAutoNum type="arabicParenR" startAt="8"/>
            </a:pPr>
            <a:r>
              <a:rPr lang="fr-FR" sz="1400" spc="-1" dirty="0">
                <a:solidFill>
                  <a:srgbClr val="000000"/>
                </a:solidFill>
                <a:latin typeface="Corbel"/>
              </a:rPr>
              <a:t>Droits complémentaires pour les inscriptions :</a:t>
            </a:r>
          </a:p>
          <a:p>
            <a:r>
              <a:rPr lang="fr-FR" sz="1400" spc="-1" dirty="0">
                <a:solidFill>
                  <a:srgbClr val="000000"/>
                </a:solidFill>
                <a:latin typeface="Corbel"/>
              </a:rPr>
              <a:t>Par défaut, en cas de niveau(x) District et/ou Inter Districts, les inscriptions sont autorisées au niveau Comité.</a:t>
            </a:r>
          </a:p>
          <a:p>
            <a:r>
              <a:rPr lang="fr-FR" sz="1400" spc="-1" dirty="0">
                <a:solidFill>
                  <a:srgbClr val="000000"/>
                </a:solidFill>
                <a:latin typeface="Corbel"/>
              </a:rPr>
              <a:t>Cocher la case « interdire les Inscriptions » permet de bloquer les IAS dont leur AS fait partie d’un District sur ce championnat.</a:t>
            </a:r>
          </a:p>
        </p:txBody>
      </p:sp>
      <p:sp>
        <p:nvSpPr>
          <p:cNvPr id="7" name="Rectangle 6">
            <a:extLst>
              <a:ext uri="{FF2B5EF4-FFF2-40B4-BE49-F238E27FC236}">
                <a16:creationId xmlns:a16="http://schemas.microsoft.com/office/drawing/2014/main" id="{6DA8DDF7-51F1-18BC-B619-93D871D6553C}"/>
              </a:ext>
            </a:extLst>
          </p:cNvPr>
          <p:cNvSpPr/>
          <p:nvPr/>
        </p:nvSpPr>
        <p:spPr>
          <a:xfrm>
            <a:off x="4920287" y="1817444"/>
            <a:ext cx="3934130" cy="191723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711491" y="2464282"/>
            <a:ext cx="602086" cy="3374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2C789B-AE86-D512-1E62-4CA90853BC33}"/>
              </a:ext>
            </a:extLst>
          </p:cNvPr>
          <p:cNvSpPr/>
          <p:nvPr/>
        </p:nvSpPr>
        <p:spPr>
          <a:xfrm>
            <a:off x="4341368" y="1698480"/>
            <a:ext cx="630721" cy="18916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7723304" y="3001531"/>
            <a:ext cx="1066199" cy="74188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447DBBA6-272E-7BDD-6DE0-B008A01D360C}"/>
              </a:ext>
            </a:extLst>
          </p:cNvPr>
          <p:cNvSpPr/>
          <p:nvPr/>
        </p:nvSpPr>
        <p:spPr>
          <a:xfrm flipV="1">
            <a:off x="4135369" y="2691594"/>
            <a:ext cx="3497072" cy="18916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C439487D-6DD8-2FD7-9448-FE266FF636F4}"/>
              </a:ext>
            </a:extLst>
          </p:cNvPr>
          <p:cNvSpPr/>
          <p:nvPr/>
        </p:nvSpPr>
        <p:spPr>
          <a:xfrm>
            <a:off x="4028528" y="151157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7</a:t>
            </a:r>
            <a:endParaRPr lang="fr-FR" sz="1800" b="0" strike="noStrike" spc="-1" dirty="0">
              <a:latin typeface="Arial"/>
            </a:endParaRPr>
          </a:p>
        </p:txBody>
      </p:sp>
      <p:sp>
        <p:nvSpPr>
          <p:cNvPr id="16" name="CustomShape 7">
            <a:extLst>
              <a:ext uri="{FF2B5EF4-FFF2-40B4-BE49-F238E27FC236}">
                <a16:creationId xmlns:a16="http://schemas.microsoft.com/office/drawing/2014/main" id="{EFDDB45A-DB6B-A1D1-6544-411D5D8192E7}"/>
              </a:ext>
            </a:extLst>
          </p:cNvPr>
          <p:cNvSpPr/>
          <p:nvPr/>
        </p:nvSpPr>
        <p:spPr>
          <a:xfrm>
            <a:off x="2778053" y="3539418"/>
            <a:ext cx="4854387"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4026CFF3-6674-CA40-B3B0-D2FB2292CEE8}"/>
              </a:ext>
            </a:extLst>
          </p:cNvPr>
          <p:cNvSpPr/>
          <p:nvPr/>
        </p:nvSpPr>
        <p:spPr>
          <a:xfrm>
            <a:off x="3998935" y="4765150"/>
            <a:ext cx="4858528" cy="58128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9">
            <a:extLst>
              <a:ext uri="{FF2B5EF4-FFF2-40B4-BE49-F238E27FC236}">
                <a16:creationId xmlns:a16="http://schemas.microsoft.com/office/drawing/2014/main" id="{3BEDE4CC-12CC-199C-AE27-42E11223FDE0}"/>
              </a:ext>
            </a:extLst>
          </p:cNvPr>
          <p:cNvSpPr/>
          <p:nvPr/>
        </p:nvSpPr>
        <p:spPr>
          <a:xfrm>
            <a:off x="2346151" y="485046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8</a:t>
            </a:r>
            <a:endParaRPr lang="fr-FR" sz="1800" b="0" strike="noStrike" spc="-1" dirty="0">
              <a:latin typeface="Arial"/>
            </a:endParaRPr>
          </a:p>
        </p:txBody>
      </p:sp>
      <p:sp>
        <p:nvSpPr>
          <p:cNvPr id="19" name="CustomShape 7">
            <a:extLst>
              <a:ext uri="{FF2B5EF4-FFF2-40B4-BE49-F238E27FC236}">
                <a16:creationId xmlns:a16="http://schemas.microsoft.com/office/drawing/2014/main" id="{3926F14D-1C95-BC9E-7F3A-0C75117E0908}"/>
              </a:ext>
            </a:extLst>
          </p:cNvPr>
          <p:cNvSpPr/>
          <p:nvPr/>
        </p:nvSpPr>
        <p:spPr>
          <a:xfrm>
            <a:off x="2658991" y="4986445"/>
            <a:ext cx="1291186"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Rectangle 19">
            <a:extLst>
              <a:ext uri="{FF2B5EF4-FFF2-40B4-BE49-F238E27FC236}">
                <a16:creationId xmlns:a16="http://schemas.microsoft.com/office/drawing/2014/main" id="{74F69E58-7F66-D88F-9CBC-E2495B2A8B08}"/>
              </a:ext>
            </a:extLst>
          </p:cNvPr>
          <p:cNvSpPr/>
          <p:nvPr/>
        </p:nvSpPr>
        <p:spPr>
          <a:xfrm>
            <a:off x="7878056" y="4986445"/>
            <a:ext cx="944871" cy="21712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CustomShape 1">
            <a:extLst>
              <a:ext uri="{FF2B5EF4-FFF2-40B4-BE49-F238E27FC236}">
                <a16:creationId xmlns:a16="http://schemas.microsoft.com/office/drawing/2014/main" id="{2C080C8B-FC9F-880F-745D-DF54ED658A9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
        <p:nvSpPr>
          <p:cNvPr id="15" name="CustomShape 7">
            <a:extLst>
              <a:ext uri="{FF2B5EF4-FFF2-40B4-BE49-F238E27FC236}">
                <a16:creationId xmlns:a16="http://schemas.microsoft.com/office/drawing/2014/main" id="{AE3710BF-5B87-3591-D593-7B1AD87A1964}"/>
              </a:ext>
            </a:extLst>
          </p:cNvPr>
          <p:cNvSpPr/>
          <p:nvPr/>
        </p:nvSpPr>
        <p:spPr>
          <a:xfrm flipV="1">
            <a:off x="8390058" y="5259451"/>
            <a:ext cx="45719" cy="51292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40257637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06">
                                            <p:txEl>
                                              <p:pRg st="3" end="3"/>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06">
                                            <p:txEl>
                                              <p:pRg st="4" end="4"/>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6" end="6"/>
                                            </p:txEl>
                                          </p:spTgt>
                                        </p:tgtEl>
                                        <p:attrNameLst>
                                          <p:attrName>style.visibility</p:attrName>
                                        </p:attrNameLst>
                                      </p:cBhvr>
                                      <p:to>
                                        <p:strVal val="visible"/>
                                      </p:to>
                                    </p:set>
                                  </p:childTnLst>
                                </p:cTn>
                              </p:par>
                              <p:par>
                                <p:cTn id="41" presetID="1" presetClass="entr" fill="hold" nodeType="withEffect">
                                  <p:stCondLst>
                                    <p:cond delay="0"/>
                                  </p:stCondLst>
                                  <p:childTnLst>
                                    <p:set>
                                      <p:cBhvr>
                                        <p:cTn id="42" dur="1" fill="hold">
                                          <p:stCondLst>
                                            <p:cond delay="0"/>
                                          </p:stCondLst>
                                        </p:cTn>
                                        <p:tgtEl>
                                          <p:spTgt spid="106">
                                            <p:txEl>
                                              <p:pRg st="7" end="7"/>
                                            </p:txEl>
                                          </p:spTgt>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9" end="9"/>
                                            </p:txEl>
                                          </p:spTgt>
                                        </p:tgtEl>
                                        <p:attrNameLst>
                                          <p:attrName>style.visibility</p:attrName>
                                        </p:attrNameLst>
                                      </p:cBhvr>
                                      <p:to>
                                        <p:strVal val="visible"/>
                                      </p:to>
                                    </p:set>
                                  </p:childTnLst>
                                </p:cTn>
                              </p:par>
                              <p:par>
                                <p:cTn id="57" presetID="1" presetClass="entr" fill="hold" nodeType="withEffect">
                                  <p:stCondLst>
                                    <p:cond delay="0"/>
                                  </p:stCondLst>
                                  <p:childTnLst>
                                    <p:set>
                                      <p:cBhvr>
                                        <p:cTn id="5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1" end="11"/>
                                            </p:txEl>
                                          </p:spTgt>
                                        </p:tgtEl>
                                        <p:attrNameLst>
                                          <p:attrName>style.visibility</p:attrName>
                                        </p:attrNameLst>
                                      </p:cBhvr>
                                      <p:to>
                                        <p:strVal val="visible"/>
                                      </p:to>
                                    </p:set>
                                  </p:childTnLst>
                                </p:cTn>
                              </p:par>
                              <p:par>
                                <p:cTn id="71" presetID="1" presetClass="entr" fill="hold" nodeType="withEffect">
                                  <p:stCondLst>
                                    <p:cond delay="0"/>
                                  </p:stCondLst>
                                  <p:childTnLst>
                                    <p:set>
                                      <p:cBhvr>
                                        <p:cTn id="72" dur="1" fill="hold">
                                          <p:stCondLst>
                                            <p:cond delay="0"/>
                                          </p:stCondLst>
                                        </p:cTn>
                                        <p:tgtEl>
                                          <p:spTgt spid="106">
                                            <p:txEl>
                                              <p:pRg st="12" end="12"/>
                                            </p:txEl>
                                          </p:spTgt>
                                        </p:tgtEl>
                                        <p:attrNameLst>
                                          <p:attrName>style.visibility</p:attrName>
                                        </p:attrNameLst>
                                      </p:cBhvr>
                                      <p:to>
                                        <p:strVal val="visible"/>
                                      </p:to>
                                    </p:set>
                                  </p:childTnLst>
                                </p:cTn>
                              </p:par>
                              <p:par>
                                <p:cTn id="73" presetID="1" presetClass="entr" fill="hold" nodeType="withEffect">
                                  <p:stCondLst>
                                    <p:cond delay="0"/>
                                  </p:stCondLst>
                                  <p:childTnLst>
                                    <p:set>
                                      <p:cBhvr>
                                        <p:cTn id="74"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19" end="19"/>
                                            </p:txEl>
                                          </p:spTgt>
                                        </p:tgtEl>
                                        <p:attrNameLst>
                                          <p:attrName>style.visibility</p:attrName>
                                        </p:attrNameLst>
                                      </p:cBhvr>
                                      <p:to>
                                        <p:strVal val="visible"/>
                                      </p:to>
                                    </p:set>
                                  </p:childTnLst>
                                </p:cTn>
                              </p:par>
                              <p:par>
                                <p:cTn id="87" presetID="1" presetClass="entr" fill="hold" nodeType="withEffect">
                                  <p:stCondLst>
                                    <p:cond delay="0"/>
                                  </p:stCondLst>
                                  <p:childTnLst>
                                    <p:set>
                                      <p:cBhvr>
                                        <p:cTn id="88"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7"/>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fill="hold" nodeType="clickEffect">
                                  <p:stCondLst>
                                    <p:cond delay="0"/>
                                  </p:stCondLst>
                                  <p:childTnLst>
                                    <p:set>
                                      <p:cBhvr>
                                        <p:cTn id="104"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5"/>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7"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Espace réservé du contenu 6"/>
          <p:cNvPicPr/>
          <p:nvPr/>
        </p:nvPicPr>
        <p:blipFill>
          <a:blip r:embed="rId2"/>
          <a:stretch/>
        </p:blipFill>
        <p:spPr>
          <a:xfrm>
            <a:off x="0" y="0"/>
            <a:ext cx="9143640" cy="775800"/>
          </a:xfrm>
          <a:prstGeom prst="rect">
            <a:avLst/>
          </a:prstGeom>
          <a:ln>
            <a:noFill/>
          </a:ln>
        </p:spPr>
      </p:pic>
      <p:sp>
        <p:nvSpPr>
          <p:cNvPr id="96" name="CustomShape 1"/>
          <p:cNvSpPr/>
          <p:nvPr/>
        </p:nvSpPr>
        <p:spPr>
          <a:xfrm>
            <a:off x="4156920" y="187920"/>
            <a:ext cx="4065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CROSS_GESTIONNAIRE</a:t>
            </a:r>
          </a:p>
        </p:txBody>
      </p:sp>
      <p:sp>
        <p:nvSpPr>
          <p:cNvPr id="97" name="CustomShape 2"/>
          <p:cNvSpPr/>
          <p:nvPr/>
        </p:nvSpPr>
        <p:spPr>
          <a:xfrm>
            <a:off x="0" y="776160"/>
            <a:ext cx="2584440" cy="5305320"/>
          </a:xfrm>
          <a:prstGeom prst="rect">
            <a:avLst/>
          </a:prstGeom>
          <a:solidFill>
            <a:srgbClr val="F1462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98"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r>
              <a:rPr lang="fr-FR" sz="1400" b="1" strike="noStrike" spc="-1">
                <a:solidFill>
                  <a:srgbClr val="E84C22"/>
                </a:solidFill>
                <a:latin typeface="Calibri"/>
              </a:rPr>
              <a:t>2</a:t>
            </a:r>
            <a:endParaRPr lang="fr-FR" sz="1400" b="0" strike="noStrike" spc="-1">
              <a:latin typeface="Times New Roman"/>
            </a:endParaRPr>
          </a:p>
        </p:txBody>
      </p:sp>
      <p:sp>
        <p:nvSpPr>
          <p:cNvPr id="99" name="CustomShape 4"/>
          <p:cNvSpPr/>
          <p:nvPr/>
        </p:nvSpPr>
        <p:spPr>
          <a:xfrm>
            <a:off x="254520" y="2324880"/>
            <a:ext cx="2177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dirty="0">
                <a:solidFill>
                  <a:srgbClr val="FFFFFF"/>
                </a:solidFill>
                <a:latin typeface="Corbel"/>
              </a:rPr>
              <a:t>TABLE </a:t>
            </a:r>
            <a:endParaRPr lang="fr-FR" sz="3200" b="0" strike="noStrike" spc="-1" dirty="0">
              <a:latin typeface="Arial"/>
            </a:endParaRPr>
          </a:p>
          <a:p>
            <a:pPr>
              <a:lnSpc>
                <a:spcPct val="100000"/>
              </a:lnSpc>
            </a:pPr>
            <a:r>
              <a:rPr lang="fr-FR" sz="3200" b="1" strike="noStrike" spc="-1" dirty="0">
                <a:solidFill>
                  <a:srgbClr val="FFFFFF"/>
                </a:solidFill>
                <a:latin typeface="Corbel"/>
              </a:rPr>
              <a:t>DES MATIERES</a:t>
            </a:r>
            <a:endParaRPr lang="fr-FR" sz="3200" b="0" strike="noStrike" spc="-1" dirty="0">
              <a:latin typeface="Arial"/>
            </a:endParaRPr>
          </a:p>
        </p:txBody>
      </p:sp>
      <p:sp>
        <p:nvSpPr>
          <p:cNvPr id="100" name="CustomShape 5"/>
          <p:cNvSpPr/>
          <p:nvPr/>
        </p:nvSpPr>
        <p:spPr>
          <a:xfrm>
            <a:off x="2515320" y="768600"/>
            <a:ext cx="6374160" cy="590785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44500" indent="-358775">
              <a:lnSpc>
                <a:spcPct val="100000"/>
              </a:lnSpc>
              <a:buClr>
                <a:srgbClr val="000000"/>
              </a:buClr>
              <a:buFont typeface="StarSymbol"/>
              <a:buAutoNum type="romanUcPeriod"/>
              <a:tabLst>
                <a:tab pos="444500" algn="l"/>
              </a:tabLst>
            </a:pPr>
            <a:r>
              <a:rPr lang="fr-FR" sz="1300" b="1" u="sng" spc="-1" dirty="0">
                <a:latin typeface="Calibri"/>
                <a:hlinkClick r:id="rId3" action="ppaction://hlinksldjump">
                  <a:extLst>
                    <a:ext uri="{A12FA001-AC4F-418D-AE19-62706E023703}">
                      <ahyp:hlinkClr xmlns:ahyp="http://schemas.microsoft.com/office/drawing/2018/hyperlinkcolor" val="tx"/>
                    </a:ext>
                  </a:extLst>
                </a:hlinkClick>
              </a:rPr>
              <a:t>Usport – Création d’un Niveau</a:t>
            </a:r>
            <a:endParaRPr lang="fr-FR" sz="1300" b="0" u="sng" strike="noStrike" spc="-1" dirty="0">
              <a:latin typeface="Arial"/>
            </a:endParaRPr>
          </a:p>
          <a:p>
            <a:pPr marL="770040" indent="-228600">
              <a:lnSpc>
                <a:spcPct val="100000"/>
              </a:lnSpc>
              <a:buFont typeface="+mj-lt"/>
              <a:buAutoNum type="alphaLcPeriod"/>
            </a:pPr>
            <a:r>
              <a:rPr lang="fr-FR" sz="1100" b="1" strike="noStrike" spc="-1" dirty="0">
                <a:latin typeface="Calibri"/>
                <a:hlinkClick r:id="rId4" action="ppaction://hlinksldjump"/>
              </a:rPr>
              <a:t>Gestionnaire de Comité – Niveau District</a:t>
            </a:r>
            <a:endParaRPr lang="fr-FR" sz="1100" b="0" strike="noStrike" spc="-1" dirty="0">
              <a:latin typeface="Arial"/>
            </a:endParaRPr>
          </a:p>
          <a:p>
            <a:pPr marL="770040" indent="-228600">
              <a:lnSpc>
                <a:spcPct val="100000"/>
              </a:lnSpc>
              <a:buFont typeface="+mj-lt"/>
              <a:buAutoNum type="alphaLcPeriod"/>
            </a:pPr>
            <a:r>
              <a:rPr lang="fr-FR" sz="1100" b="1" strike="noStrike" spc="-1" dirty="0">
                <a:latin typeface="Calibri"/>
                <a:hlinkClick r:id="rId5" action="ppaction://hlinksldjump"/>
              </a:rPr>
              <a:t>Gestionnaire de Comité – Niveau Inter Districts</a:t>
            </a:r>
            <a:endParaRPr lang="fr-FR" sz="1100" b="0" strike="noStrike" spc="-1" dirty="0">
              <a:latin typeface="Arial"/>
            </a:endParaRPr>
          </a:p>
          <a:p>
            <a:pPr marL="770040" indent="-228600">
              <a:lnSpc>
                <a:spcPct val="100000"/>
              </a:lnSpc>
              <a:buFont typeface="+mj-lt"/>
              <a:buAutoNum type="alphaLcPeriod"/>
            </a:pPr>
            <a:r>
              <a:rPr lang="fr-FR" sz="1100" b="1" strike="noStrike" spc="-1" dirty="0">
                <a:latin typeface="Calibri"/>
                <a:hlinkClick r:id="rId6" action="ppaction://hlinksldjump"/>
              </a:rPr>
              <a:t>Gestionnaire de Comité – Niveau Comité</a:t>
            </a:r>
            <a:endParaRPr lang="fr-FR" sz="1100" b="1" strike="noStrike" spc="-1" dirty="0">
              <a:latin typeface="Calibri"/>
            </a:endParaRPr>
          </a:p>
          <a:p>
            <a:pPr marL="770040" indent="-228600">
              <a:lnSpc>
                <a:spcPct val="100000"/>
              </a:lnSpc>
              <a:buFont typeface="+mj-lt"/>
              <a:buAutoNum type="alphaLcPeriod"/>
            </a:pPr>
            <a:r>
              <a:rPr lang="fr-FR" sz="1100" b="1" spc="-1" dirty="0">
                <a:latin typeface="Calibri"/>
                <a:hlinkClick r:id="rId7" action="ppaction://hlinksldjump"/>
              </a:rPr>
              <a:t>Gestionnaire de Territoire – Niveau Inter Comités / Intra Territoire</a:t>
            </a:r>
            <a:endParaRPr lang="fr-FR" sz="1100" b="0" strike="noStrike" spc="-1" dirty="0">
              <a:latin typeface="Arial"/>
            </a:endParaRPr>
          </a:p>
          <a:p>
            <a:pPr marL="770040" indent="-228600">
              <a:lnSpc>
                <a:spcPct val="100000"/>
              </a:lnSpc>
              <a:buFont typeface="+mj-lt"/>
              <a:buAutoNum type="alphaLcPeriod"/>
            </a:pPr>
            <a:r>
              <a:rPr lang="fr-FR" sz="1100" b="1" strike="noStrike" spc="-1" dirty="0">
                <a:latin typeface="Calibri"/>
                <a:hlinkClick r:id="rId8" action="ppaction://hlinksldjump"/>
              </a:rPr>
              <a:t>Gestionnaire de Territoire – Niveau Territoire</a:t>
            </a:r>
            <a:endParaRPr lang="fr-FR" sz="1100" b="1" strike="noStrike" spc="-1" dirty="0">
              <a:latin typeface="Calibri"/>
            </a:endParaRPr>
          </a:p>
          <a:p>
            <a:pPr marL="444500" indent="-358775">
              <a:lnSpc>
                <a:spcPct val="100000"/>
              </a:lnSpc>
              <a:buClr>
                <a:srgbClr val="000000"/>
              </a:buClr>
              <a:buFont typeface="StarSymbol"/>
              <a:buAutoNum type="romanUcPeriod" startAt="2"/>
            </a:pPr>
            <a:r>
              <a:rPr lang="fr-FR" sz="1300" b="1" u="sng" spc="-1" dirty="0">
                <a:latin typeface="Calibri"/>
                <a:hlinkClick r:id="rId9" action="ppaction://hlinksldjump">
                  <a:extLst>
                    <a:ext uri="{A12FA001-AC4F-418D-AE19-62706E023703}">
                      <ahyp:hlinkClr xmlns:ahyp="http://schemas.microsoft.com/office/drawing/2018/hyperlinkcolor" val="tx"/>
                    </a:ext>
                  </a:extLst>
                </a:hlinkClick>
              </a:rPr>
              <a:t>Usport – Création d’une Journée</a:t>
            </a:r>
            <a:endParaRPr lang="fr-FR" sz="1300" b="0" strike="noStrike" spc="-1" dirty="0">
              <a:latin typeface="Arial"/>
            </a:endParaRPr>
          </a:p>
          <a:p>
            <a:pPr marL="770040" indent="-228600">
              <a:lnSpc>
                <a:spcPct val="100000"/>
              </a:lnSpc>
              <a:buFont typeface="+mj-lt"/>
              <a:buAutoNum type="alphaLcPeriod"/>
            </a:pPr>
            <a:r>
              <a:rPr lang="fr-FR" sz="1100" b="1" spc="-1" dirty="0">
                <a:latin typeface="Calibri"/>
                <a:hlinkClick r:id="rId9" action="ppaction://hlinksldjump"/>
              </a:rPr>
              <a:t>Configuration basique</a:t>
            </a:r>
            <a:endParaRPr lang="fr-FR" sz="1100" b="1" spc="-1" dirty="0">
              <a:latin typeface="Calibri"/>
            </a:endParaRPr>
          </a:p>
          <a:p>
            <a:pPr marL="770040" indent="-228600">
              <a:lnSpc>
                <a:spcPct val="100000"/>
              </a:lnSpc>
              <a:buFont typeface="+mj-lt"/>
              <a:buAutoNum type="alphaLcPeriod"/>
            </a:pPr>
            <a:r>
              <a:rPr lang="fr-FR" sz="1100" b="1" strike="noStrike" spc="-1" dirty="0">
                <a:latin typeface="Calibri"/>
                <a:hlinkClick r:id="rId10" action="ppaction://hlinksldjump"/>
              </a:rPr>
              <a:t>Configuration experte</a:t>
            </a:r>
            <a:endParaRPr lang="fr-FR" sz="1100" b="1" strike="noStrike" spc="-1" dirty="0">
              <a:latin typeface="Calibri"/>
            </a:endParaRPr>
          </a:p>
          <a:p>
            <a:pPr marL="444500" indent="-358775">
              <a:lnSpc>
                <a:spcPct val="100000"/>
              </a:lnSpc>
              <a:buAutoNum type="romanUcPeriod" startAt="3"/>
            </a:pPr>
            <a:r>
              <a:rPr lang="fr-FR" sz="1300" b="1" u="sng" strike="noStrike" spc="-1" dirty="0">
                <a:latin typeface="Calibri"/>
                <a:hlinkClick r:id="rId11" action="ppaction://hlinksldjump">
                  <a:extLst>
                    <a:ext uri="{A12FA001-AC4F-418D-AE19-62706E023703}">
                      <ahyp:hlinkClr xmlns:ahyp="http://schemas.microsoft.com/office/drawing/2018/hyperlinkcolor" val="tx"/>
                    </a:ext>
                  </a:extLst>
                </a:hlinkClick>
              </a:rPr>
              <a:t>Usport – Inscrire</a:t>
            </a:r>
            <a:endParaRPr lang="fr-FR" sz="1300" b="1" u="sng" strike="noStrike" spc="-1" dirty="0">
              <a:latin typeface="Calibri"/>
            </a:endParaRPr>
          </a:p>
          <a:p>
            <a:pPr marL="444500" indent="-358775">
              <a:buFontTx/>
              <a:buAutoNum type="romanUcPeriod" startAt="3"/>
            </a:pPr>
            <a:r>
              <a:rPr lang="fr-FR" sz="1300" b="1" u="sng" spc="-1" dirty="0">
                <a:latin typeface="Calibri"/>
                <a:hlinkClick r:id="rId12" action="ppaction://hlinksldjump"/>
              </a:rPr>
              <a:t>Usport &lt;-&gt; Ucompetitions – Rappels terminologiques et Gestion multipostes</a:t>
            </a:r>
            <a:endParaRPr lang="fr-FR" sz="1300" b="1" u="sng" spc="-1" dirty="0">
              <a:latin typeface="Calibri"/>
            </a:endParaRPr>
          </a:p>
          <a:p>
            <a:pPr marL="770040" indent="-228600">
              <a:lnSpc>
                <a:spcPct val="100000"/>
              </a:lnSpc>
              <a:buFont typeface="+mj-lt"/>
              <a:buAutoNum type="alphaLcPeriod"/>
            </a:pPr>
            <a:r>
              <a:rPr lang="fr-FR" sz="1100" b="1" spc="-1" dirty="0">
                <a:latin typeface="Calibri"/>
                <a:hlinkClick r:id="rId12" action="ppaction://hlinksldjump"/>
              </a:rPr>
              <a:t>Rappels terminologiques</a:t>
            </a:r>
            <a:endParaRPr lang="fr-FR" sz="1100" b="1" spc="-1" dirty="0">
              <a:latin typeface="Calibri"/>
            </a:endParaRPr>
          </a:p>
          <a:p>
            <a:pPr marL="770040" indent="-228600">
              <a:lnSpc>
                <a:spcPct val="100000"/>
              </a:lnSpc>
              <a:buFont typeface="+mj-lt"/>
              <a:buAutoNum type="alphaLcPeriod"/>
            </a:pPr>
            <a:r>
              <a:rPr lang="fr-FR" sz="1100" b="1" spc="-1" dirty="0">
                <a:latin typeface="Calibri"/>
                <a:hlinkClick r:id="rId13" action="ppaction://hlinksldjump"/>
              </a:rPr>
              <a:t>Gestion multipostes</a:t>
            </a:r>
            <a:endParaRPr lang="fr-FR" sz="1100" b="1" spc="-1" dirty="0">
              <a:latin typeface="Calibri"/>
            </a:endParaRPr>
          </a:p>
          <a:p>
            <a:pPr marL="485775" indent="-400050">
              <a:buFont typeface="+mj-lt"/>
              <a:buAutoNum type="romanUcPeriod" startAt="5"/>
            </a:pPr>
            <a:r>
              <a:rPr lang="fr-FR" sz="1300" b="1" u="sng" strike="noStrike" spc="-1" dirty="0">
                <a:latin typeface="Calibri"/>
                <a:hlinkClick r:id="rId14" action="ppaction://hlinksldjump"/>
              </a:rPr>
              <a:t>Ucompetitions – Configurer le championnat</a:t>
            </a:r>
            <a:endParaRPr lang="fr-FR" sz="1300" b="1" u="sng" strike="noStrike" spc="-1" dirty="0">
              <a:latin typeface="Calibri"/>
            </a:endParaRPr>
          </a:p>
          <a:p>
            <a:pPr marL="770040" lvl="1" indent="-228600">
              <a:buFont typeface="+mj-lt"/>
              <a:buAutoNum type="alphaLcPeriod"/>
            </a:pPr>
            <a:r>
              <a:rPr lang="fr-FR" sz="1100" b="1" spc="-1" dirty="0">
                <a:latin typeface="Calibri"/>
                <a:hlinkClick r:id="rId14" action="ppaction://hlinksldjump"/>
              </a:rPr>
              <a:t>Accéder</a:t>
            </a:r>
            <a:endParaRPr lang="fr-FR" sz="1100" b="1" spc="-1" dirty="0">
              <a:latin typeface="Calibri"/>
            </a:endParaRPr>
          </a:p>
          <a:p>
            <a:pPr marL="770040" lvl="1" indent="-228600">
              <a:buFont typeface="+mj-lt"/>
              <a:buAutoNum type="alphaLcPeriod"/>
            </a:pPr>
            <a:r>
              <a:rPr lang="fr-FR" sz="1100" b="1" spc="-1" dirty="0">
                <a:latin typeface="Calibri"/>
                <a:hlinkClick r:id="rId15" action="ppaction://hlinksldjump"/>
              </a:rPr>
              <a:t>Actions</a:t>
            </a:r>
            <a:endParaRPr lang="fr-FR" sz="1100" b="1" spc="-1" dirty="0">
              <a:latin typeface="Calibri"/>
            </a:endParaRPr>
          </a:p>
          <a:p>
            <a:pPr marL="485775" indent="-400050">
              <a:lnSpc>
                <a:spcPct val="100000"/>
              </a:lnSpc>
              <a:buFont typeface="+mj-lt"/>
              <a:buAutoNum type="romanUcPeriod" startAt="5"/>
            </a:pPr>
            <a:r>
              <a:rPr lang="fr-FR" sz="1300" b="1" u="sng" spc="-1" dirty="0">
                <a:latin typeface="Calibri"/>
                <a:hlinkClick r:id="rId16" action="ppaction://hlinksldjump"/>
              </a:rPr>
              <a:t>Ucompetitions – Liste des compétitions du championnat</a:t>
            </a:r>
            <a:endParaRPr lang="fr-FR" sz="1300" b="1" u="sng" spc="-1" dirty="0">
              <a:latin typeface="Calibri"/>
            </a:endParaRPr>
          </a:p>
          <a:p>
            <a:pPr marL="770040" lvl="1" indent="-228600">
              <a:buFont typeface="+mj-lt"/>
              <a:buAutoNum type="alphaLcPeriod"/>
            </a:pPr>
            <a:r>
              <a:rPr lang="fr-FR" sz="1100" b="1" spc="-1" dirty="0">
                <a:latin typeface="Calibri"/>
                <a:hlinkClick r:id="rId16" action="ppaction://hlinksldjump">
                  <a:extLst>
                    <a:ext uri="{A12FA001-AC4F-418D-AE19-62706E023703}">
                      <ahyp:hlinkClr xmlns:ahyp="http://schemas.microsoft.com/office/drawing/2018/hyperlinkcolor" val="tx"/>
                    </a:ext>
                  </a:extLst>
                </a:hlinkClick>
              </a:rPr>
              <a:t>Accéder</a:t>
            </a:r>
            <a:endParaRPr lang="fr-FR" sz="1100" b="1" spc="-1" dirty="0">
              <a:latin typeface="Calibri"/>
            </a:endParaRPr>
          </a:p>
          <a:p>
            <a:pPr marL="770040" lvl="1" indent="-228600">
              <a:buFont typeface="+mj-lt"/>
              <a:buAutoNum type="alphaLcPeriod"/>
            </a:pPr>
            <a:r>
              <a:rPr lang="fr-FR" sz="1100" b="1" spc="-1" dirty="0">
                <a:latin typeface="Calibri"/>
                <a:hlinkClick r:id="rId17" action="ppaction://hlinksldjump"/>
              </a:rPr>
              <a:t>Informations</a:t>
            </a:r>
            <a:endParaRPr lang="fr-FR" sz="1100" b="1" spc="-1" dirty="0">
              <a:latin typeface="Calibri"/>
            </a:endParaRPr>
          </a:p>
          <a:p>
            <a:pPr marL="770040" lvl="1" indent="-228600">
              <a:buFont typeface="+mj-lt"/>
              <a:buAutoNum type="alphaLcPeriod"/>
            </a:pPr>
            <a:r>
              <a:rPr lang="fr-FR" sz="1100" b="1" spc="-1" dirty="0">
                <a:latin typeface="Calibri"/>
                <a:hlinkClick r:id="rId18" action="ppaction://hlinksldjump"/>
              </a:rPr>
              <a:t>Actions</a:t>
            </a:r>
            <a:endParaRPr lang="fr-FR" sz="1100" b="1" spc="-1" dirty="0">
              <a:latin typeface="Calibri"/>
            </a:endParaRPr>
          </a:p>
          <a:p>
            <a:pPr marL="485775" indent="-400050">
              <a:lnSpc>
                <a:spcPct val="100000"/>
              </a:lnSpc>
              <a:buFont typeface="+mj-lt"/>
              <a:buAutoNum type="romanUcPeriod" startAt="7"/>
            </a:pPr>
            <a:r>
              <a:rPr lang="fr-FR" sz="1300" b="1" u="sng" strike="noStrike" spc="-1" dirty="0">
                <a:latin typeface="Calibri"/>
                <a:hlinkClick r:id="rId19" action="ppaction://hlinksldjump"/>
              </a:rPr>
              <a:t>Ucompetitions </a:t>
            </a:r>
            <a:r>
              <a:rPr lang="fr-FR" sz="1300" b="1" u="sng" spc="-1" dirty="0">
                <a:latin typeface="Calibri"/>
                <a:hlinkClick r:id="rId19" action="ppaction://hlinksldjump"/>
              </a:rPr>
              <a:t>– Liste des participants du championnat</a:t>
            </a:r>
            <a:endParaRPr lang="fr-FR" sz="1300" b="1" u="sng" spc="-1" dirty="0">
              <a:latin typeface="Calibri"/>
            </a:endParaRPr>
          </a:p>
          <a:p>
            <a:pPr marL="770040" lvl="1" indent="-228600">
              <a:buFont typeface="+mj-lt"/>
              <a:buAutoNum type="alphaLcPeriod"/>
            </a:pPr>
            <a:r>
              <a:rPr lang="fr-FR" sz="1100" b="1" spc="-1" dirty="0">
                <a:latin typeface="Calibri"/>
                <a:hlinkClick r:id="rId19" action="ppaction://hlinksldjump"/>
              </a:rPr>
              <a:t>Accéder</a:t>
            </a:r>
            <a:endParaRPr lang="fr-FR" sz="1100" b="1" spc="-1" dirty="0">
              <a:latin typeface="Calibri"/>
            </a:endParaRPr>
          </a:p>
          <a:p>
            <a:pPr marL="770040" lvl="1" indent="-228600">
              <a:buFont typeface="+mj-lt"/>
              <a:buAutoNum type="alphaLcPeriod"/>
            </a:pPr>
            <a:r>
              <a:rPr lang="fr-FR" sz="1100" b="1" spc="-1" dirty="0">
                <a:latin typeface="Calibri"/>
                <a:hlinkClick r:id="rId20" action="ppaction://hlinksldjump"/>
              </a:rPr>
              <a:t>Informations</a:t>
            </a:r>
            <a:endParaRPr lang="fr-FR" sz="1100" b="1" spc="-1" dirty="0">
              <a:latin typeface="Calibri"/>
            </a:endParaRPr>
          </a:p>
          <a:p>
            <a:pPr marL="770040" lvl="1" indent="-228600">
              <a:buFont typeface="+mj-lt"/>
              <a:buAutoNum type="alphaLcPeriod"/>
            </a:pPr>
            <a:r>
              <a:rPr lang="fr-FR" sz="1100" b="1" spc="-1" dirty="0">
                <a:latin typeface="Calibri"/>
                <a:hlinkClick r:id="rId21" action="ppaction://hlinksldjump"/>
              </a:rPr>
              <a:t>Visualiser les inscriptions d’une compétition</a:t>
            </a:r>
            <a:endParaRPr lang="fr-FR" sz="1100" b="1" spc="-1" dirty="0">
              <a:latin typeface="Calibri"/>
            </a:endParaRPr>
          </a:p>
          <a:p>
            <a:pPr marL="770040" lvl="1" indent="-228600">
              <a:buFont typeface="+mj-lt"/>
              <a:buAutoNum type="alphaLcPeriod"/>
            </a:pPr>
            <a:r>
              <a:rPr lang="fr-FR" sz="1100" b="1" spc="-1" dirty="0">
                <a:latin typeface="Calibri"/>
                <a:hlinkClick r:id="rId22" action="ppaction://hlinksldjump"/>
              </a:rPr>
              <a:t>Changer de journée</a:t>
            </a:r>
            <a:endParaRPr lang="fr-FR" sz="1100" b="1" spc="-1" dirty="0">
              <a:latin typeface="Calibri"/>
            </a:endParaRPr>
          </a:p>
          <a:p>
            <a:pPr marL="770040" lvl="1" indent="-228600">
              <a:buFont typeface="+mj-lt"/>
              <a:buAutoNum type="alphaLcPeriod"/>
            </a:pPr>
            <a:r>
              <a:rPr lang="fr-FR" sz="1100" b="1" spc="-1" dirty="0">
                <a:latin typeface="Calibri"/>
                <a:hlinkClick r:id="rId23" action="ppaction://hlinksldjump"/>
              </a:rPr>
              <a:t>Utiliser le filtre des données avec critères complexes</a:t>
            </a:r>
            <a:endParaRPr lang="fr-FR" sz="1100" b="1" spc="-1" dirty="0">
              <a:latin typeface="Calibri"/>
            </a:endParaRPr>
          </a:p>
          <a:p>
            <a:pPr marL="770040" lvl="1" indent="-228600">
              <a:buFont typeface="+mj-lt"/>
              <a:buAutoNum type="alphaLcPeriod"/>
            </a:pPr>
            <a:r>
              <a:rPr lang="fr-FR" sz="1100" b="1" spc="-1" dirty="0">
                <a:latin typeface="Calibri"/>
                <a:hlinkClick r:id="rId24" action="ppaction://hlinksldjump"/>
              </a:rPr>
              <a:t>Supprimer / Réactiver / Ajouter des inscriptions</a:t>
            </a:r>
            <a:endParaRPr lang="fr-FR" sz="1100" b="1" spc="-1" dirty="0">
              <a:latin typeface="Calibri"/>
            </a:endParaRPr>
          </a:p>
          <a:p>
            <a:pPr marL="770040" lvl="1" indent="-228600">
              <a:buFont typeface="+mj-lt"/>
              <a:buAutoNum type="alphaLcPeriod"/>
            </a:pPr>
            <a:r>
              <a:rPr lang="fr-FR" sz="1100" b="1" spc="-1" dirty="0">
                <a:latin typeface="Calibri"/>
                <a:hlinkClick r:id="rId25" action="ppaction://hlinksldjump"/>
              </a:rPr>
              <a:t>Gestion des équipes</a:t>
            </a:r>
            <a:endParaRPr lang="fr-FR" sz="1100" b="1" spc="-1" dirty="0">
              <a:latin typeface="Calibri"/>
            </a:endParaRPr>
          </a:p>
          <a:p>
            <a:pPr marL="770040" lvl="1" indent="-228600">
              <a:buFont typeface="+mj-lt"/>
              <a:buAutoNum type="alphaLcPeriod"/>
            </a:pPr>
            <a:r>
              <a:rPr lang="fr-FR" sz="1100" b="1" spc="-1" dirty="0">
                <a:latin typeface="Calibri"/>
                <a:hlinkClick r:id="rId26" action="ppaction://hlinksldjump"/>
              </a:rPr>
              <a:t>Gestion des relais</a:t>
            </a:r>
            <a:endParaRPr lang="fr-FR" sz="1100" b="1" spc="-1" dirty="0">
              <a:latin typeface="Calibri"/>
            </a:endParaRPr>
          </a:p>
          <a:p>
            <a:pPr marL="770040" lvl="1" indent="-228600">
              <a:buFont typeface="+mj-lt"/>
              <a:buAutoNum type="alphaLcPeriod"/>
            </a:pPr>
            <a:r>
              <a:rPr lang="fr-FR" sz="1100" b="1" spc="-1" dirty="0">
                <a:latin typeface="Calibri"/>
                <a:hlinkClick r:id="rId27" action="ppaction://hlinksldjump"/>
              </a:rPr>
              <a:t>Attribution des dossards</a:t>
            </a:r>
            <a:endParaRPr lang="fr-FR" sz="1100" b="1" spc="-1" dirty="0">
              <a:latin typeface="Calibri"/>
            </a:endParaRPr>
          </a:p>
          <a:p>
            <a:pPr marL="770040" lvl="1" indent="-228600">
              <a:buFont typeface="+mj-lt"/>
              <a:buAutoNum type="alphaLcPeriod"/>
            </a:pPr>
            <a:r>
              <a:rPr lang="fr-FR" sz="1100" b="1" spc="-1" dirty="0">
                <a:latin typeface="Calibri"/>
                <a:hlinkClick r:id="rId28" action="ppaction://hlinksldjump"/>
              </a:rPr>
              <a:t>Autres impressions</a:t>
            </a:r>
            <a:endParaRPr lang="fr-FR" sz="1100" b="1" spc="-1" dirty="0">
              <a:latin typeface="Calibri"/>
            </a:endParaRPr>
          </a:p>
          <a:p>
            <a:pPr marL="770040" lvl="1" indent="-228600">
              <a:buFont typeface="+mj-lt"/>
              <a:buAutoNum type="alphaLcPeriod"/>
            </a:pPr>
            <a:r>
              <a:rPr lang="fr-FR" sz="1100" b="1" spc="-1" dirty="0">
                <a:latin typeface="Calibri"/>
                <a:hlinkClick r:id="rId29" action="ppaction://hlinksldjump"/>
              </a:rPr>
              <a:t>Autres fonctionnalités</a:t>
            </a:r>
            <a:endParaRPr lang="fr-FR" sz="1200" b="1" spc="-1" dirty="0">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E1A29-787D-7D4D-7056-DE2E52872BDD}"/>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0D19E7AE-A1A9-640C-9678-4C023C5E3763}"/>
              </a:ext>
            </a:extLst>
          </p:cNvPr>
          <p:cNvPicPr>
            <a:picLocks noChangeAspect="1"/>
          </p:cNvPicPr>
          <p:nvPr/>
        </p:nvPicPr>
        <p:blipFill>
          <a:blip r:embed="rId2"/>
          <a:stretch>
            <a:fillRect/>
          </a:stretch>
        </p:blipFill>
        <p:spPr>
          <a:xfrm>
            <a:off x="1026808" y="4472647"/>
            <a:ext cx="5883277" cy="1033193"/>
          </a:xfrm>
          <a:prstGeom prst="rect">
            <a:avLst/>
          </a:prstGeom>
        </p:spPr>
      </p:pic>
      <p:pic>
        <p:nvPicPr>
          <p:cNvPr id="4" name="Image 3">
            <a:extLst>
              <a:ext uri="{FF2B5EF4-FFF2-40B4-BE49-F238E27FC236}">
                <a16:creationId xmlns:a16="http://schemas.microsoft.com/office/drawing/2014/main" id="{065C9FD6-6EED-FA07-E7BC-828918FC01F4}"/>
              </a:ext>
            </a:extLst>
          </p:cNvPr>
          <p:cNvPicPr>
            <a:picLocks noChangeAspect="1"/>
          </p:cNvPicPr>
          <p:nvPr/>
        </p:nvPicPr>
        <p:blipFill>
          <a:blip r:embed="rId3"/>
          <a:stretch>
            <a:fillRect/>
          </a:stretch>
        </p:blipFill>
        <p:spPr>
          <a:xfrm>
            <a:off x="1859112" y="2058456"/>
            <a:ext cx="6316560" cy="1085169"/>
          </a:xfrm>
          <a:prstGeom prst="rect">
            <a:avLst/>
          </a:prstGeom>
        </p:spPr>
      </p:pic>
      <p:pic>
        <p:nvPicPr>
          <p:cNvPr id="101" name="Espace réservé du contenu 6">
            <a:extLst>
              <a:ext uri="{FF2B5EF4-FFF2-40B4-BE49-F238E27FC236}">
                <a16:creationId xmlns:a16="http://schemas.microsoft.com/office/drawing/2014/main" id="{C7DC7955-706C-C9A4-39E9-C2051303AD9B}"/>
              </a:ext>
            </a:extLst>
          </p:cNvPr>
          <p:cNvPicPr/>
          <p:nvPr/>
        </p:nvPicPr>
        <p:blipFill>
          <a:blip r:embed="rId4"/>
          <a:stretch/>
        </p:blipFill>
        <p:spPr>
          <a:xfrm>
            <a:off x="0" y="0"/>
            <a:ext cx="9143640" cy="775800"/>
          </a:xfrm>
          <a:prstGeom prst="rect">
            <a:avLst/>
          </a:prstGeom>
          <a:ln>
            <a:noFill/>
          </a:ln>
        </p:spPr>
      </p:pic>
      <p:sp>
        <p:nvSpPr>
          <p:cNvPr id="102" name="CustomShape 1">
            <a:extLst>
              <a:ext uri="{FF2B5EF4-FFF2-40B4-BE49-F238E27FC236}">
                <a16:creationId xmlns:a16="http://schemas.microsoft.com/office/drawing/2014/main" id="{C5C44CDA-B41E-5ECE-C05D-F1E7938662F6}"/>
              </a:ext>
            </a:extLst>
          </p:cNvPr>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a:extLst>
              <a:ext uri="{FF2B5EF4-FFF2-40B4-BE49-F238E27FC236}">
                <a16:creationId xmlns:a16="http://schemas.microsoft.com/office/drawing/2014/main" id="{5A01E39B-57DF-C56F-0FCE-7F33A8A6EEFC}"/>
              </a:ext>
            </a:extLst>
          </p:cNvPr>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Usport – </a:t>
            </a:r>
            <a:r>
              <a:rPr lang="fr-FR" sz="2000" b="1" spc="-1" dirty="0">
                <a:solidFill>
                  <a:srgbClr val="FFFFFF"/>
                </a:solidFill>
                <a:latin typeface="Calibri"/>
              </a:rPr>
              <a:t>Création d’une Journée</a:t>
            </a:r>
            <a:endParaRPr lang="fr-FR" sz="2000" b="0" strike="noStrike" spc="-1" dirty="0">
              <a:latin typeface="Arial"/>
            </a:endParaRPr>
          </a:p>
        </p:txBody>
      </p:sp>
      <p:sp>
        <p:nvSpPr>
          <p:cNvPr id="104" name="TextShape 3">
            <a:extLst>
              <a:ext uri="{FF2B5EF4-FFF2-40B4-BE49-F238E27FC236}">
                <a16:creationId xmlns:a16="http://schemas.microsoft.com/office/drawing/2014/main" id="{3EDE180B-DD84-ED07-C430-2416109B528A}"/>
              </a:ext>
            </a:extLst>
          </p:cNvPr>
          <p:cNvSpPr txBox="1"/>
          <p:nvPr/>
        </p:nvSpPr>
        <p:spPr>
          <a:xfrm>
            <a:off x="8699500" y="205200"/>
            <a:ext cx="3865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20</a:t>
            </a:fld>
            <a:endParaRPr lang="fr-FR" sz="1400" b="0" strike="noStrike" spc="-1" dirty="0">
              <a:latin typeface="Times New Roman"/>
            </a:endParaRPr>
          </a:p>
        </p:txBody>
      </p:sp>
      <p:sp>
        <p:nvSpPr>
          <p:cNvPr id="105" name="CustomShape 4">
            <a:extLst>
              <a:ext uri="{FF2B5EF4-FFF2-40B4-BE49-F238E27FC236}">
                <a16:creationId xmlns:a16="http://schemas.microsoft.com/office/drawing/2014/main" id="{586FA402-D39F-322F-D225-E4CD1361DB52}"/>
              </a:ext>
            </a:extLst>
          </p:cNvPr>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Configuration basique – page 3/3</a:t>
            </a:r>
            <a:endParaRPr lang="fr-FR" sz="1800" b="0" strike="noStrike" spc="-1" dirty="0">
              <a:latin typeface="Arial"/>
            </a:endParaRPr>
          </a:p>
        </p:txBody>
      </p:sp>
      <p:sp>
        <p:nvSpPr>
          <p:cNvPr id="106" name="CustomShape 5">
            <a:extLst>
              <a:ext uri="{FF2B5EF4-FFF2-40B4-BE49-F238E27FC236}">
                <a16:creationId xmlns:a16="http://schemas.microsoft.com/office/drawing/2014/main" id="{D21E50E4-7F94-D53B-762D-E88654FFE809}"/>
              </a:ext>
            </a:extLst>
          </p:cNvPr>
          <p:cNvSpPr/>
          <p:nvPr/>
        </p:nvSpPr>
        <p:spPr>
          <a:xfrm>
            <a:off x="173115" y="1352160"/>
            <a:ext cx="8698569" cy="53538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9"/>
            </a:pPr>
            <a:r>
              <a:rPr lang="fr-FR" sz="1400" spc="-1" dirty="0">
                <a:solidFill>
                  <a:srgbClr val="000000"/>
                </a:solidFill>
                <a:latin typeface="Corbel"/>
              </a:rPr>
              <a:t>Si besoin, cliquer sur « Appliquer la journée à d’autres championnats », pour développer le menu correspondant,</a:t>
            </a:r>
          </a:p>
          <a:p>
            <a:pPr>
              <a:lnSpc>
                <a:spcPct val="100000"/>
              </a:lnSpc>
            </a:pPr>
            <a:r>
              <a:rPr lang="fr-FR" sz="1400" spc="-1" dirty="0">
                <a:solidFill>
                  <a:srgbClr val="000000"/>
                </a:solidFill>
                <a:latin typeface="Corbel"/>
              </a:rPr>
              <a:t>Sélectionner le/les championnat(s) où copier les données de la journée.</a:t>
            </a:r>
          </a:p>
          <a:p>
            <a:pPr>
              <a:lnSpc>
                <a:spcPct val="100000"/>
              </a:lnSpc>
            </a:pPr>
            <a:r>
              <a:rPr lang="fr-FR" sz="1200" spc="-1" dirty="0">
                <a:solidFill>
                  <a:srgbClr val="000000"/>
                </a:solidFill>
                <a:latin typeface="Corbel"/>
              </a:rPr>
              <a:t>Note : à priori, cette fonctionnalité n’est pas utile en cross</a:t>
            </a: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a:lnSpc>
                <a:spcPct val="100000"/>
              </a:lnSpc>
            </a:pPr>
            <a:r>
              <a:rPr lang="fr-FR" sz="1400" spc="-1" dirty="0">
                <a:solidFill>
                  <a:srgbClr val="000000"/>
                </a:solidFill>
                <a:latin typeface="Corbel"/>
              </a:rPr>
              <a:t>Important :</a:t>
            </a:r>
          </a:p>
          <a:p>
            <a:pPr marL="742950" lvl="1" indent="-285750">
              <a:buFontTx/>
              <a:buChar char="-"/>
            </a:pPr>
            <a:r>
              <a:rPr lang="fr-FR" sz="1400" b="1" u="sng" spc="-1" dirty="0">
                <a:solidFill>
                  <a:srgbClr val="000000"/>
                </a:solidFill>
                <a:latin typeface="Corbel"/>
              </a:rPr>
              <a:t>Il est nécessaire que le niveau des autres championnats soit créé,</a:t>
            </a:r>
          </a:p>
          <a:p>
            <a:pPr marL="742950" lvl="1" indent="-285750">
              <a:buFontTx/>
              <a:buChar char="-"/>
            </a:pPr>
            <a:r>
              <a:rPr lang="fr-FR" sz="1400" spc="-1" dirty="0">
                <a:solidFill>
                  <a:srgbClr val="000000"/>
                </a:solidFill>
                <a:latin typeface="Corbel"/>
              </a:rPr>
              <a:t>Toutes les données seront copiées,</a:t>
            </a:r>
          </a:p>
          <a:p>
            <a:pPr marL="742950" lvl="1" indent="-285750">
              <a:buFontTx/>
              <a:buChar char="-"/>
            </a:pPr>
            <a:r>
              <a:rPr lang="fr-FR" sz="1400" spc="-1" dirty="0">
                <a:solidFill>
                  <a:srgbClr val="000000"/>
                </a:solidFill>
                <a:latin typeface="Corbel"/>
              </a:rPr>
              <a:t>Il faudra donc modifier une par une les journées créées ainsi en cas de modification à apporter.</a:t>
            </a:r>
          </a:p>
          <a:p>
            <a:pPr marL="342900" indent="-342900">
              <a:lnSpc>
                <a:spcPct val="100000"/>
              </a:lnSpc>
              <a:buFont typeface="+mj-lt"/>
              <a:buAutoNum type="arabicParenR" startAt="10"/>
            </a:pPr>
            <a:r>
              <a:rPr lang="fr-FR" sz="1400" spc="-1" dirty="0">
                <a:solidFill>
                  <a:srgbClr val="000000"/>
                </a:solidFill>
                <a:latin typeface="Corbel"/>
              </a:rPr>
              <a:t>Si besoin, cliquer sur « Genres / Catégories / Epreuves » pour développer le menu correspondant.</a:t>
            </a:r>
          </a:p>
          <a:p>
            <a:pPr>
              <a:lnSpc>
                <a:spcPct val="100000"/>
              </a:lnSpc>
            </a:pPr>
            <a:r>
              <a:rPr lang="fr-FR" sz="1400" spc="-1" dirty="0">
                <a:solidFill>
                  <a:srgbClr val="000000"/>
                </a:solidFill>
                <a:latin typeface="Corbel"/>
              </a:rPr>
              <a:t>Si aucun élément n’est coché, tous seront pris en compte lors de la création de la journée</a:t>
            </a:r>
          </a:p>
          <a:p>
            <a:r>
              <a:rPr lang="fr-FR" sz="1400" b="1" u="sng" spc="-1" dirty="0">
                <a:solidFill>
                  <a:srgbClr val="000000"/>
                </a:solidFill>
                <a:highlight>
                  <a:srgbClr val="FFFF00"/>
                </a:highlight>
                <a:latin typeface="Corbel"/>
              </a:rPr>
              <a:t>Note : Il est fortement conseillé de ne rien cocher (</a:t>
            </a:r>
            <a:r>
              <a:rPr lang="fr-FR" sz="1400" b="1" u="sng" spc="-1" dirty="0" err="1">
                <a:solidFill>
                  <a:srgbClr val="000000"/>
                </a:solidFill>
                <a:highlight>
                  <a:srgbClr val="FFFF00"/>
                </a:highlight>
                <a:latin typeface="Corbel"/>
              </a:rPr>
              <a:t>cf</a:t>
            </a:r>
            <a:r>
              <a:rPr lang="fr-FR" sz="1400" b="1" u="sng" spc="-1" dirty="0">
                <a:solidFill>
                  <a:srgbClr val="000000"/>
                </a:solidFill>
                <a:highlight>
                  <a:srgbClr val="FFFF00"/>
                </a:highlight>
                <a:latin typeface="Corbel"/>
              </a:rPr>
              <a:t> </a:t>
            </a:r>
            <a:r>
              <a:rPr lang="fr-FR" sz="1400" b="1" u="sng" spc="-1" dirty="0">
                <a:solidFill>
                  <a:srgbClr val="000000"/>
                </a:solidFill>
                <a:highlight>
                  <a:srgbClr val="FFFF00"/>
                </a:highlight>
                <a:latin typeface="Corbel"/>
                <a:hlinkClick r:id="rId6" action="ppaction://hlinksldjump"/>
              </a:rPr>
              <a:t>diapositive 21</a:t>
            </a:r>
            <a:r>
              <a:rPr lang="fr-FR" sz="1400" b="1" u="sng" spc="-1" dirty="0">
                <a:solidFill>
                  <a:srgbClr val="000000"/>
                </a:solidFill>
                <a:highlight>
                  <a:srgbClr val="FFFF00"/>
                </a:highlight>
                <a:latin typeface="Corbel"/>
              </a:rPr>
              <a:t>).</a:t>
            </a:r>
          </a:p>
          <a:p>
            <a:endParaRPr lang="fr-FR" sz="1400" b="1" u="sng" spc="-1" dirty="0">
              <a:solidFill>
                <a:srgbClr val="000000"/>
              </a:solidFill>
              <a:highlight>
                <a:srgbClr val="FFFF00"/>
              </a:highlight>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Important : en utilisant la fonctionnalité précédente de copie de journée dans d’autres championnats, tous les éléments seront pris en compte. Autrement dit, il n’est pas possible de différencier les « Genres / Catégories / Epreuves » et de copier la journée. Toutefois, modifier ensuite ces paramètres pour chaque journée est possible. Il faudra donc modifier une par une les journées créées ainsi en cas de modification à apporter.</a:t>
            </a:r>
          </a:p>
          <a:p>
            <a:pPr marL="342900" indent="-342900">
              <a:lnSpc>
                <a:spcPct val="100000"/>
              </a:lnSpc>
              <a:buFont typeface="+mj-lt"/>
              <a:buAutoNum type="arabicParenR" startAt="11"/>
            </a:pPr>
            <a:r>
              <a:rPr lang="fr-FR" sz="1400" spc="-1" dirty="0">
                <a:solidFill>
                  <a:srgbClr val="000000"/>
                </a:solidFill>
                <a:latin typeface="Corbel"/>
              </a:rPr>
              <a:t>Cliquer sur « Créer la journée ».</a:t>
            </a:r>
          </a:p>
        </p:txBody>
      </p:sp>
      <p:sp>
        <p:nvSpPr>
          <p:cNvPr id="7" name="Rectangle 6">
            <a:extLst>
              <a:ext uri="{FF2B5EF4-FFF2-40B4-BE49-F238E27FC236}">
                <a16:creationId xmlns:a16="http://schemas.microsoft.com/office/drawing/2014/main" id="{56AB352E-94A9-038A-0AA9-FA142E974463}"/>
              </a:ext>
            </a:extLst>
          </p:cNvPr>
          <p:cNvSpPr/>
          <p:nvPr/>
        </p:nvSpPr>
        <p:spPr>
          <a:xfrm>
            <a:off x="1026809" y="4545422"/>
            <a:ext cx="5883276" cy="96041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178F093E-DB0C-0EC4-DBC6-01375F0EA84C}"/>
              </a:ext>
            </a:extLst>
          </p:cNvPr>
          <p:cNvSpPr/>
          <p:nvPr/>
        </p:nvSpPr>
        <p:spPr>
          <a:xfrm>
            <a:off x="1859112" y="2000110"/>
            <a:ext cx="6316560" cy="114351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CustomShape 1">
            <a:extLst>
              <a:ext uri="{FF2B5EF4-FFF2-40B4-BE49-F238E27FC236}">
                <a16:creationId xmlns:a16="http://schemas.microsoft.com/office/drawing/2014/main" id="{4045F7E4-EC8A-A2FB-4821-4AE37818852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42151370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249164" y="3204832"/>
            <a:ext cx="1452142" cy="3494544"/>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 Usport – Création d’une Journée</a:t>
            </a:r>
          </a:p>
        </p:txBody>
      </p:sp>
      <p:sp>
        <p:nvSpPr>
          <p:cNvPr id="104" name="TextShape 3"/>
          <p:cNvSpPr txBox="1"/>
          <p:nvPr/>
        </p:nvSpPr>
        <p:spPr>
          <a:xfrm>
            <a:off x="8655050" y="205200"/>
            <a:ext cx="43099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Configuration experte</a:t>
            </a:r>
            <a:endParaRPr lang="fr-FR" sz="1800" b="0" strike="noStrike" spc="-1" dirty="0">
              <a:latin typeface="Arial"/>
            </a:endParaRPr>
          </a:p>
        </p:txBody>
      </p:sp>
      <p:sp>
        <p:nvSpPr>
          <p:cNvPr id="106" name="CustomShape 5"/>
          <p:cNvSpPr/>
          <p:nvPr/>
        </p:nvSpPr>
        <p:spPr>
          <a:xfrm>
            <a:off x="677160" y="1451233"/>
            <a:ext cx="8049240" cy="507685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Création de journée : précisions sur l’option </a:t>
            </a:r>
            <a:r>
              <a:rPr lang="fr-FR" sz="1400" b="1" u="sng" spc="-1" dirty="0">
                <a:solidFill>
                  <a:srgbClr val="000000"/>
                </a:solidFill>
                <a:latin typeface="Corbel"/>
              </a:rPr>
              <a:t>« Genres / Catégories / Epreuves ».</a:t>
            </a:r>
          </a:p>
          <a:p>
            <a:pPr marL="342900" indent="-342900">
              <a:lnSpc>
                <a:spcPct val="100000"/>
              </a:lnSpc>
              <a:buAutoNum type="arabicParenR"/>
            </a:pPr>
            <a:r>
              <a:rPr lang="fr-FR" sz="1400" spc="-1" dirty="0">
                <a:solidFill>
                  <a:srgbClr val="000000"/>
                </a:solidFill>
                <a:latin typeface="Corbel"/>
              </a:rPr>
              <a:t>Cliquer sur « Genres / Catégories / Epreuves » permet de dérouler le menu et de choisir des données particulières à prendre en compte sur votre journée sans prendre en compte les autres. Cela commence par les genres « Garçons » et/ou « Filles ». </a:t>
            </a:r>
          </a:p>
          <a:p>
            <a:pPr>
              <a:lnSpc>
                <a:spcPct val="100000"/>
              </a:lnSpc>
            </a:pPr>
            <a:r>
              <a:rPr lang="fr-FR" sz="1400" spc="-1" dirty="0">
                <a:solidFill>
                  <a:srgbClr val="000000"/>
                </a:solidFill>
                <a:latin typeface="Corbel"/>
              </a:rPr>
              <a:t>	Par exemple, ne cocher que « Garçons » bloquerait l’inscription des « Filles » sur votre journée.</a:t>
            </a: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marL="342900" indent="-342900">
              <a:lnSpc>
                <a:spcPct val="100000"/>
              </a:lnSpc>
              <a:buAutoNum type="arabicParenR"/>
            </a:pPr>
            <a:endParaRPr lang="fr-FR" sz="1400" spc="-1" dirty="0">
              <a:solidFill>
                <a:srgbClr val="000000"/>
              </a:solidFill>
              <a:latin typeface="Corbel"/>
            </a:endParaRPr>
          </a:p>
          <a:p>
            <a:pPr>
              <a:lnSpc>
                <a:spcPct val="100000"/>
              </a:lnSpc>
            </a:pPr>
            <a:r>
              <a:rPr lang="fr-FR" sz="1400" i="1" spc="-1" dirty="0">
                <a:solidFill>
                  <a:srgbClr val="000000"/>
                </a:solidFill>
                <a:latin typeface="Corbel"/>
              </a:rPr>
              <a:t>Remarque : cocher une donnée sélectionnera toutes les données </a:t>
            </a:r>
          </a:p>
          <a:p>
            <a:pPr>
              <a:lnSpc>
                <a:spcPct val="100000"/>
              </a:lnSpc>
            </a:pPr>
            <a:r>
              <a:rPr lang="fr-FR" sz="1400" i="1" spc="-1" dirty="0">
                <a:solidFill>
                  <a:srgbClr val="000000"/>
                </a:solidFill>
                <a:latin typeface="Corbel"/>
              </a:rPr>
              <a:t>suivantes qui en dépendent.</a:t>
            </a:r>
          </a:p>
          <a:p>
            <a:pPr marL="342900" indent="-342900">
              <a:lnSpc>
                <a:spcPct val="100000"/>
              </a:lnSpc>
              <a:buFont typeface="+mj-lt"/>
              <a:buAutoNum type="arabicParenR" startAt="2"/>
            </a:pPr>
            <a:r>
              <a:rPr lang="fr-FR" sz="1400" spc="-1" dirty="0">
                <a:solidFill>
                  <a:srgbClr val="000000"/>
                </a:solidFill>
                <a:latin typeface="Corbel"/>
              </a:rPr>
              <a:t>Les différentes données pour le cross :</a:t>
            </a:r>
          </a:p>
          <a:p>
            <a:pPr marL="857250" lvl="1" indent="-400050">
              <a:buFont typeface="+mj-lt"/>
              <a:buAutoNum type="romanUcPeriod"/>
            </a:pPr>
            <a:r>
              <a:rPr lang="fr-FR" sz="1200" spc="-1" dirty="0">
                <a:solidFill>
                  <a:srgbClr val="000000"/>
                </a:solidFill>
                <a:latin typeface="Corbel"/>
              </a:rPr>
              <a:t>Le genre</a:t>
            </a:r>
          </a:p>
          <a:p>
            <a:pPr marL="857250" lvl="1" indent="-400050">
              <a:buFont typeface="+mj-lt"/>
              <a:buAutoNum type="romanUcPeriod"/>
            </a:pPr>
            <a:r>
              <a:rPr lang="fr-FR" sz="1200" spc="-1" dirty="0">
                <a:solidFill>
                  <a:srgbClr val="000000"/>
                </a:solidFill>
                <a:latin typeface="Corbel"/>
              </a:rPr>
              <a:t>Les catégories</a:t>
            </a:r>
          </a:p>
          <a:p>
            <a:pPr marL="1314450" lvl="2" indent="-400050">
              <a:buFont typeface="+mj-lt"/>
              <a:buAutoNum type="romanLcPeriod"/>
            </a:pPr>
            <a:r>
              <a:rPr lang="fr-FR" sz="1200" spc="-1" dirty="0">
                <a:solidFill>
                  <a:srgbClr val="000000"/>
                </a:solidFill>
                <a:latin typeface="Corbel"/>
              </a:rPr>
              <a:t>PB1G pour Poussins Benjamins 1 Garçons</a:t>
            </a:r>
          </a:p>
          <a:p>
            <a:pPr marL="1314450" lvl="2" indent="-400050">
              <a:buFont typeface="+mj-lt"/>
              <a:buAutoNum type="romanLcPeriod"/>
            </a:pPr>
            <a:r>
              <a:rPr lang="fr-FR" sz="1200" spc="-1" dirty="0">
                <a:solidFill>
                  <a:srgbClr val="000000"/>
                </a:solidFill>
                <a:latin typeface="Corbel"/>
              </a:rPr>
              <a:t>B2G Pour Benjamins 2 Garçons</a:t>
            </a:r>
          </a:p>
          <a:p>
            <a:pPr marL="1314450" lvl="2" indent="-400050">
              <a:buFont typeface="+mj-lt"/>
              <a:buAutoNum type="romanLcPeriod"/>
            </a:pPr>
            <a:r>
              <a:rPr lang="fr-FR" sz="1200" spc="-1" dirty="0">
                <a:solidFill>
                  <a:srgbClr val="000000"/>
                </a:solidFill>
                <a:latin typeface="Corbel"/>
              </a:rPr>
              <a:t>…</a:t>
            </a:r>
          </a:p>
          <a:p>
            <a:pPr marL="857250" lvl="1" indent="-400050">
              <a:buFont typeface="+mj-lt"/>
              <a:buAutoNum type="romanUcPeriod"/>
            </a:pPr>
            <a:r>
              <a:rPr lang="fr-FR" sz="1200" spc="-1" dirty="0">
                <a:solidFill>
                  <a:srgbClr val="000000"/>
                </a:solidFill>
                <a:latin typeface="Corbel"/>
              </a:rPr>
              <a:t>Les compétitions</a:t>
            </a:r>
          </a:p>
          <a:p>
            <a:pPr marL="1314450" lvl="2" indent="-400050">
              <a:buFont typeface="+mj-lt"/>
              <a:buAutoNum type="romanLcPeriod"/>
            </a:pPr>
            <a:r>
              <a:rPr lang="fr-FR" sz="1200" spc="-1" dirty="0">
                <a:solidFill>
                  <a:srgbClr val="000000"/>
                </a:solidFill>
                <a:latin typeface="Corbel"/>
              </a:rPr>
              <a:t>La course BG1</a:t>
            </a:r>
          </a:p>
          <a:p>
            <a:pPr marL="1314450" lvl="2" indent="-400050">
              <a:buFont typeface="+mj-lt"/>
              <a:buAutoNum type="romanLcPeriod"/>
            </a:pPr>
            <a:r>
              <a:rPr lang="fr-FR" sz="1200" spc="-1" dirty="0">
                <a:solidFill>
                  <a:srgbClr val="000000"/>
                </a:solidFill>
                <a:latin typeface="Corbel"/>
              </a:rPr>
              <a:t>La course BG2</a:t>
            </a:r>
          </a:p>
          <a:p>
            <a:pPr marL="1314450" lvl="2" indent="-400050">
              <a:buFont typeface="+mj-lt"/>
              <a:buAutoNum type="romanLcPeriod"/>
            </a:pPr>
            <a:r>
              <a:rPr lang="fr-FR" sz="1200" spc="-1" dirty="0">
                <a:solidFill>
                  <a:srgbClr val="000000"/>
                </a:solidFill>
                <a:latin typeface="Corbel"/>
              </a:rPr>
              <a:t>…</a:t>
            </a:r>
          </a:p>
          <a:p>
            <a:pPr marL="1314450" lvl="2" indent="-400050">
              <a:buFont typeface="+mj-lt"/>
              <a:buAutoNum type="romanLcPeriod"/>
            </a:pPr>
            <a:r>
              <a:rPr lang="fr-FR" sz="1200" spc="-1" dirty="0">
                <a:solidFill>
                  <a:srgbClr val="000000"/>
                </a:solidFill>
                <a:latin typeface="Corbel"/>
              </a:rPr>
              <a:t>La course Relais Mixte CJ</a:t>
            </a:r>
          </a:p>
          <a:p>
            <a:pPr marL="857250" lvl="1" indent="-400050">
              <a:buFont typeface="+mj-lt"/>
              <a:buAutoNum type="romanUcPeriod"/>
            </a:pPr>
            <a:r>
              <a:rPr lang="fr-FR" sz="1200" spc="-1" dirty="0">
                <a:solidFill>
                  <a:srgbClr val="000000"/>
                </a:solidFill>
                <a:latin typeface="Corbel"/>
              </a:rPr>
              <a:t>Les épreuves (2 possibilités en Cross)</a:t>
            </a:r>
          </a:p>
          <a:p>
            <a:pPr marL="1314450" lvl="2" indent="-400050">
              <a:buFont typeface="+mj-lt"/>
              <a:buAutoNum type="romanLcPeriod"/>
            </a:pPr>
            <a:r>
              <a:rPr lang="fr-FR" sz="1200" spc="-1" dirty="0">
                <a:solidFill>
                  <a:srgbClr val="000000"/>
                </a:solidFill>
                <a:latin typeface="Corbel"/>
              </a:rPr>
              <a:t>Cross Country</a:t>
            </a:r>
          </a:p>
          <a:p>
            <a:pPr marL="1314450" lvl="2" indent="-400050">
              <a:buFont typeface="+mj-lt"/>
              <a:buAutoNum type="romanLcPeriod"/>
            </a:pPr>
            <a:r>
              <a:rPr lang="fr-FR" sz="1200" spc="-1" dirty="0">
                <a:solidFill>
                  <a:srgbClr val="000000"/>
                </a:solidFill>
                <a:latin typeface="Corbel"/>
              </a:rPr>
              <a:t>Relais Mixte</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r="28442"/>
          <a:stretch>
            <a:fillRect/>
          </a:stretch>
        </p:blipFill>
        <p:spPr>
          <a:xfrm>
            <a:off x="793773" y="2592735"/>
            <a:ext cx="4430297" cy="716340"/>
          </a:xfrm>
          <a:prstGeom prst="rect">
            <a:avLst/>
          </a:prstGeom>
          <a:ln>
            <a:noFill/>
          </a:ln>
        </p:spPr>
      </p:pic>
      <p:sp>
        <p:nvSpPr>
          <p:cNvPr id="6" name="CustomShape 7">
            <a:extLst>
              <a:ext uri="{FF2B5EF4-FFF2-40B4-BE49-F238E27FC236}">
                <a16:creationId xmlns:a16="http://schemas.microsoft.com/office/drawing/2014/main" id="{59929FCF-611A-E139-3AE4-EFAB6B63FFFD}"/>
              </a:ext>
            </a:extLst>
          </p:cNvPr>
          <p:cNvSpPr/>
          <p:nvPr/>
        </p:nvSpPr>
        <p:spPr>
          <a:xfrm>
            <a:off x="5380490" y="3692463"/>
            <a:ext cx="956514" cy="845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919848" y="3043704"/>
            <a:ext cx="700163"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398464" y="3692463"/>
            <a:ext cx="586536" cy="1508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067650" y="356392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a:t>
            </a:r>
            <a:endParaRPr lang="fr-FR" sz="1800" b="0" strike="noStrike" spc="-1" dirty="0">
              <a:latin typeface="Arial"/>
            </a:endParaRPr>
          </a:p>
        </p:txBody>
      </p:sp>
      <p:sp>
        <p:nvSpPr>
          <p:cNvPr id="18" name="CustomShape 9">
            <a:extLst>
              <a:ext uri="{FF2B5EF4-FFF2-40B4-BE49-F238E27FC236}">
                <a16:creationId xmlns:a16="http://schemas.microsoft.com/office/drawing/2014/main" id="{B9C1BE15-33B3-7FEC-281D-85FD4BB09189}"/>
              </a:ext>
            </a:extLst>
          </p:cNvPr>
          <p:cNvSpPr/>
          <p:nvPr/>
        </p:nvSpPr>
        <p:spPr>
          <a:xfrm>
            <a:off x="5067650" y="4252814"/>
            <a:ext cx="37430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II</a:t>
            </a:r>
            <a:endParaRPr lang="fr-FR" sz="1800" b="0" strike="noStrike" spc="-1" dirty="0">
              <a:latin typeface="Arial"/>
            </a:endParaRPr>
          </a:p>
        </p:txBody>
      </p:sp>
      <p:sp>
        <p:nvSpPr>
          <p:cNvPr id="20" name="CustomShape 7">
            <a:extLst>
              <a:ext uri="{FF2B5EF4-FFF2-40B4-BE49-F238E27FC236}">
                <a16:creationId xmlns:a16="http://schemas.microsoft.com/office/drawing/2014/main" id="{0666E56C-0DB3-E333-51CC-933C511AA8CE}"/>
              </a:ext>
            </a:extLst>
          </p:cNvPr>
          <p:cNvSpPr/>
          <p:nvPr/>
        </p:nvSpPr>
        <p:spPr>
          <a:xfrm flipV="1">
            <a:off x="5441950" y="3916661"/>
            <a:ext cx="956514" cy="47583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Rectangle 23">
            <a:extLst>
              <a:ext uri="{FF2B5EF4-FFF2-40B4-BE49-F238E27FC236}">
                <a16:creationId xmlns:a16="http://schemas.microsoft.com/office/drawing/2014/main" id="{F499E2C4-5041-A206-CDE6-D7656A2B7B74}"/>
              </a:ext>
            </a:extLst>
          </p:cNvPr>
          <p:cNvSpPr/>
          <p:nvPr/>
        </p:nvSpPr>
        <p:spPr>
          <a:xfrm>
            <a:off x="6466307" y="5003260"/>
            <a:ext cx="512112" cy="12500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731A813A-7DA9-FA39-CC69-BDC9E2D69843}"/>
              </a:ext>
            </a:extLst>
          </p:cNvPr>
          <p:cNvSpPr/>
          <p:nvPr/>
        </p:nvSpPr>
        <p:spPr>
          <a:xfrm>
            <a:off x="6466307" y="5406767"/>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9311D10F-B311-47C7-035F-8DC2C01514E1}"/>
              </a:ext>
            </a:extLst>
          </p:cNvPr>
          <p:cNvSpPr/>
          <p:nvPr/>
        </p:nvSpPr>
        <p:spPr>
          <a:xfrm>
            <a:off x="6467426" y="5795805"/>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6265D851-6685-1799-15A0-A93BE90E6DF4}"/>
              </a:ext>
            </a:extLst>
          </p:cNvPr>
          <p:cNvSpPr/>
          <p:nvPr/>
        </p:nvSpPr>
        <p:spPr>
          <a:xfrm>
            <a:off x="6486476" y="6189302"/>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99F6FECD-F9B6-E132-B56C-BEBFF32BC230}"/>
              </a:ext>
            </a:extLst>
          </p:cNvPr>
          <p:cNvSpPr/>
          <p:nvPr/>
        </p:nvSpPr>
        <p:spPr>
          <a:xfrm>
            <a:off x="6466307" y="4626163"/>
            <a:ext cx="469852" cy="12271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6A23FC8E-025C-B2AC-4DC7-D27EC876A51B}"/>
              </a:ext>
            </a:extLst>
          </p:cNvPr>
          <p:cNvSpPr/>
          <p:nvPr/>
        </p:nvSpPr>
        <p:spPr>
          <a:xfrm>
            <a:off x="6464251" y="3858563"/>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8BAC00F4-E08B-CCCF-EF92-15530C092C7E}"/>
              </a:ext>
            </a:extLst>
          </p:cNvPr>
          <p:cNvSpPr/>
          <p:nvPr/>
        </p:nvSpPr>
        <p:spPr>
          <a:xfrm>
            <a:off x="6464251" y="4246963"/>
            <a:ext cx="450850" cy="11276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CustomShape 9">
            <a:extLst>
              <a:ext uri="{FF2B5EF4-FFF2-40B4-BE49-F238E27FC236}">
                <a16:creationId xmlns:a16="http://schemas.microsoft.com/office/drawing/2014/main" id="{76E1A9EC-0F78-97C5-70DF-336F310775C4}"/>
              </a:ext>
            </a:extLst>
          </p:cNvPr>
          <p:cNvSpPr/>
          <p:nvPr/>
        </p:nvSpPr>
        <p:spPr>
          <a:xfrm>
            <a:off x="5016500" y="4941703"/>
            <a:ext cx="448515"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III</a:t>
            </a:r>
            <a:endParaRPr lang="fr-FR" sz="1800" b="0" strike="noStrike" spc="-1" dirty="0">
              <a:latin typeface="Arial"/>
            </a:endParaRPr>
          </a:p>
        </p:txBody>
      </p:sp>
      <p:sp>
        <p:nvSpPr>
          <p:cNvPr id="32" name="CustomShape 7">
            <a:extLst>
              <a:ext uri="{FF2B5EF4-FFF2-40B4-BE49-F238E27FC236}">
                <a16:creationId xmlns:a16="http://schemas.microsoft.com/office/drawing/2014/main" id="{8A7625F3-1B03-6941-1CDC-A80DF19B0F99}"/>
              </a:ext>
            </a:extLst>
          </p:cNvPr>
          <p:cNvSpPr/>
          <p:nvPr/>
        </p:nvSpPr>
        <p:spPr>
          <a:xfrm flipV="1">
            <a:off x="5441213" y="4021764"/>
            <a:ext cx="1023038" cy="102616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3" name="Rectangle 32">
            <a:extLst>
              <a:ext uri="{FF2B5EF4-FFF2-40B4-BE49-F238E27FC236}">
                <a16:creationId xmlns:a16="http://schemas.microsoft.com/office/drawing/2014/main" id="{12A8C62A-BBE1-EA12-55B7-AFD253C881C2}"/>
              </a:ext>
            </a:extLst>
          </p:cNvPr>
          <p:cNvSpPr/>
          <p:nvPr/>
        </p:nvSpPr>
        <p:spPr>
          <a:xfrm>
            <a:off x="6530038" y="3984541"/>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0E70510A-0389-B4B0-A092-3D25C1F40512}"/>
              </a:ext>
            </a:extLst>
          </p:cNvPr>
          <p:cNvSpPr/>
          <p:nvPr/>
        </p:nvSpPr>
        <p:spPr>
          <a:xfrm>
            <a:off x="6530038" y="4371877"/>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F153ADD5-D8B0-C930-B4AD-A13981C4213D}"/>
              </a:ext>
            </a:extLst>
          </p:cNvPr>
          <p:cNvSpPr/>
          <p:nvPr/>
        </p:nvSpPr>
        <p:spPr>
          <a:xfrm>
            <a:off x="6526814" y="4749858"/>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35">
            <a:extLst>
              <a:ext uri="{FF2B5EF4-FFF2-40B4-BE49-F238E27FC236}">
                <a16:creationId xmlns:a16="http://schemas.microsoft.com/office/drawing/2014/main" id="{8D1882AF-EE6A-CDF9-A910-8DEAF52674D0}"/>
              </a:ext>
            </a:extLst>
          </p:cNvPr>
          <p:cNvSpPr/>
          <p:nvPr/>
        </p:nvSpPr>
        <p:spPr>
          <a:xfrm>
            <a:off x="6508652" y="5152481"/>
            <a:ext cx="512112"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a:extLst>
              <a:ext uri="{FF2B5EF4-FFF2-40B4-BE49-F238E27FC236}">
                <a16:creationId xmlns:a16="http://schemas.microsoft.com/office/drawing/2014/main" id="{BA3E8170-35E1-F4CE-FF9A-899B6C540661}"/>
              </a:ext>
            </a:extLst>
          </p:cNvPr>
          <p:cNvSpPr/>
          <p:nvPr/>
        </p:nvSpPr>
        <p:spPr>
          <a:xfrm>
            <a:off x="6506645" y="5532031"/>
            <a:ext cx="478355" cy="11276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a:extLst>
              <a:ext uri="{FF2B5EF4-FFF2-40B4-BE49-F238E27FC236}">
                <a16:creationId xmlns:a16="http://schemas.microsoft.com/office/drawing/2014/main" id="{42918068-A880-25A9-8342-2DD0C711C9ED}"/>
              </a:ext>
            </a:extLst>
          </p:cNvPr>
          <p:cNvSpPr/>
          <p:nvPr/>
        </p:nvSpPr>
        <p:spPr>
          <a:xfrm>
            <a:off x="6515166" y="5943150"/>
            <a:ext cx="799869" cy="10578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a:extLst>
              <a:ext uri="{FF2B5EF4-FFF2-40B4-BE49-F238E27FC236}">
                <a16:creationId xmlns:a16="http://schemas.microsoft.com/office/drawing/2014/main" id="{20DA9D79-4F0B-B5AE-3FBF-4F4168DF2EA7}"/>
              </a:ext>
            </a:extLst>
          </p:cNvPr>
          <p:cNvSpPr/>
          <p:nvPr/>
        </p:nvSpPr>
        <p:spPr>
          <a:xfrm>
            <a:off x="6540682" y="6321131"/>
            <a:ext cx="799869" cy="10578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a:extLst>
              <a:ext uri="{FF2B5EF4-FFF2-40B4-BE49-F238E27FC236}">
                <a16:creationId xmlns:a16="http://schemas.microsoft.com/office/drawing/2014/main" id="{DCE92463-90A5-D376-DD67-AC811D7DCD64}"/>
              </a:ext>
            </a:extLst>
          </p:cNvPr>
          <p:cNvSpPr/>
          <p:nvPr/>
        </p:nvSpPr>
        <p:spPr>
          <a:xfrm>
            <a:off x="6325340" y="6563832"/>
            <a:ext cx="586536" cy="1508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CustomShape 9">
            <a:extLst>
              <a:ext uri="{FF2B5EF4-FFF2-40B4-BE49-F238E27FC236}">
                <a16:creationId xmlns:a16="http://schemas.microsoft.com/office/drawing/2014/main" id="{76226C36-5F06-A028-656D-D08790CE9DA3}"/>
              </a:ext>
            </a:extLst>
          </p:cNvPr>
          <p:cNvSpPr/>
          <p:nvPr/>
        </p:nvSpPr>
        <p:spPr>
          <a:xfrm>
            <a:off x="4993107" y="5647866"/>
            <a:ext cx="495300" cy="279360"/>
          </a:xfrm>
          <a:prstGeom prst="heptagon">
            <a:avLst>
              <a:gd name="hf" fmla="val 102572"/>
              <a:gd name="vf" fmla="val 10521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IV</a:t>
            </a:r>
            <a:endParaRPr lang="fr-FR" sz="1800" b="0" strike="noStrike" spc="-1" dirty="0">
              <a:latin typeface="Arial"/>
            </a:endParaRPr>
          </a:p>
        </p:txBody>
      </p:sp>
      <p:sp>
        <p:nvSpPr>
          <p:cNvPr id="42" name="CustomShape 7">
            <a:extLst>
              <a:ext uri="{FF2B5EF4-FFF2-40B4-BE49-F238E27FC236}">
                <a16:creationId xmlns:a16="http://schemas.microsoft.com/office/drawing/2014/main" id="{0E52D65C-2414-8F5A-66A5-0B5E75956A55}"/>
              </a:ext>
            </a:extLst>
          </p:cNvPr>
          <p:cNvSpPr/>
          <p:nvPr/>
        </p:nvSpPr>
        <p:spPr>
          <a:xfrm flipV="1">
            <a:off x="5465015" y="4149806"/>
            <a:ext cx="1001292" cy="1539321"/>
          </a:xfrm>
          <a:custGeom>
            <a:avLst/>
            <a:gdLst/>
            <a:ahLst/>
            <a:cxnLst/>
            <a:rect l="l" t="t" r="r" b="b"/>
            <a:pathLst>
              <a:path w="21600" h="21600">
                <a:moveTo>
                  <a:pt x="0" y="0"/>
                </a:moveTo>
                <a:lnTo>
                  <a:pt x="21600" y="21600"/>
                </a:lnTo>
              </a:path>
            </a:pathLst>
          </a:custGeom>
          <a:noFill/>
          <a:ln w="38160">
            <a:solidFill>
              <a:srgbClr val="FF0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43" name="Rectangle 42">
            <a:extLst>
              <a:ext uri="{FF2B5EF4-FFF2-40B4-BE49-F238E27FC236}">
                <a16:creationId xmlns:a16="http://schemas.microsoft.com/office/drawing/2014/main" id="{6EBBB3E8-77B3-DEE3-485C-70859A16B79F}"/>
              </a:ext>
            </a:extLst>
          </p:cNvPr>
          <p:cNvSpPr/>
          <p:nvPr/>
        </p:nvSpPr>
        <p:spPr>
          <a:xfrm>
            <a:off x="6720742" y="4098745"/>
            <a:ext cx="677008" cy="1099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Rectangle 43">
            <a:extLst>
              <a:ext uri="{FF2B5EF4-FFF2-40B4-BE49-F238E27FC236}">
                <a16:creationId xmlns:a16="http://schemas.microsoft.com/office/drawing/2014/main" id="{0A5D2C3E-936A-5FA2-5CAA-C2E469D59DA1}"/>
              </a:ext>
            </a:extLst>
          </p:cNvPr>
          <p:cNvSpPr/>
          <p:nvPr/>
        </p:nvSpPr>
        <p:spPr>
          <a:xfrm>
            <a:off x="6720742" y="4499494"/>
            <a:ext cx="677008" cy="13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Rectangle 44">
            <a:extLst>
              <a:ext uri="{FF2B5EF4-FFF2-40B4-BE49-F238E27FC236}">
                <a16:creationId xmlns:a16="http://schemas.microsoft.com/office/drawing/2014/main" id="{D2EF83D6-60C1-CD8A-D836-94B8569C2623}"/>
              </a:ext>
            </a:extLst>
          </p:cNvPr>
          <p:cNvSpPr/>
          <p:nvPr/>
        </p:nvSpPr>
        <p:spPr>
          <a:xfrm>
            <a:off x="6707722" y="4886221"/>
            <a:ext cx="677008" cy="112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4F66E123-D88B-D545-072B-707A8785CD7C}"/>
              </a:ext>
            </a:extLst>
          </p:cNvPr>
          <p:cNvSpPr/>
          <p:nvPr/>
        </p:nvSpPr>
        <p:spPr>
          <a:xfrm>
            <a:off x="6720742" y="5280763"/>
            <a:ext cx="677008" cy="979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Rectangle 46">
            <a:extLst>
              <a:ext uri="{FF2B5EF4-FFF2-40B4-BE49-F238E27FC236}">
                <a16:creationId xmlns:a16="http://schemas.microsoft.com/office/drawing/2014/main" id="{870B04C5-79C0-4697-FDAB-5D8538171FA5}"/>
              </a:ext>
            </a:extLst>
          </p:cNvPr>
          <p:cNvSpPr/>
          <p:nvPr/>
        </p:nvSpPr>
        <p:spPr>
          <a:xfrm>
            <a:off x="6711776" y="5655000"/>
            <a:ext cx="677008" cy="13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F61BDA08-62B8-1E76-6587-D7943BF56A9E}"/>
              </a:ext>
            </a:extLst>
          </p:cNvPr>
          <p:cNvSpPr/>
          <p:nvPr/>
        </p:nvSpPr>
        <p:spPr>
          <a:xfrm>
            <a:off x="6711901" y="6070201"/>
            <a:ext cx="677008" cy="1278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Rectangle 48">
            <a:extLst>
              <a:ext uri="{FF2B5EF4-FFF2-40B4-BE49-F238E27FC236}">
                <a16:creationId xmlns:a16="http://schemas.microsoft.com/office/drawing/2014/main" id="{1118D7A6-C9A0-DD2B-D2E8-40F973278BFD}"/>
              </a:ext>
            </a:extLst>
          </p:cNvPr>
          <p:cNvSpPr/>
          <p:nvPr/>
        </p:nvSpPr>
        <p:spPr>
          <a:xfrm>
            <a:off x="6745822" y="6442434"/>
            <a:ext cx="677008" cy="1389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9C5806B2-969C-B0C6-16F4-F975584621A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7933934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7" end="7"/>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fill="hold" nodeType="clickEffect">
                                  <p:stCondLst>
                                    <p:cond delay="0"/>
                                  </p:stCondLst>
                                  <p:childTnLst>
                                    <p:set>
                                      <p:cBhvr>
                                        <p:cTn id="120"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31"/>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32"/>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33"/>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35"/>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3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37"/>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38"/>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39"/>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fill="hold" nodeType="clickEffect">
                                  <p:stCondLst>
                                    <p:cond delay="0"/>
                                  </p:stCondLst>
                                  <p:childTnLst>
                                    <p:set>
                                      <p:cBhvr>
                                        <p:cTn id="168"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fill="hold" nodeType="clickEffect">
                                  <p:stCondLst>
                                    <p:cond delay="0"/>
                                  </p:stCondLst>
                                  <p:childTnLst>
                                    <p:set>
                                      <p:cBhvr>
                                        <p:cTn id="172"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fill="hold" nodeType="clickEffect">
                                  <p:stCondLst>
                                    <p:cond delay="0"/>
                                  </p:stCondLst>
                                  <p:childTnLst>
                                    <p:set>
                                      <p:cBhvr>
                                        <p:cTn id="176"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fill="hold" nodeType="clickEffect">
                                  <p:stCondLst>
                                    <p:cond delay="0"/>
                                  </p:stCondLst>
                                  <p:childTnLst>
                                    <p:set>
                                      <p:cBhvr>
                                        <p:cTn id="180" dur="1" fill="hold">
                                          <p:stCondLst>
                                            <p:cond delay="0"/>
                                          </p:stCondLst>
                                        </p:cTn>
                                        <p:tgtEl>
                                          <p:spTgt spid="41"/>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fill="hold" nodeType="clickEffect">
                                  <p:stCondLst>
                                    <p:cond delay="0"/>
                                  </p:stCondLst>
                                  <p:childTnLst>
                                    <p:set>
                                      <p:cBhvr>
                                        <p:cTn id="184" dur="1" fill="hold">
                                          <p:stCondLst>
                                            <p:cond delay="0"/>
                                          </p:stCondLst>
                                        </p:cTn>
                                        <p:tgtEl>
                                          <p:spTgt spid="4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43"/>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44"/>
                                        </p:tgtEl>
                                        <p:attrNameLst>
                                          <p:attrName>style.visibility</p:attrName>
                                        </p:attrNameLst>
                                      </p:cBhvr>
                                      <p:to>
                                        <p:strVal val="visible"/>
                                      </p:to>
                                    </p:set>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45"/>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46"/>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47"/>
                                        </p:tgtEl>
                                        <p:attrNameLst>
                                          <p:attrName>style.visibility</p:attrName>
                                        </p:attrNameLst>
                                      </p:cBhvr>
                                      <p:to>
                                        <p:strVal val="visible"/>
                                      </p:to>
                                    </p:set>
                                  </p:childTnLst>
                                </p:cTn>
                              </p:par>
                            </p:childTnLst>
                          </p:cTn>
                        </p:par>
                      </p:childTnLst>
                    </p:cTn>
                  </p:par>
                  <p:par>
                    <p:cTn id="205" fill="hold">
                      <p:stCondLst>
                        <p:cond delay="indefinite"/>
                      </p:stCondLst>
                      <p:childTnLst>
                        <p:par>
                          <p:cTn id="206" fill="hold">
                            <p:stCondLst>
                              <p:cond delay="0"/>
                            </p:stCondLst>
                            <p:childTnLst>
                              <p:par>
                                <p:cTn id="207" presetID="1" presetClass="entr" presetSubtype="0" fill="hold" grpId="0" nodeType="clickEffect">
                                  <p:stCondLst>
                                    <p:cond delay="0"/>
                                  </p:stCondLst>
                                  <p:childTnLst>
                                    <p:set>
                                      <p:cBhvr>
                                        <p:cTn id="208" dur="1" fill="hold">
                                          <p:stCondLst>
                                            <p:cond delay="0"/>
                                          </p:stCondLst>
                                        </p:cTn>
                                        <p:tgtEl>
                                          <p:spTgt spid="48"/>
                                        </p:tgtEl>
                                        <p:attrNameLst>
                                          <p:attrName>style.visibility</p:attrName>
                                        </p:attrNameLst>
                                      </p:cBhvr>
                                      <p:to>
                                        <p:strVal val="visible"/>
                                      </p:to>
                                    </p:set>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animBg="1"/>
      <p:bldP spid="25" grpId="0" animBg="1"/>
      <p:bldP spid="26" grpId="0" animBg="1"/>
      <p:bldP spid="27" grpId="0" animBg="1"/>
      <p:bldP spid="28" grpId="0" animBg="1"/>
      <p:bldP spid="29" grpId="0" animBg="1"/>
      <p:bldP spid="30" grpId="0" animBg="1"/>
      <p:bldP spid="33" grpId="0" animBg="1"/>
      <p:bldP spid="34" grpId="0" animBg="1"/>
      <p:bldP spid="35" grpId="0" animBg="1"/>
      <p:bldP spid="36" grpId="0" animBg="1"/>
      <p:bldP spid="37" grpId="0" animBg="1"/>
      <p:bldP spid="38" grpId="0" animBg="1"/>
      <p:bldP spid="39" grpId="0" animBg="1"/>
      <p:bldP spid="40" grpId="0" animBg="1"/>
      <p:bldP spid="43" grpId="0" animBg="1"/>
      <p:bldP spid="44" grpId="0" animBg="1"/>
      <p:bldP spid="45" grpId="0" animBg="1"/>
      <p:bldP spid="46" grpId="0" animBg="1"/>
      <p:bldP spid="47" grpId="0" animBg="1"/>
      <p:bldP spid="48" grpId="0" animBg="1"/>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hlinkClick r:id="rId3" action="ppaction://hlinksldjump"/>
              </a:rPr>
              <a:t>CROSS_GESTIONNAIRE</a:t>
            </a:r>
            <a:endParaRPr lang="fr-FR" sz="2000" spc="-1" dirty="0"/>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III. Usport - Inscrire</a:t>
            </a:r>
            <a:endParaRPr lang="fr-FR" sz="2000" b="0" strike="noStrike" spc="-1" dirty="0">
              <a:latin typeface="Arial"/>
            </a:endParaRPr>
          </a:p>
        </p:txBody>
      </p:sp>
      <p:sp>
        <p:nvSpPr>
          <p:cNvPr id="115" name="TextShape 3"/>
          <p:cNvSpPr txBox="1"/>
          <p:nvPr/>
        </p:nvSpPr>
        <p:spPr>
          <a:xfrm>
            <a:off x="8721213" y="205200"/>
            <a:ext cx="364827"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22</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z="1800" b="0" strike="noStrike" spc="-1" dirty="0">
              <a:latin typeface="Arial"/>
            </a:endParaRPr>
          </a:p>
        </p:txBody>
      </p:sp>
      <p:sp>
        <p:nvSpPr>
          <p:cNvPr id="117" name="CustomShape 5"/>
          <p:cNvSpPr/>
          <p:nvPr/>
        </p:nvSpPr>
        <p:spPr>
          <a:xfrm>
            <a:off x="677340" y="1939483"/>
            <a:ext cx="7788960" cy="366108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3600" b="1" strike="noStrike" spc="-1" dirty="0">
                <a:solidFill>
                  <a:srgbClr val="000000"/>
                </a:solidFill>
                <a:latin typeface="Corbel"/>
              </a:rPr>
              <a:t>Se reporter au Tutoriel :</a:t>
            </a:r>
          </a:p>
          <a:p>
            <a:pPr algn="ctr">
              <a:lnSpc>
                <a:spcPct val="100000"/>
              </a:lnSpc>
            </a:pPr>
            <a:endParaRPr lang="fr-FR" sz="3600" b="1" spc="-1" dirty="0">
              <a:solidFill>
                <a:srgbClr val="000000"/>
              </a:solidFill>
              <a:latin typeface="Corbel"/>
            </a:endParaRPr>
          </a:p>
          <a:p>
            <a:pPr algn="ctr">
              <a:lnSpc>
                <a:spcPct val="100000"/>
              </a:lnSpc>
            </a:pPr>
            <a:r>
              <a:rPr lang="fr-FR" sz="3600" b="1" spc="-1" dirty="0"/>
              <a:t>TUTORIEL_USPORT_CROSS_IAS</a:t>
            </a:r>
          </a:p>
          <a:p>
            <a:pPr>
              <a:lnSpc>
                <a:spcPct val="100000"/>
              </a:lnSpc>
            </a:pPr>
            <a:endParaRPr lang="fr-FR" sz="1400" b="1" strike="noStrike" spc="-1" dirty="0">
              <a:latin typeface="Arial"/>
            </a:endParaRPr>
          </a:p>
          <a:p>
            <a:pPr>
              <a:lnSpc>
                <a:spcPct val="100000"/>
              </a:lnSpc>
            </a:pPr>
            <a:endParaRPr lang="fr-FR" sz="1400" b="1" spc="-1" dirty="0">
              <a:latin typeface="Arial"/>
            </a:endParaRPr>
          </a:p>
          <a:p>
            <a:pPr>
              <a:lnSpc>
                <a:spcPct val="100000"/>
              </a:lnSpc>
            </a:pPr>
            <a:endParaRPr lang="fr-FR" sz="1400" b="1" spc="-1" dirty="0">
              <a:latin typeface="Arial"/>
            </a:endParaRPr>
          </a:p>
          <a:p>
            <a:pPr>
              <a:lnSpc>
                <a:spcPct val="100000"/>
              </a:lnSpc>
            </a:pPr>
            <a:endParaRPr lang="fr-FR" sz="1400" b="1" spc="-1" dirty="0">
              <a:latin typeface="Arial"/>
            </a:endParaRPr>
          </a:p>
          <a:p>
            <a:pPr>
              <a:lnSpc>
                <a:spcPct val="100000"/>
              </a:lnSpc>
            </a:pPr>
            <a:r>
              <a:rPr lang="fr-FR" b="1" strike="noStrike" spc="-1" dirty="0">
                <a:latin typeface="Arial"/>
              </a:rPr>
              <a:t>Note : les gestionnaires peuvent toujours inscrire et modifier ou supprimer des inscriptions après la date limite imposée aux intervenants AS.</a:t>
            </a:r>
          </a:p>
          <a:p>
            <a:pPr>
              <a:lnSpc>
                <a:spcPct val="100000"/>
              </a:lnSpc>
            </a:pPr>
            <a:endParaRPr lang="fr-FR" sz="1400" b="1" strike="noStrike" spc="-1" dirty="0">
              <a:latin typeface="Arial"/>
            </a:endParaRPr>
          </a:p>
        </p:txBody>
      </p:sp>
      <p:sp>
        <p:nvSpPr>
          <p:cNvPr id="3" name="CustomShape 1">
            <a:extLst>
              <a:ext uri="{FF2B5EF4-FFF2-40B4-BE49-F238E27FC236}">
                <a16:creationId xmlns:a16="http://schemas.microsoft.com/office/drawing/2014/main" id="{BAF2ED2E-E9F1-CDBF-E673-C2602CACAD8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hlinkClick r:id="rId3" action="ppaction://hlinksldjump"/>
              </a:rPr>
              <a:t>CROSS_GESTIONNAIRE</a:t>
            </a:r>
            <a:endParaRPr lang="fr-FR" sz="2000" spc="-1" dirty="0"/>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IV. Usport </a:t>
            </a:r>
            <a:r>
              <a:rPr lang="fr-FR" sz="2000" b="1" strike="noStrike" spc="-1" dirty="0">
                <a:solidFill>
                  <a:srgbClr val="FFFFFF"/>
                </a:solidFill>
                <a:latin typeface="Calibri"/>
                <a:sym typeface="Wingdings" panose="05000000000000000000" pitchFamily="2" charset="2"/>
              </a:rPr>
              <a:t> </a:t>
            </a:r>
            <a:r>
              <a:rPr lang="fr-FR" sz="2000" b="1" strike="noStrike" spc="-1" dirty="0">
                <a:solidFill>
                  <a:srgbClr val="FFFFFF"/>
                </a:solidFill>
                <a:latin typeface="Calibri"/>
              </a:rPr>
              <a:t>Ucompetitions – Rappels terminologiques et Gestion multipostes</a:t>
            </a:r>
            <a:endParaRPr lang="fr-FR" sz="2000" b="0" strike="noStrike" spc="-1" dirty="0">
              <a:latin typeface="Arial"/>
            </a:endParaRPr>
          </a:p>
        </p:txBody>
      </p:sp>
      <p:sp>
        <p:nvSpPr>
          <p:cNvPr id="115" name="TextShape 3"/>
          <p:cNvSpPr txBox="1"/>
          <p:nvPr/>
        </p:nvSpPr>
        <p:spPr>
          <a:xfrm>
            <a:off x="8662219" y="205200"/>
            <a:ext cx="423821"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23</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Rappels terminologiques </a:t>
            </a:r>
            <a:endParaRPr lang="fr-FR" sz="1800" b="0" strike="noStrike" spc="-1" dirty="0">
              <a:latin typeface="Arial"/>
            </a:endParaRPr>
          </a:p>
        </p:txBody>
      </p:sp>
      <p:sp>
        <p:nvSpPr>
          <p:cNvPr id="117" name="CustomShape 5"/>
          <p:cNvSpPr/>
          <p:nvPr/>
        </p:nvSpPr>
        <p:spPr>
          <a:xfrm>
            <a:off x="444704" y="1647000"/>
            <a:ext cx="8357419" cy="310708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FR" sz="1400" b="1" u="sng" strike="noStrike"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Championnat de cross = l’ensemble du parcours qualificatif du Niveau District jusqu’au Niveau National,</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Le Niveau </a:t>
            </a:r>
            <a:r>
              <a:rPr lang="fr-FR" sz="1400" b="1" u="sng" spc="-1" dirty="0">
                <a:solidFill>
                  <a:srgbClr val="000000"/>
                </a:solidFill>
                <a:latin typeface="Corbel"/>
              </a:rPr>
              <a:t>(ici 1 cross)</a:t>
            </a:r>
            <a:r>
              <a:rPr lang="fr-FR" sz="1400" spc="-1" dirty="0">
                <a:solidFill>
                  <a:srgbClr val="000000"/>
                </a:solidFill>
                <a:latin typeface="Corbel"/>
              </a:rPr>
              <a:t> = une étape dans le parcours qualificatif du Championnat (District – Inter District – Comité/Inter Comités – Territoire/Intra Territoire – Inter Territoires – National,</a:t>
            </a:r>
          </a:p>
          <a:p>
            <a:pPr>
              <a:lnSpc>
                <a:spcPct val="100000"/>
              </a:lnSpc>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La Journée = le temps pendant lequel se déroule tout ou partie du Championnat du Niveau correspondant,</a:t>
            </a:r>
          </a:p>
          <a:p>
            <a:pPr>
              <a:lnSpc>
                <a:spcPct val="100000"/>
              </a:lnSpc>
            </a:pPr>
            <a:endParaRPr lang="fr-FR" sz="1400" spc="-1" dirty="0">
              <a:solidFill>
                <a:srgbClr val="000000"/>
              </a:solidFill>
              <a:latin typeface="Corbel"/>
            </a:endParaRPr>
          </a:p>
          <a:p>
            <a:pPr marL="285750" indent="-285750">
              <a:lnSpc>
                <a:spcPct val="100000"/>
              </a:lnSpc>
              <a:buFontTx/>
              <a:buChar char="-"/>
            </a:pPr>
            <a:r>
              <a:rPr lang="fr-FR" sz="1400" b="0" strike="noStrike" spc="-1" dirty="0">
                <a:solidFill>
                  <a:srgbClr val="000000"/>
                </a:solidFill>
                <a:latin typeface="Corbel"/>
              </a:rPr>
              <a:t>La Compétition = le nom donné à la </a:t>
            </a:r>
            <a:r>
              <a:rPr lang="fr-FR" sz="1400" spc="-1" dirty="0">
                <a:solidFill>
                  <a:srgbClr val="000000"/>
                </a:solidFill>
                <a:latin typeface="Corbel"/>
              </a:rPr>
              <a:t>pratique, mettant aux prises plusieurs équipes ou concurrents, </a:t>
            </a:r>
            <a:r>
              <a:rPr lang="fr-FR" sz="1400" b="0" strike="noStrike" spc="-1" dirty="0">
                <a:solidFill>
                  <a:srgbClr val="000000"/>
                </a:solidFill>
                <a:latin typeface="Corbel"/>
              </a:rPr>
              <a:t>qui amène à un résultat et donc à un podium,</a:t>
            </a:r>
          </a:p>
          <a:p>
            <a:pPr>
              <a:lnSpc>
                <a:spcPct val="100000"/>
              </a:lnSpc>
            </a:pPr>
            <a:r>
              <a:rPr lang="fr-FR" sz="1400" spc="-1" dirty="0">
                <a:solidFill>
                  <a:srgbClr val="000000"/>
                </a:solidFill>
                <a:latin typeface="Corbel"/>
              </a:rPr>
              <a:t>	En cross : BF1-BG1-BF2-BG2-MF1-MG1-MF2-MG2-CJF-CJG-Relais Mixte CJ</a:t>
            </a:r>
          </a:p>
          <a:p>
            <a:pPr>
              <a:lnSpc>
                <a:spcPct val="100000"/>
              </a:lnSpc>
            </a:pPr>
            <a:endParaRPr lang="fr-FR" sz="1400" b="0" strike="noStrike"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L’Epreuve = le nom donné à la forme de la pratique.</a:t>
            </a:r>
          </a:p>
          <a:p>
            <a:pPr>
              <a:lnSpc>
                <a:spcPct val="100000"/>
              </a:lnSpc>
            </a:pPr>
            <a:r>
              <a:rPr lang="fr-FR" sz="1400" b="0" strike="noStrike" spc="-1" dirty="0">
                <a:solidFill>
                  <a:srgbClr val="000000"/>
                </a:solidFill>
                <a:latin typeface="Corbel"/>
              </a:rPr>
              <a:t>	En cross : Cross-Country et Relais Mixte</a:t>
            </a:r>
          </a:p>
        </p:txBody>
      </p:sp>
      <p:sp>
        <p:nvSpPr>
          <p:cNvPr id="3" name="CustomShape 1">
            <a:extLst>
              <a:ext uri="{FF2B5EF4-FFF2-40B4-BE49-F238E27FC236}">
                <a16:creationId xmlns:a16="http://schemas.microsoft.com/office/drawing/2014/main" id="{FE0B8F9A-A65B-87C8-8D86-4FD688783C7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260421762"/>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Espace réservé du contenu 6"/>
          <p:cNvPicPr/>
          <p:nvPr/>
        </p:nvPicPr>
        <p:blipFill>
          <a:blip r:embed="rId2"/>
          <a:stretch/>
        </p:blipFill>
        <p:spPr>
          <a:xfrm>
            <a:off x="0" y="0"/>
            <a:ext cx="9143640" cy="775800"/>
          </a:xfrm>
          <a:prstGeom prst="rect">
            <a:avLst/>
          </a:prstGeom>
          <a:ln>
            <a:noFill/>
          </a:ln>
        </p:spPr>
      </p:pic>
      <p:sp>
        <p:nvSpPr>
          <p:cNvPr id="113" name="CustomShape 1"/>
          <p:cNvSpPr/>
          <p:nvPr/>
        </p:nvSpPr>
        <p:spPr>
          <a:xfrm>
            <a:off x="4156920" y="187920"/>
            <a:ext cx="39949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pc="-1" dirty="0">
                <a:solidFill>
                  <a:srgbClr val="FFFFFF"/>
                </a:solidFill>
                <a:latin typeface="Corbel"/>
                <a:hlinkClick r:id="rId3" action="ppaction://hlinksldjump"/>
              </a:rPr>
              <a:t>CROSS_GESTIONNAIRE</a:t>
            </a:r>
            <a:endParaRPr lang="fr-FR" sz="2000" spc="-1" dirty="0"/>
          </a:p>
        </p:txBody>
      </p:sp>
      <p:sp>
        <p:nvSpPr>
          <p:cNvPr id="114"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IV. Usport </a:t>
            </a:r>
            <a:r>
              <a:rPr lang="fr-FR" sz="2000" b="1" strike="noStrike" spc="-1" dirty="0">
                <a:solidFill>
                  <a:srgbClr val="FFFFFF"/>
                </a:solidFill>
                <a:latin typeface="Calibri"/>
                <a:sym typeface="Wingdings" panose="05000000000000000000" pitchFamily="2" charset="2"/>
              </a:rPr>
              <a:t> </a:t>
            </a:r>
            <a:r>
              <a:rPr lang="fr-FR" sz="2000" b="1" strike="noStrike" spc="-1" dirty="0">
                <a:solidFill>
                  <a:srgbClr val="FFFFFF"/>
                </a:solidFill>
                <a:latin typeface="Calibri"/>
              </a:rPr>
              <a:t>Ucompetitions – Rappels terminologiques et Gestion multipostes</a:t>
            </a:r>
            <a:endParaRPr lang="fr-FR" sz="2000" b="0" strike="noStrike" spc="-1" dirty="0">
              <a:latin typeface="Arial"/>
            </a:endParaRPr>
          </a:p>
        </p:txBody>
      </p:sp>
      <p:sp>
        <p:nvSpPr>
          <p:cNvPr id="115" name="TextShape 3"/>
          <p:cNvSpPr txBox="1"/>
          <p:nvPr/>
        </p:nvSpPr>
        <p:spPr>
          <a:xfrm>
            <a:off x="8662219" y="205200"/>
            <a:ext cx="423821" cy="359640"/>
          </a:xfrm>
          <a:prstGeom prst="rect">
            <a:avLst/>
          </a:prstGeom>
          <a:noFill/>
          <a:ln>
            <a:noFill/>
          </a:ln>
        </p:spPr>
        <p:txBody>
          <a:bodyPr anchor="ctr">
            <a:noAutofit/>
          </a:bodyPr>
          <a:lstStyle/>
          <a:p>
            <a:pPr algn="r">
              <a:lnSpc>
                <a:spcPct val="100000"/>
              </a:lnSpc>
            </a:pPr>
            <a:fld id="{8997BD85-74C8-484E-B839-DC623548AFDA}" type="slidenum">
              <a:rPr lang="fr-FR" sz="1400" b="1" strike="noStrike" spc="-1">
                <a:solidFill>
                  <a:srgbClr val="E84C22"/>
                </a:solidFill>
                <a:latin typeface="Calibri"/>
              </a:rPr>
              <a:t>24</a:t>
            </a:fld>
            <a:endParaRPr lang="fr-FR" sz="1400" b="0" strike="noStrike" spc="-1" dirty="0">
              <a:latin typeface="Times New Roman"/>
            </a:endParaRPr>
          </a:p>
        </p:txBody>
      </p:sp>
      <p:sp>
        <p:nvSpPr>
          <p:cNvPr id="116"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 multipostes </a:t>
            </a:r>
            <a:endParaRPr lang="fr-FR" sz="1800" b="0" strike="noStrike" spc="-1" dirty="0">
              <a:latin typeface="Arial"/>
            </a:endParaRPr>
          </a:p>
        </p:txBody>
      </p:sp>
      <p:sp>
        <p:nvSpPr>
          <p:cNvPr id="117" name="CustomShape 5"/>
          <p:cNvSpPr/>
          <p:nvPr/>
        </p:nvSpPr>
        <p:spPr>
          <a:xfrm>
            <a:off x="422788" y="1628236"/>
            <a:ext cx="8544231" cy="439975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endParaRPr lang="fr-FR" sz="1400" spc="-1" dirty="0">
              <a:solidFill>
                <a:srgbClr val="000000"/>
              </a:solidFill>
              <a:latin typeface="Corbel"/>
            </a:endParaRPr>
          </a:p>
          <a:p>
            <a:pPr>
              <a:lnSpc>
                <a:spcPct val="100000"/>
              </a:lnSpc>
            </a:pPr>
            <a:r>
              <a:rPr lang="fr-FR" sz="1400" b="0" strike="noStrike" spc="-1" dirty="0">
                <a:solidFill>
                  <a:srgbClr val="000000"/>
                </a:solidFill>
                <a:latin typeface="Corbel"/>
              </a:rPr>
              <a:t>Plusieurs possibilités de gestion :</a:t>
            </a:r>
          </a:p>
          <a:p>
            <a:pPr marL="342900" indent="-342900">
              <a:lnSpc>
                <a:spcPct val="100000"/>
              </a:lnSpc>
              <a:buAutoNum type="arabicParenR"/>
            </a:pPr>
            <a:r>
              <a:rPr lang="fr-FR" sz="1400" b="0" strike="noStrike" spc="-1" dirty="0">
                <a:solidFill>
                  <a:srgbClr val="000000"/>
                </a:solidFill>
                <a:latin typeface="Corbel"/>
              </a:rPr>
              <a:t>1 cross sur une journée et sur un lieu : </a:t>
            </a:r>
          </a:p>
          <a:p>
            <a:pPr>
              <a:lnSpc>
                <a:spcPct val="100000"/>
              </a:lnSpc>
            </a:pPr>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1 ordinateur est généralement suffisant,</a:t>
            </a:r>
          </a:p>
          <a:p>
            <a:r>
              <a:rPr lang="fr-FR" sz="1400" b="0" strike="noStrike" spc="-1" dirty="0">
                <a:solidFill>
                  <a:srgbClr val="000000"/>
                </a:solidFill>
                <a:latin typeface="Corbel"/>
                <a:sym typeface="Wingdings" panose="05000000000000000000" pitchFamily="2" charset="2"/>
              </a:rPr>
              <a:t>	 Possibilité de fonctionner sur plusieurs </a:t>
            </a:r>
            <a:r>
              <a:rPr lang="fr-FR" sz="1400" spc="-1" dirty="0">
                <a:solidFill>
                  <a:srgbClr val="000000"/>
                </a:solidFill>
                <a:latin typeface="Corbel"/>
                <a:sym typeface="Wingdings" panose="05000000000000000000" pitchFamily="2" charset="2"/>
              </a:rPr>
              <a:t>ordinateurs, en mode Central / Satellite(s)</a:t>
            </a:r>
            <a:r>
              <a:rPr lang="fr-FR" sz="1400" b="0" strike="noStrike" spc="-1" dirty="0">
                <a:solidFill>
                  <a:srgbClr val="000000"/>
                </a:solidFill>
                <a:latin typeface="Corbel"/>
                <a:sym typeface="Wingdings" panose="05000000000000000000" pitchFamily="2" charset="2"/>
              </a:rPr>
              <a:t>, en cas de très 	nombreuses saisies à réaliser par exemple.</a:t>
            </a:r>
          </a:p>
          <a:p>
            <a:endParaRPr lang="fr-FR" sz="1400" b="0" strike="noStrike" spc="-1" dirty="0">
              <a:solidFill>
                <a:srgbClr val="000000"/>
              </a:solidFill>
              <a:latin typeface="Corbel"/>
            </a:endParaRPr>
          </a:p>
          <a:p>
            <a:pPr marL="342900" indent="-342900">
              <a:lnSpc>
                <a:spcPct val="100000"/>
              </a:lnSpc>
              <a:buFont typeface="+mj-lt"/>
              <a:buAutoNum type="arabicParenR" startAt="2"/>
            </a:pPr>
            <a:r>
              <a:rPr lang="fr-FR" sz="1400" b="0" strike="noStrike" spc="-1" dirty="0">
                <a:solidFill>
                  <a:srgbClr val="000000"/>
                </a:solidFill>
                <a:latin typeface="Corbel"/>
              </a:rPr>
              <a:t>1 cross sur une journée et sur plusieurs lieux (tous les élèves d’1 catégorie doivent être sur le même lieu):</a:t>
            </a:r>
          </a:p>
          <a:p>
            <a:pPr>
              <a:lnSpc>
                <a:spcPct val="100000"/>
              </a:lnSpc>
            </a:pPr>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est conseillé l’utilisation de plusieurs postes en mode Copier-Coller Base De Données.</a:t>
            </a:r>
          </a:p>
          <a:p>
            <a:pPr>
              <a:lnSpc>
                <a:spcPct val="100000"/>
              </a:lnSpc>
            </a:pPr>
            <a:endParaRPr lang="fr-FR" sz="1400" b="0" strike="noStrike"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1 cross sur plusieurs journées, forcément à plusieurs moments différents :</a:t>
            </a:r>
          </a:p>
          <a:p>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1 ordinateur est suffisant, le même pour toutes les journées.</a:t>
            </a:r>
          </a:p>
          <a:p>
            <a:pPr>
              <a:lnSpc>
                <a:spcPct val="100000"/>
              </a:lnSpc>
            </a:pPr>
            <a:endParaRPr lang="fr-FR" sz="1400" spc="-1" dirty="0">
              <a:solidFill>
                <a:srgbClr val="000000"/>
              </a:solidFill>
              <a:latin typeface="Corbel"/>
              <a:sym typeface="Wingdings" panose="05000000000000000000" pitchFamily="2" charset="2"/>
            </a:endParaRPr>
          </a:p>
          <a:p>
            <a:pPr marL="342900" indent="-342900">
              <a:lnSpc>
                <a:spcPct val="100000"/>
              </a:lnSpc>
              <a:buFont typeface="+mj-lt"/>
              <a:buAutoNum type="arabicParenR" startAt="4"/>
            </a:pPr>
            <a:r>
              <a:rPr lang="fr-FR" sz="1400" spc="-1" dirty="0">
                <a:solidFill>
                  <a:srgbClr val="000000"/>
                </a:solidFill>
                <a:latin typeface="Corbel"/>
              </a:rPr>
              <a:t>Plusieurs cross (plusieurs districts ou plusieurs intra territoires par exemple) le même mercredi :</a:t>
            </a:r>
          </a:p>
          <a:p>
            <a:pPr>
              <a:lnSpc>
                <a:spcPct val="100000"/>
              </a:lnSpc>
            </a:pPr>
            <a:r>
              <a:rPr lang="fr-FR" sz="1400" spc="-1" dirty="0">
                <a:solidFill>
                  <a:srgbClr val="000000"/>
                </a:solidFill>
                <a:latin typeface="Corbel"/>
              </a:rPr>
              <a:t>	</a:t>
            </a:r>
            <a:r>
              <a:rPr lang="fr-FR" sz="1400" spc="-1" dirty="0">
                <a:solidFill>
                  <a:srgbClr val="000000"/>
                </a:solidFill>
                <a:latin typeface="Corbel"/>
                <a:sym typeface="Wingdings" panose="05000000000000000000" pitchFamily="2" charset="2"/>
              </a:rPr>
              <a:t> 1 ordinateur par cross en mode Copier-Coller Base De Données.</a:t>
            </a:r>
          </a:p>
          <a:p>
            <a:pPr>
              <a:lnSpc>
                <a:spcPct val="100000"/>
              </a:lnSpc>
            </a:pPr>
            <a:endParaRPr lang="fr-FR" sz="1400" spc="-1" dirty="0">
              <a:solidFill>
                <a:srgbClr val="000000"/>
              </a:solidFill>
              <a:latin typeface="Corbel"/>
              <a:sym typeface="Wingdings" panose="05000000000000000000" pitchFamily="2" charset="2"/>
            </a:endParaRPr>
          </a:p>
          <a:p>
            <a:pPr marL="342900" indent="-342900">
              <a:lnSpc>
                <a:spcPct val="100000"/>
              </a:lnSpc>
              <a:buFont typeface="+mj-lt"/>
              <a:buAutoNum type="arabicParenR" startAt="5"/>
            </a:pPr>
            <a:r>
              <a:rPr lang="fr-FR" sz="1400" spc="-1" dirty="0">
                <a:solidFill>
                  <a:srgbClr val="000000"/>
                </a:solidFill>
                <a:latin typeface="Corbel"/>
              </a:rPr>
              <a:t>Plusieurs  cross (plusieurs districts ou plusieurs intra territoires par exemple) sur plusieurs mercredis :</a:t>
            </a:r>
          </a:p>
          <a:p>
            <a:pPr>
              <a:lnSpc>
                <a:spcPct val="100000"/>
              </a:lnSpc>
            </a:pPr>
            <a:r>
              <a:rPr lang="fr-FR" sz="1400" b="0" strike="noStrike" spc="-1" dirty="0">
                <a:solidFill>
                  <a:srgbClr val="000000"/>
                </a:solidFill>
                <a:latin typeface="Corbel"/>
                <a:sym typeface="Wingdings" panose="05000000000000000000" pitchFamily="2" charset="2"/>
              </a:rPr>
              <a:t>	 1 ordinateur, le même pour tous les cross, est suffisant.</a:t>
            </a:r>
          </a:p>
          <a:p>
            <a:pPr>
              <a:lnSpc>
                <a:spcPct val="100000"/>
              </a:lnSpc>
            </a:pPr>
            <a:r>
              <a:rPr lang="fr-FR" sz="1400" spc="-1" dirty="0">
                <a:solidFill>
                  <a:srgbClr val="000000"/>
                </a:solidFill>
                <a:latin typeface="Corbel"/>
                <a:sym typeface="Wingdings" panose="05000000000000000000" pitchFamily="2" charset="2"/>
              </a:rPr>
              <a:t>	 Si des cross se déroulent le même mercredi et d’autres des mercredis différents, il est conseillé de 	fonctionner avec plusieurs ordinateurs en mode Copier-Coller Base De Données.</a:t>
            </a:r>
            <a:endParaRPr lang="fr-FR" sz="1400" b="0" strike="noStrike" spc="-1" dirty="0">
              <a:solidFill>
                <a:srgbClr val="000000"/>
              </a:solidFill>
              <a:latin typeface="Corbel"/>
              <a:sym typeface="Wingdings" panose="05000000000000000000" pitchFamily="2" charset="2"/>
            </a:endParaRPr>
          </a:p>
        </p:txBody>
      </p:sp>
      <p:sp>
        <p:nvSpPr>
          <p:cNvPr id="3" name="CustomShape 1">
            <a:extLst>
              <a:ext uri="{FF2B5EF4-FFF2-40B4-BE49-F238E27FC236}">
                <a16:creationId xmlns:a16="http://schemas.microsoft.com/office/drawing/2014/main" id="{5C6A9358-F8C8-160B-4947-43AB4DD69F6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8302637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1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1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17">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17">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17">
                                            <p:txEl>
                                              <p:pRg st="15" end="1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17">
                                            <p:txEl>
                                              <p:pRg st="16" end="1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1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bleu, signe&#10;&#10;Description générée automatiquement">
            <a:extLst>
              <a:ext uri="{FF2B5EF4-FFF2-40B4-BE49-F238E27FC236}">
                <a16:creationId xmlns:a16="http://schemas.microsoft.com/office/drawing/2014/main" id="{68390C70-F837-36AB-800A-9BBCBC69C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443" y="2036783"/>
            <a:ext cx="3154953" cy="784928"/>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 </a:t>
            </a:r>
            <a:r>
              <a:rPr lang="fr-FR" sz="2000" b="1" spc="-1" dirty="0">
                <a:solidFill>
                  <a:srgbClr val="FFFFFF"/>
                </a:solidFill>
                <a:latin typeface="Calibri"/>
              </a:rPr>
              <a:t>Ucompetitions – Configurer le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t>
            </a:r>
            <a:r>
              <a:rPr lang="fr-FR" b="1" spc="-1" dirty="0">
                <a:solidFill>
                  <a:srgbClr val="FFFFFF"/>
                </a:solidFill>
                <a:latin typeface="Calibri"/>
              </a:rPr>
              <a:t>Accéder</a:t>
            </a:r>
            <a:endParaRPr lang="fr-FR" sz="1800" b="0" strike="noStrike" spc="-1" dirty="0">
              <a:latin typeface="Arial"/>
            </a:endParaRPr>
          </a:p>
        </p:txBody>
      </p:sp>
      <p:sp>
        <p:nvSpPr>
          <p:cNvPr id="106" name="CustomShape 5"/>
          <p:cNvSpPr/>
          <p:nvPr/>
        </p:nvSpPr>
        <p:spPr>
          <a:xfrm>
            <a:off x="739575" y="1490710"/>
            <a:ext cx="7788960" cy="202987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b="0" strike="noStrike" spc="-1" dirty="0">
                <a:solidFill>
                  <a:srgbClr val="000000"/>
                </a:solidFill>
                <a:latin typeface="Corbel"/>
              </a:rPr>
              <a:t>Après avoir sélectionné votre championnat de Cross, le logo du sport, le nom du sport, le niveau (structure) et le nom du championnat apparaissent sur 3 lignes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Configurer le championnat… »,</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749828" y="3865334"/>
            <a:ext cx="5643624" cy="2651731"/>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71342" y="386533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884182" y="4041649"/>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895994" y="4394561"/>
            <a:ext cx="1335141" cy="223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2579443" y="2198726"/>
            <a:ext cx="3154952" cy="61384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31135" y="4268841"/>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83155" y="444446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31135" y="4087368"/>
            <a:ext cx="850393" cy="20116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1">
            <a:extLst>
              <a:ext uri="{FF2B5EF4-FFF2-40B4-BE49-F238E27FC236}">
                <a16:creationId xmlns:a16="http://schemas.microsoft.com/office/drawing/2014/main" id="{663D3596-6B27-3790-E098-E5475A5BFBF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5961567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 </a:t>
            </a:r>
            <a:r>
              <a:rPr lang="fr-FR" sz="2000" b="1" spc="-1" dirty="0">
                <a:solidFill>
                  <a:srgbClr val="FFFFFF"/>
                </a:solidFill>
                <a:latin typeface="Calibri"/>
              </a:rPr>
              <a:t>Ucompetitions – Configurer le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Actions</a:t>
            </a:r>
            <a:endParaRPr lang="fr-FR" sz="1800" b="0" strike="noStrike" spc="-1" dirty="0">
              <a:latin typeface="Arial"/>
            </a:endParaRPr>
          </a:p>
        </p:txBody>
      </p:sp>
      <p:sp>
        <p:nvSpPr>
          <p:cNvPr id="106" name="CustomShape 5"/>
          <p:cNvSpPr/>
          <p:nvPr/>
        </p:nvSpPr>
        <p:spPr>
          <a:xfrm>
            <a:off x="142022" y="1299767"/>
            <a:ext cx="4415963" cy="555391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spc="-1" dirty="0">
                <a:solidFill>
                  <a:srgbClr val="000000"/>
                </a:solidFill>
                <a:latin typeface="Corbel"/>
              </a:rPr>
              <a:t>Sur l’écran suivant :</a:t>
            </a:r>
          </a:p>
          <a:p>
            <a:pPr marL="342900" indent="-342900">
              <a:lnSpc>
                <a:spcPct val="100000"/>
              </a:lnSpc>
              <a:buAutoNum type="arabicParenR"/>
            </a:pPr>
            <a:r>
              <a:rPr lang="fr-FR" sz="1200" b="0" strike="noStrike" spc="-1" dirty="0">
                <a:solidFill>
                  <a:srgbClr val="000000"/>
                </a:solidFill>
                <a:latin typeface="Corbel"/>
              </a:rPr>
              <a:t>Gestion des équipes :</a:t>
            </a:r>
          </a:p>
          <a:p>
            <a:pPr marL="800100" lvl="1" indent="-342900">
              <a:buFont typeface="+mj-lt"/>
              <a:buAutoNum type="alphaLcParenR"/>
            </a:pPr>
            <a:r>
              <a:rPr lang="fr-FR" sz="1200" b="0" strike="noStrike" spc="-1" dirty="0">
                <a:solidFill>
                  <a:srgbClr val="000000"/>
                </a:solidFill>
                <a:latin typeface="Corbel"/>
              </a:rPr>
              <a:t>Championnat Individuel uniquement </a:t>
            </a:r>
            <a:r>
              <a:rPr lang="fr-FR" sz="1200" b="0" strike="noStrike" spc="-1" dirty="0">
                <a:solidFill>
                  <a:srgbClr val="000000"/>
                </a:solidFill>
                <a:latin typeface="Corbel"/>
                <a:sym typeface="Wingdings" panose="05000000000000000000" pitchFamily="2" charset="2"/>
              </a:rPr>
              <a:t> aucun classement par équipes ne sera fait,</a:t>
            </a:r>
            <a:endParaRPr lang="fr-FR" sz="1200" b="0" strike="noStrike" spc="-1" dirty="0">
              <a:solidFill>
                <a:srgbClr val="000000"/>
              </a:solidFill>
              <a:latin typeface="Corbel"/>
            </a:endParaRPr>
          </a:p>
          <a:p>
            <a:pPr marL="800100" lvl="1" indent="-342900">
              <a:buFont typeface="+mj-lt"/>
              <a:buAutoNum type="alphaLcParenR"/>
            </a:pPr>
            <a:r>
              <a:rPr lang="fr-FR" sz="1200" spc="-1" dirty="0">
                <a:solidFill>
                  <a:srgbClr val="000000"/>
                </a:solidFill>
                <a:latin typeface="Corbel"/>
              </a:rPr>
              <a:t>Equipes Automatiques en fonction des résultats </a:t>
            </a:r>
            <a:r>
              <a:rPr lang="fr-FR" sz="1200" spc="-1" dirty="0">
                <a:solidFill>
                  <a:srgbClr val="000000"/>
                </a:solidFill>
                <a:latin typeface="Corbel"/>
                <a:sym typeface="Wingdings" panose="05000000000000000000" pitchFamily="2" charset="2"/>
              </a:rPr>
              <a:t> ne prend pas en compte les équipes provenant de Usport,</a:t>
            </a:r>
          </a:p>
          <a:p>
            <a:pPr marL="800100" lvl="1" indent="-342900">
              <a:buFont typeface="+mj-lt"/>
              <a:buAutoNum type="alphaLcParenR"/>
            </a:pPr>
            <a:r>
              <a:rPr lang="fr-FR" sz="1200" b="0" strike="noStrike" spc="-1" dirty="0">
                <a:solidFill>
                  <a:srgbClr val="000000"/>
                </a:solidFill>
                <a:latin typeface="Corbel"/>
                <a:sym typeface="Wingdings" panose="05000000000000000000" pitchFamily="2" charset="2"/>
              </a:rPr>
              <a:t>Equipes formées  ne prend en compte que les équipes provenant de </a:t>
            </a:r>
            <a:r>
              <a:rPr lang="fr-FR" sz="1200" b="0" strike="noStrike" spc="-1" dirty="0" err="1">
                <a:solidFill>
                  <a:srgbClr val="000000"/>
                </a:solidFill>
                <a:latin typeface="Corbel"/>
                <a:sym typeface="Wingdings" panose="05000000000000000000" pitchFamily="2" charset="2"/>
              </a:rPr>
              <a:t>Usport</a:t>
            </a:r>
            <a:r>
              <a:rPr lang="fr-FR" sz="1200" b="0" strike="noStrike" spc="-1" dirty="0">
                <a:solidFill>
                  <a:srgbClr val="000000"/>
                </a:solidFill>
                <a:latin typeface="Corbel"/>
                <a:sym typeface="Wingdings" panose="05000000000000000000" pitchFamily="2" charset="2"/>
              </a:rPr>
              <a:t>,</a:t>
            </a:r>
          </a:p>
          <a:p>
            <a:pPr marL="800100" lvl="1" indent="-342900">
              <a:buFont typeface="+mj-lt"/>
              <a:buAutoNum type="alphaLcParenR"/>
            </a:pPr>
            <a:r>
              <a:rPr lang="fr-FR" sz="1200" spc="-1" dirty="0">
                <a:solidFill>
                  <a:srgbClr val="000000"/>
                </a:solidFill>
                <a:latin typeface="Corbel"/>
                <a:sym typeface="Wingdings" panose="05000000000000000000" pitchFamily="2" charset="2"/>
              </a:rPr>
              <a:t>Equipes formées et automatique  prend en compte les équipes provenant de Usport et crée des équipes automatiques avec les élèves restants.  </a:t>
            </a:r>
            <a:endParaRPr lang="fr-FR" sz="1200" b="0" strike="noStrike" spc="-1" dirty="0">
              <a:solidFill>
                <a:srgbClr val="000000"/>
              </a:solidFill>
              <a:latin typeface="Corbel"/>
            </a:endParaRPr>
          </a:p>
          <a:p>
            <a:pPr marL="342900" indent="-342900">
              <a:lnSpc>
                <a:spcPct val="100000"/>
              </a:lnSpc>
              <a:buFont typeface="+mj-lt"/>
              <a:buAutoNum type="arabicParenR"/>
            </a:pPr>
            <a:r>
              <a:rPr lang="fr-FR" sz="1200" spc="-1" dirty="0">
                <a:solidFill>
                  <a:srgbClr val="000000"/>
                </a:solidFill>
                <a:latin typeface="Corbel"/>
              </a:rPr>
              <a:t>Nb d’élèves maxi par équipes et Nb d’élèves par équipes pour le calcul :</a:t>
            </a:r>
          </a:p>
          <a:p>
            <a:pPr marL="800100" lvl="1" indent="-342900">
              <a:buFont typeface="+mj-lt"/>
              <a:buAutoNum type="alphaLcParenR"/>
            </a:pPr>
            <a:r>
              <a:rPr lang="fr-FR" sz="1200" spc="-1" dirty="0">
                <a:solidFill>
                  <a:srgbClr val="000000"/>
                </a:solidFill>
                <a:latin typeface="Corbel"/>
              </a:rPr>
              <a:t>Solution 1 :  5 élèves maxi par équipes. Les 4 meilleurs sont pris en compte dans le calcul,</a:t>
            </a:r>
          </a:p>
          <a:p>
            <a:pPr lvl="1"/>
            <a:r>
              <a:rPr lang="fr-FR" sz="1200" spc="-1" dirty="0">
                <a:solidFill>
                  <a:srgbClr val="000000"/>
                </a:solidFill>
                <a:latin typeface="Corbel"/>
              </a:rPr>
              <a:t>	</a:t>
            </a:r>
            <a:r>
              <a:rPr lang="fr-FR" sz="1100" b="1" u="sng" spc="-1" dirty="0">
                <a:solidFill>
                  <a:srgbClr val="000000"/>
                </a:solidFill>
                <a:latin typeface="Corbel"/>
              </a:rPr>
              <a:t>Remarque </a:t>
            </a:r>
            <a:r>
              <a:rPr lang="fr-FR" sz="1100" spc="-1" dirty="0">
                <a:solidFill>
                  <a:srgbClr val="000000"/>
                </a:solidFill>
                <a:latin typeface="Corbel"/>
                <a:sym typeface="Wingdings" panose="05000000000000000000" pitchFamily="2" charset="2"/>
              </a:rPr>
              <a:t> Le 5</a:t>
            </a:r>
            <a:r>
              <a:rPr lang="fr-FR" sz="1100" spc="-1" baseline="30000" dirty="0">
                <a:solidFill>
                  <a:srgbClr val="000000"/>
                </a:solidFill>
                <a:latin typeface="Corbel"/>
                <a:sym typeface="Wingdings" panose="05000000000000000000" pitchFamily="2" charset="2"/>
              </a:rPr>
              <a:t>ème</a:t>
            </a:r>
            <a:r>
              <a:rPr lang="fr-FR" sz="1100" spc="-1" dirty="0">
                <a:solidFill>
                  <a:srgbClr val="000000"/>
                </a:solidFill>
                <a:latin typeface="Corbel"/>
                <a:sym typeface="Wingdings" panose="05000000000000000000" pitchFamily="2" charset="2"/>
              </a:rPr>
              <a:t> élève pourrait être le meilleur de l’équipe suivante.</a:t>
            </a:r>
            <a:endParaRPr lang="fr-FR" sz="1100" spc="-1" dirty="0">
              <a:solidFill>
                <a:srgbClr val="000000"/>
              </a:solidFill>
              <a:latin typeface="Corbel"/>
            </a:endParaRPr>
          </a:p>
          <a:p>
            <a:pPr marL="800100" lvl="1" indent="-342900">
              <a:buFont typeface="+mj-lt"/>
              <a:buAutoNum type="alphaLcParenR" startAt="2"/>
            </a:pPr>
            <a:r>
              <a:rPr lang="fr-FR" sz="1200" spc="-1" dirty="0">
                <a:solidFill>
                  <a:srgbClr val="000000"/>
                </a:solidFill>
                <a:latin typeface="Corbel"/>
              </a:rPr>
              <a:t>Solution 2 : 4 élèves maxi par équipes. Les 4 élèves sont pris en compte dans le calcul.</a:t>
            </a:r>
          </a:p>
          <a:p>
            <a:pPr marL="342900" indent="-342900">
              <a:lnSpc>
                <a:spcPct val="100000"/>
              </a:lnSpc>
              <a:buFont typeface="+mj-lt"/>
              <a:buAutoNum type="arabicParenR"/>
            </a:pPr>
            <a:r>
              <a:rPr lang="fr-FR" sz="1200" spc="-1" dirty="0">
                <a:solidFill>
                  <a:srgbClr val="000000"/>
                </a:solidFill>
                <a:latin typeface="Corbel"/>
              </a:rPr>
              <a:t>Pour ajouter un logo sur les impressions ou les dossards, </a:t>
            </a:r>
          </a:p>
          <a:p>
            <a:pPr marL="800100" lvl="1" indent="-342900">
              <a:buFont typeface="+mj-lt"/>
              <a:buAutoNum type="arabicParenR"/>
            </a:pPr>
            <a:r>
              <a:rPr lang="fr-FR" sz="1200" spc="-1" dirty="0">
                <a:solidFill>
                  <a:srgbClr val="000000"/>
                </a:solidFill>
                <a:latin typeface="Corbel"/>
              </a:rPr>
              <a:t>cliquer sur l’onglet voulu,</a:t>
            </a:r>
          </a:p>
          <a:p>
            <a:pPr marL="800100" lvl="1" indent="-342900">
              <a:buFont typeface="+mj-lt"/>
              <a:buAutoNum type="arabicParenR"/>
            </a:pPr>
            <a:r>
              <a:rPr lang="fr-FR" sz="1200" spc="-1" dirty="0">
                <a:solidFill>
                  <a:srgbClr val="000000"/>
                </a:solidFill>
                <a:latin typeface="Corbel"/>
              </a:rPr>
              <a:t>cliquer sur « Ajouter un logo de sponsor »,</a:t>
            </a:r>
          </a:p>
          <a:p>
            <a:pPr marL="800100" lvl="1" indent="-342900">
              <a:buFont typeface="+mj-lt"/>
              <a:buAutoNum type="arabicParenR"/>
            </a:pPr>
            <a:r>
              <a:rPr lang="fr-FR" sz="1200" spc="-1" dirty="0">
                <a:solidFill>
                  <a:srgbClr val="000000"/>
                </a:solidFill>
                <a:latin typeface="Corbel"/>
              </a:rPr>
              <a:t>puis sélectionner sur votre ordinateur un fichier PNG ou JPG, </a:t>
            </a:r>
          </a:p>
          <a:p>
            <a:pPr lvl="1"/>
            <a:r>
              <a:rPr lang="fr-FR" sz="1100" b="1" spc="-1" dirty="0">
                <a:solidFill>
                  <a:srgbClr val="000000"/>
                </a:solidFill>
                <a:latin typeface="Corbel"/>
              </a:rPr>
              <a:t>	</a:t>
            </a:r>
            <a:r>
              <a:rPr lang="fr-FR" sz="1100" b="1" u="sng" spc="-1" dirty="0">
                <a:solidFill>
                  <a:srgbClr val="000000"/>
                </a:solidFill>
                <a:latin typeface="Corbel"/>
              </a:rPr>
              <a:t>Remarque</a:t>
            </a:r>
            <a:r>
              <a:rPr lang="fr-FR" sz="1100" spc="-1" dirty="0">
                <a:solidFill>
                  <a:srgbClr val="000000"/>
                </a:solidFill>
                <a:latin typeface="Corbel"/>
              </a:rPr>
              <a:t> </a:t>
            </a:r>
            <a:r>
              <a:rPr lang="fr-FR" sz="1100" spc="-1" dirty="0">
                <a:solidFill>
                  <a:srgbClr val="000000"/>
                </a:solidFill>
                <a:latin typeface="Corbel"/>
                <a:sym typeface="Wingdings" panose="05000000000000000000" pitchFamily="2" charset="2"/>
              </a:rPr>
              <a:t> </a:t>
            </a:r>
            <a:r>
              <a:rPr lang="fr-FR" sz="1100" spc="-1" dirty="0">
                <a:solidFill>
                  <a:srgbClr val="000000"/>
                </a:solidFill>
                <a:latin typeface="Corbel"/>
              </a:rPr>
              <a:t>Il est possible d’ajouter plusieurs logos sur les impressions et seulement 2 sur les dossards. Ils seront placés de gauche à droite </a:t>
            </a:r>
          </a:p>
          <a:p>
            <a:pPr marL="342900" indent="-342900">
              <a:lnSpc>
                <a:spcPct val="100000"/>
              </a:lnSpc>
              <a:buFont typeface="+mj-lt"/>
              <a:buAutoNum type="arabicParenR"/>
            </a:pPr>
            <a:r>
              <a:rPr lang="fr-FR" sz="1200" spc="-1" dirty="0">
                <a:solidFill>
                  <a:srgbClr val="000000"/>
                </a:solidFill>
                <a:latin typeface="Corbel"/>
              </a:rPr>
              <a:t>Cliquer sur « Enregistrer la configuration » pour quitter </a:t>
            </a:r>
          </a:p>
          <a:p>
            <a:pPr>
              <a:lnSpc>
                <a:spcPct val="100000"/>
              </a:lnSpc>
            </a:pPr>
            <a:r>
              <a:rPr lang="fr-FR" sz="1200" spc="-1" dirty="0">
                <a:solidFill>
                  <a:srgbClr val="000000"/>
                </a:solidFill>
                <a:latin typeface="Corbel"/>
              </a:rPr>
              <a:t>           ou sur « Fermer » pour quitter sans enregistrer.</a:t>
            </a:r>
          </a:p>
        </p:txBody>
      </p:sp>
      <p:pic>
        <p:nvPicPr>
          <p:cNvPr id="107" name="Image 11"/>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a:stretch/>
        </p:blipFill>
        <p:spPr>
          <a:xfrm>
            <a:off x="4797978" y="2347430"/>
            <a:ext cx="4148571" cy="3325714"/>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4156920" y="1729916"/>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469761" y="1917567"/>
            <a:ext cx="435932" cy="44655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958286" y="1588389"/>
            <a:ext cx="909045" cy="97646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6479669" y="2587711"/>
            <a:ext cx="1292731" cy="64250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645447" y="1404718"/>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4779321" y="2364237"/>
            <a:ext cx="1642092" cy="88279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620BCB40-4A58-B99B-C258-F914C25D59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5695" y="6464960"/>
            <a:ext cx="4958880" cy="336645"/>
          </a:xfrm>
          <a:prstGeom prst="rect">
            <a:avLst/>
          </a:prstGeom>
        </p:spPr>
      </p:pic>
      <p:sp>
        <p:nvSpPr>
          <p:cNvPr id="12" name="CustomShape 9">
            <a:extLst>
              <a:ext uri="{FF2B5EF4-FFF2-40B4-BE49-F238E27FC236}">
                <a16:creationId xmlns:a16="http://schemas.microsoft.com/office/drawing/2014/main" id="{A8ED98CD-076D-4BBB-5137-B0C6AAFB57C5}"/>
              </a:ext>
            </a:extLst>
          </p:cNvPr>
          <p:cNvSpPr/>
          <p:nvPr/>
        </p:nvSpPr>
        <p:spPr>
          <a:xfrm>
            <a:off x="4208322" y="4988750"/>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4" name="CustomShape 7">
            <a:extLst>
              <a:ext uri="{FF2B5EF4-FFF2-40B4-BE49-F238E27FC236}">
                <a16:creationId xmlns:a16="http://schemas.microsoft.com/office/drawing/2014/main" id="{FF0BEEA5-E390-0249-6191-07226D00C6AD}"/>
              </a:ext>
            </a:extLst>
          </p:cNvPr>
          <p:cNvSpPr/>
          <p:nvPr/>
        </p:nvSpPr>
        <p:spPr>
          <a:xfrm flipV="1">
            <a:off x="4445799" y="3429000"/>
            <a:ext cx="435931" cy="1676734"/>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Rectangle 14">
            <a:extLst>
              <a:ext uri="{FF2B5EF4-FFF2-40B4-BE49-F238E27FC236}">
                <a16:creationId xmlns:a16="http://schemas.microsoft.com/office/drawing/2014/main" id="{78D902CF-C15A-8E4D-450D-1BFF9E71541D}"/>
              </a:ext>
            </a:extLst>
          </p:cNvPr>
          <p:cNvSpPr/>
          <p:nvPr/>
        </p:nvSpPr>
        <p:spPr>
          <a:xfrm>
            <a:off x="4847141" y="5159837"/>
            <a:ext cx="3826002" cy="21588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7">
            <a:extLst>
              <a:ext uri="{FF2B5EF4-FFF2-40B4-BE49-F238E27FC236}">
                <a16:creationId xmlns:a16="http://schemas.microsoft.com/office/drawing/2014/main" id="{BABFB215-E9E9-9FEA-0F83-6CE1D8F10050}"/>
              </a:ext>
            </a:extLst>
          </p:cNvPr>
          <p:cNvSpPr/>
          <p:nvPr/>
        </p:nvSpPr>
        <p:spPr>
          <a:xfrm>
            <a:off x="4429210" y="5268110"/>
            <a:ext cx="368768" cy="119347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6E602DA6-8197-5196-25B7-AB66DD145984}"/>
              </a:ext>
            </a:extLst>
          </p:cNvPr>
          <p:cNvSpPr/>
          <p:nvPr/>
        </p:nvSpPr>
        <p:spPr>
          <a:xfrm>
            <a:off x="4055025" y="6483596"/>
            <a:ext cx="4958880" cy="29937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9">
            <a:extLst>
              <a:ext uri="{FF2B5EF4-FFF2-40B4-BE49-F238E27FC236}">
                <a16:creationId xmlns:a16="http://schemas.microsoft.com/office/drawing/2014/main" id="{E4C5FFA6-792E-760C-16E6-544159B22BFA}"/>
              </a:ext>
            </a:extLst>
          </p:cNvPr>
          <p:cNvSpPr/>
          <p:nvPr/>
        </p:nvSpPr>
        <p:spPr>
          <a:xfrm>
            <a:off x="6987875" y="5870607"/>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9" name="CustomShape 7">
            <a:extLst>
              <a:ext uri="{FF2B5EF4-FFF2-40B4-BE49-F238E27FC236}">
                <a16:creationId xmlns:a16="http://schemas.microsoft.com/office/drawing/2014/main" id="{19D52B12-9ED2-FA3F-8FD4-18B548A92956}"/>
              </a:ext>
            </a:extLst>
          </p:cNvPr>
          <p:cNvSpPr/>
          <p:nvPr/>
        </p:nvSpPr>
        <p:spPr>
          <a:xfrm flipH="1" flipV="1">
            <a:off x="6232849" y="5696004"/>
            <a:ext cx="833176" cy="36345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A3CAD38D-3AF4-0670-4C52-28B0E0810016}"/>
              </a:ext>
            </a:extLst>
          </p:cNvPr>
          <p:cNvSpPr/>
          <p:nvPr/>
        </p:nvSpPr>
        <p:spPr>
          <a:xfrm flipV="1">
            <a:off x="7300715" y="5723582"/>
            <a:ext cx="913959" cy="27936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Rectangle 20">
            <a:extLst>
              <a:ext uri="{FF2B5EF4-FFF2-40B4-BE49-F238E27FC236}">
                <a16:creationId xmlns:a16="http://schemas.microsoft.com/office/drawing/2014/main" id="{FF5B0D1A-F7F9-E0EC-08DD-3A86A0941A33}"/>
              </a:ext>
            </a:extLst>
          </p:cNvPr>
          <p:cNvSpPr/>
          <p:nvPr/>
        </p:nvSpPr>
        <p:spPr>
          <a:xfrm>
            <a:off x="4847140" y="5452143"/>
            <a:ext cx="1385709" cy="21588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B65C41D7-AEA7-8DEF-94A5-EF10D1543290}"/>
              </a:ext>
            </a:extLst>
          </p:cNvPr>
          <p:cNvSpPr/>
          <p:nvPr/>
        </p:nvSpPr>
        <p:spPr>
          <a:xfrm>
            <a:off x="8214674" y="5412617"/>
            <a:ext cx="670381" cy="27935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CDADF997-59F0-8C87-B1F6-51A58B8220C0}"/>
              </a:ext>
            </a:extLst>
          </p:cNvPr>
          <p:cNvSpPr/>
          <p:nvPr/>
        </p:nvSpPr>
        <p:spPr>
          <a:xfrm>
            <a:off x="4831391" y="3301352"/>
            <a:ext cx="1046896" cy="12253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7">
            <a:extLst>
              <a:ext uri="{FF2B5EF4-FFF2-40B4-BE49-F238E27FC236}">
                <a16:creationId xmlns:a16="http://schemas.microsoft.com/office/drawing/2014/main" id="{7A2D7B35-30EE-395B-3123-409710194EF8}"/>
              </a:ext>
            </a:extLst>
          </p:cNvPr>
          <p:cNvSpPr/>
          <p:nvPr/>
        </p:nvSpPr>
        <p:spPr>
          <a:xfrm>
            <a:off x="4476691" y="5186607"/>
            <a:ext cx="321287" cy="10033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F3968280-D13E-DED5-F942-0F7B35EACB9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2" name="ZoneTexte 1">
            <a:extLst>
              <a:ext uri="{FF2B5EF4-FFF2-40B4-BE49-F238E27FC236}">
                <a16:creationId xmlns:a16="http://schemas.microsoft.com/office/drawing/2014/main" id="{09F0490C-D68C-C9F0-9C65-2FAD872B6C46}"/>
              </a:ext>
            </a:extLst>
          </p:cNvPr>
          <p:cNvSpPr txBox="1"/>
          <p:nvPr/>
        </p:nvSpPr>
        <p:spPr>
          <a:xfrm>
            <a:off x="5253135" y="4135135"/>
            <a:ext cx="3296729" cy="276999"/>
          </a:xfrm>
          <a:prstGeom prst="rect">
            <a:avLst/>
          </a:prstGeom>
          <a:noFill/>
          <a:ln w="28575">
            <a:solidFill>
              <a:srgbClr val="FFC000"/>
            </a:solidFill>
          </a:ln>
        </p:spPr>
        <p:txBody>
          <a:bodyPr wrap="square" rtlCol="0">
            <a:spAutoFit/>
          </a:bodyPr>
          <a:lstStyle/>
          <a:p>
            <a:pPr marL="0" lvl="1"/>
            <a:r>
              <a:rPr lang="fr-FR" sz="1200" b="1" spc="-1" dirty="0">
                <a:solidFill>
                  <a:srgbClr val="000000"/>
                </a:solidFill>
                <a:latin typeface="Corbel"/>
              </a:rPr>
              <a:t>Les noms des fichiers apparaissent cet espace</a:t>
            </a:r>
            <a:r>
              <a:rPr lang="fr-FR" sz="1200" spc="-1" dirty="0">
                <a:solidFill>
                  <a:srgbClr val="000000"/>
                </a:solidFill>
                <a:latin typeface="Corbel"/>
              </a:rPr>
              <a:t>.</a:t>
            </a:r>
          </a:p>
        </p:txBody>
      </p:sp>
    </p:spTree>
    <p:extLst>
      <p:ext uri="{BB962C8B-B14F-4D97-AF65-F5344CB8AC3E}">
        <p14:creationId xmlns:p14="http://schemas.microsoft.com/office/powerpoint/2010/main" val="180115606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106">
                                            <p:txEl>
                                              <p:pRg st="13" end="13"/>
                                            </p:txEl>
                                          </p:spTgt>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8"/>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9"/>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20"/>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5" grpId="0" animBg="1"/>
      <p:bldP spid="17" grpId="0" animBg="1"/>
      <p:bldP spid="21" grpId="0" animBg="1"/>
      <p:bldP spid="22" grpId="0" animBg="1"/>
      <p:bldP spid="23"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a:t>
            </a:r>
            <a:r>
              <a:rPr lang="fr-FR" sz="2000" b="1" strike="noStrike" spc="-1" dirty="0">
                <a:solidFill>
                  <a:srgbClr val="FFFFFF"/>
                </a:solidFill>
                <a:latin typeface="Calibri"/>
              </a:rPr>
              <a:t>. </a:t>
            </a:r>
            <a:r>
              <a:rPr lang="fr-FR" sz="2000" b="1" spc="-1" dirty="0">
                <a:solidFill>
                  <a:srgbClr val="FFFFFF"/>
                </a:solidFill>
                <a:latin typeface="Calibri"/>
              </a:rPr>
              <a:t>Ucompetitions – Liste des compétitions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27</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t>
            </a:r>
            <a:r>
              <a:rPr lang="fr-FR" b="1" spc="-1" dirty="0">
                <a:solidFill>
                  <a:srgbClr val="FFFFFF"/>
                </a:solidFill>
                <a:latin typeface="Calibri"/>
              </a:rPr>
              <a:t>Accéder</a:t>
            </a:r>
            <a:endParaRPr lang="fr-FR" sz="1800" b="0" strike="noStrike" spc="-1" dirty="0">
              <a:latin typeface="Arial"/>
            </a:endParaRPr>
          </a:p>
        </p:txBody>
      </p:sp>
      <p:sp>
        <p:nvSpPr>
          <p:cNvPr id="106" name="CustomShape 5"/>
          <p:cNvSpPr/>
          <p:nvPr/>
        </p:nvSpPr>
        <p:spPr>
          <a:xfrm>
            <a:off x="479277" y="1481950"/>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Liste des compétitions du championnat…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750008" y="2730602"/>
            <a:ext cx="5643624" cy="264544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960002" y="3617761"/>
            <a:ext cx="1335141" cy="223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95143" y="3490175"/>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BD64A3AC-133B-221E-F3E9-CF0DF3189A6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89175808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 </a:t>
            </a:r>
            <a:r>
              <a:rPr lang="fr-FR" sz="2000" b="1" spc="-1" dirty="0">
                <a:solidFill>
                  <a:srgbClr val="FFFFFF"/>
                </a:solidFill>
                <a:latin typeface="Calibri"/>
              </a:rPr>
              <a:t>Ucompetitions – Liste des compétitions du championnat – page 2/3</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a:t>
            </a:r>
            <a:endParaRPr lang="fr-FR" spc="-1" dirty="0"/>
          </a:p>
        </p:txBody>
      </p:sp>
      <p:sp>
        <p:nvSpPr>
          <p:cNvPr id="106" name="CustomShape 5"/>
          <p:cNvSpPr/>
          <p:nvPr/>
        </p:nvSpPr>
        <p:spPr>
          <a:xfrm>
            <a:off x="142022" y="1355337"/>
            <a:ext cx="8343610" cy="203756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vous retrouvez des informations :</a:t>
            </a:r>
          </a:p>
          <a:p>
            <a:pPr marL="228600" indent="-228600">
              <a:lnSpc>
                <a:spcPct val="100000"/>
              </a:lnSpc>
              <a:buFont typeface="+mj-lt"/>
              <a:buAutoNum type="arabicParenR"/>
            </a:pPr>
            <a:r>
              <a:rPr lang="fr-FR" sz="1150" spc="-1" dirty="0">
                <a:solidFill>
                  <a:srgbClr val="000000"/>
                </a:solidFill>
                <a:latin typeface="Corbel"/>
              </a:rPr>
              <a:t>Le nombre de compétitions dans le championnat,</a:t>
            </a:r>
          </a:p>
          <a:p>
            <a:pPr marL="228600" indent="-228600">
              <a:lnSpc>
                <a:spcPct val="100000"/>
              </a:lnSpc>
              <a:buFont typeface="+mj-lt"/>
              <a:buAutoNum type="arabicParenR"/>
            </a:pPr>
            <a:r>
              <a:rPr lang="fr-FR" sz="1150" spc="-1" dirty="0">
                <a:solidFill>
                  <a:srgbClr val="000000"/>
                </a:solidFill>
                <a:latin typeface="Corbel"/>
              </a:rPr>
              <a:t>Le nombre d’inscriptions (attention un(e) élève peut avoir plusieurs inscriptions, </a:t>
            </a:r>
            <a:r>
              <a:rPr lang="fr-FR" sz="1150" b="1" u="sng" spc="-1" dirty="0">
                <a:solidFill>
                  <a:srgbClr val="000000"/>
                </a:solidFill>
                <a:latin typeface="Corbel"/>
              </a:rPr>
              <a:t>ce qui n’est pas le cas en cross</a:t>
            </a:r>
            <a:r>
              <a:rPr lang="fr-FR" sz="1150" spc="-1" dirty="0">
                <a:solidFill>
                  <a:srgbClr val="000000"/>
                </a:solidFill>
                <a:latin typeface="Corbel"/>
              </a:rPr>
              <a:t>),</a:t>
            </a:r>
          </a:p>
          <a:p>
            <a:pPr marL="228600" indent="-228600">
              <a:lnSpc>
                <a:spcPct val="100000"/>
              </a:lnSpc>
              <a:buFont typeface="+mj-lt"/>
              <a:buAutoNum type="arabicParenR"/>
            </a:pPr>
            <a:r>
              <a:rPr lang="fr-FR" sz="1150" spc="-1" dirty="0">
                <a:solidFill>
                  <a:srgbClr val="000000"/>
                </a:solidFill>
                <a:latin typeface="Corbel"/>
              </a:rPr>
              <a:t>Une ligne par compétition avec pour chacune :</a:t>
            </a:r>
          </a:p>
          <a:p>
            <a:pPr>
              <a:lnSpc>
                <a:spcPct val="100000"/>
              </a:lnSpc>
            </a:pPr>
            <a:r>
              <a:rPr lang="fr-FR" sz="1150" spc="-1" dirty="0">
                <a:solidFill>
                  <a:srgbClr val="000000"/>
                </a:solidFill>
                <a:latin typeface="Corbel"/>
              </a:rPr>
              <a:t>	Le nom de la compétition et dessous le nom de l’épreuve,</a:t>
            </a:r>
          </a:p>
          <a:p>
            <a:pPr>
              <a:lnSpc>
                <a:spcPct val="100000"/>
              </a:lnSpc>
            </a:pPr>
            <a:r>
              <a:rPr lang="fr-FR" sz="1150" spc="-1" dirty="0">
                <a:solidFill>
                  <a:srgbClr val="000000"/>
                </a:solidFill>
                <a:latin typeface="Corbel"/>
              </a:rPr>
              <a:t>	Le(s) genre(s) concernés,</a:t>
            </a:r>
          </a:p>
          <a:p>
            <a:pPr>
              <a:lnSpc>
                <a:spcPct val="100000"/>
              </a:lnSpc>
            </a:pPr>
            <a:r>
              <a:rPr lang="fr-FR" sz="1150" spc="-1" dirty="0">
                <a:solidFill>
                  <a:srgbClr val="000000"/>
                </a:solidFill>
                <a:latin typeface="Corbel"/>
              </a:rPr>
              <a:t>	Le nombre d’inscrits et de relais,</a:t>
            </a:r>
          </a:p>
          <a:p>
            <a:pPr>
              <a:lnSpc>
                <a:spcPct val="100000"/>
              </a:lnSpc>
            </a:pPr>
            <a:r>
              <a:rPr lang="fr-FR" sz="1150" spc="-1" dirty="0">
                <a:solidFill>
                  <a:srgbClr val="000000"/>
                </a:solidFill>
                <a:latin typeface="Corbel"/>
              </a:rPr>
              <a:t>	Le(s) catégories concernés </a:t>
            </a:r>
            <a:r>
              <a:rPr lang="fr-FR" sz="1150" spc="-1" dirty="0">
                <a:solidFill>
                  <a:srgbClr val="000000"/>
                </a:solidFill>
                <a:latin typeface="Corbel"/>
                <a:sym typeface="Wingdings" panose="05000000000000000000" pitchFamily="2" charset="2"/>
              </a:rPr>
              <a:t> si 2 catégories ou +, double cliquer sur la case pour voir les catégories,</a:t>
            </a:r>
          </a:p>
          <a:p>
            <a:pPr>
              <a:lnSpc>
                <a:spcPct val="100000"/>
              </a:lnSpc>
            </a:pPr>
            <a:r>
              <a:rPr lang="fr-FR" sz="1150" spc="-1" dirty="0">
                <a:solidFill>
                  <a:srgbClr val="000000"/>
                </a:solidFill>
                <a:latin typeface="Corbel"/>
                <a:sym typeface="Wingdings" panose="05000000000000000000" pitchFamily="2" charset="2"/>
              </a:rPr>
              <a:t>	La journée en question  le cas échéant, pour changer de journée, double cliquer sur la case pour voir les journées,</a:t>
            </a:r>
          </a:p>
          <a:p>
            <a:pPr>
              <a:lnSpc>
                <a:spcPct val="100000"/>
              </a:lnSpc>
            </a:pPr>
            <a:r>
              <a:rPr lang="fr-FR" sz="1150" spc="-1" dirty="0">
                <a:solidFill>
                  <a:srgbClr val="000000"/>
                </a:solidFill>
                <a:latin typeface="Corbel"/>
                <a:sym typeface="Wingdings" panose="05000000000000000000" pitchFamily="2" charset="2"/>
              </a:rPr>
              <a:t>	Le jour et l’horaire de la compétition,</a:t>
            </a:r>
          </a:p>
          <a:p>
            <a:pPr>
              <a:lnSpc>
                <a:spcPct val="100000"/>
              </a:lnSpc>
            </a:pPr>
            <a:r>
              <a:rPr lang="fr-FR" sz="1150" spc="-1" dirty="0">
                <a:solidFill>
                  <a:srgbClr val="000000"/>
                </a:solidFill>
                <a:latin typeface="Corbel"/>
                <a:sym typeface="Wingdings" panose="05000000000000000000" pitchFamily="2" charset="2"/>
              </a:rPr>
              <a:t>	Le nombre de type d’états renseignés des élèves non arrivé(e)s.</a:t>
            </a:r>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251158" y="3429000"/>
            <a:ext cx="6133392" cy="3332130"/>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46536" y="336663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16940" y="3490824"/>
            <a:ext cx="890811" cy="17895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6050207" y="3418169"/>
            <a:ext cx="2360293" cy="15185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394899" y="3569192"/>
            <a:ext cx="672087" cy="18251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8369897" y="3278489"/>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1307751" y="3559093"/>
            <a:ext cx="598716" cy="17895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9">
            <a:extLst>
              <a:ext uri="{FF2B5EF4-FFF2-40B4-BE49-F238E27FC236}">
                <a16:creationId xmlns:a16="http://schemas.microsoft.com/office/drawing/2014/main" id="{A8ED98CD-076D-4BBB-5137-B0C6AAFB57C5}"/>
              </a:ext>
            </a:extLst>
          </p:cNvPr>
          <p:cNvSpPr/>
          <p:nvPr/>
        </p:nvSpPr>
        <p:spPr>
          <a:xfrm>
            <a:off x="152006" y="385050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3" name="Rectangle 22">
            <a:extLst>
              <a:ext uri="{FF2B5EF4-FFF2-40B4-BE49-F238E27FC236}">
                <a16:creationId xmlns:a16="http://schemas.microsoft.com/office/drawing/2014/main" id="{CDADF997-59F0-8C87-B1F6-51A58B8220C0}"/>
              </a:ext>
            </a:extLst>
          </p:cNvPr>
          <p:cNvSpPr/>
          <p:nvPr/>
        </p:nvSpPr>
        <p:spPr>
          <a:xfrm>
            <a:off x="1251157" y="3850501"/>
            <a:ext cx="6133391" cy="22719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7">
            <a:extLst>
              <a:ext uri="{FF2B5EF4-FFF2-40B4-BE49-F238E27FC236}">
                <a16:creationId xmlns:a16="http://schemas.microsoft.com/office/drawing/2014/main" id="{7A2D7B35-30EE-395B-3123-409710194EF8}"/>
              </a:ext>
            </a:extLst>
          </p:cNvPr>
          <p:cNvSpPr/>
          <p:nvPr/>
        </p:nvSpPr>
        <p:spPr>
          <a:xfrm>
            <a:off x="430433" y="4011783"/>
            <a:ext cx="820725" cy="6582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4831A376-9A31-F43F-9659-93307B90EB8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7966580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 </a:t>
            </a:r>
            <a:r>
              <a:rPr lang="fr-FR" sz="2000" b="1" spc="-1" dirty="0">
                <a:solidFill>
                  <a:srgbClr val="FFFFFF"/>
                </a:solidFill>
                <a:latin typeface="Calibri"/>
              </a:rPr>
              <a:t>Ucompetitions – Liste des compétitions du championnat – page 3/3</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29</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c. Actions</a:t>
            </a:r>
            <a:endParaRPr lang="fr-FR" spc="-1" dirty="0"/>
          </a:p>
        </p:txBody>
      </p:sp>
      <p:sp>
        <p:nvSpPr>
          <p:cNvPr id="106" name="CustomShape 5"/>
          <p:cNvSpPr/>
          <p:nvPr/>
        </p:nvSpPr>
        <p:spPr>
          <a:xfrm>
            <a:off x="207629" y="1370953"/>
            <a:ext cx="8535634" cy="416122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Les actions possibles :</a:t>
            </a:r>
          </a:p>
          <a:p>
            <a:pPr marL="228600" indent="-228600">
              <a:lnSpc>
                <a:spcPct val="100000"/>
              </a:lnSpc>
              <a:buFont typeface="+mj-lt"/>
              <a:buAutoNum type="arabicParenR"/>
            </a:pPr>
            <a:r>
              <a:rPr lang="fr-FR" sz="1150" spc="-1" dirty="0">
                <a:solidFill>
                  <a:srgbClr val="000000"/>
                </a:solidFill>
                <a:latin typeface="Corbel"/>
              </a:rPr>
              <a:t>Filtrer les données apparaissant : compléter la case prévue à cet effet,</a:t>
            </a:r>
          </a:p>
          <a:p>
            <a:pPr marL="228600" indent="-228600">
              <a:lnSpc>
                <a:spcPct val="100000"/>
              </a:lnSpc>
              <a:buFont typeface="+mj-lt"/>
              <a:buAutoNum type="arabicParenR"/>
            </a:pPr>
            <a:r>
              <a:rPr lang="fr-FR" sz="1150" spc="-1" dirty="0">
                <a:solidFill>
                  <a:srgbClr val="000000"/>
                </a:solidFill>
                <a:latin typeface="Corbel"/>
              </a:rPr>
              <a:t>Mettre une date et un horaire pour la compétition, </a:t>
            </a:r>
            <a:r>
              <a:rPr lang="fr-FR" sz="1150" b="1" u="sng" spc="-1" dirty="0">
                <a:solidFill>
                  <a:srgbClr val="000000"/>
                </a:solidFill>
                <a:latin typeface="Corbel"/>
              </a:rPr>
              <a:t>obligatoire lors de l’utilisation des dossards </a:t>
            </a:r>
            <a:r>
              <a:rPr lang="fr-FR" sz="1150" b="1" u="sng" spc="-1" dirty="0" err="1">
                <a:solidFill>
                  <a:srgbClr val="000000"/>
                </a:solidFill>
                <a:latin typeface="Corbel"/>
              </a:rPr>
              <a:t>pucés</a:t>
            </a:r>
            <a:r>
              <a:rPr lang="fr-FR" sz="1150" b="1" u="sng" spc="-1" dirty="0">
                <a:solidFill>
                  <a:srgbClr val="000000"/>
                </a:solidFill>
                <a:latin typeface="Corbel"/>
              </a:rPr>
              <a:t> pour que l’ordre des courses soit correct à l’export et pour que le temps soit pris en compte à l’import </a:t>
            </a:r>
            <a:r>
              <a:rPr lang="fr-FR" sz="1150" spc="-1" dirty="0">
                <a:solidFill>
                  <a:srgbClr val="000000"/>
                </a:solidFill>
                <a:latin typeface="Corbel"/>
              </a:rPr>
              <a:t>: double cliquer sur la case pour ouvrir la fenêtre suivante </a:t>
            </a:r>
          </a:p>
          <a:p>
            <a:pPr>
              <a:lnSpc>
                <a:spcPct val="100000"/>
              </a:lnSpc>
            </a:pPr>
            <a:r>
              <a:rPr lang="fr-FR" sz="1150" spc="-1" dirty="0">
                <a:solidFill>
                  <a:srgbClr val="000000"/>
                </a:solidFill>
                <a:latin typeface="Corbel"/>
              </a:rPr>
              <a:t>        puis compléter date de début – heure de début puis « Enregistrer la date et heure de la compétition » ou « Fermer » pour annuler,</a:t>
            </a:r>
          </a:p>
          <a:p>
            <a:pPr marL="228600" indent="-228600">
              <a:lnSpc>
                <a:spcPct val="100000"/>
              </a:lnSpc>
              <a:buFont typeface="+mj-lt"/>
              <a:buAutoNum type="arabicParenR" startAt="3"/>
            </a:pPr>
            <a:r>
              <a:rPr lang="fr-FR" sz="1150" spc="-1" dirty="0">
                <a:solidFill>
                  <a:srgbClr val="000000"/>
                </a:solidFill>
                <a:latin typeface="Corbel"/>
              </a:rPr>
              <a:t>Imprimer la liste des compétitions dans l’ordre horaire,</a:t>
            </a:r>
          </a:p>
          <a:p>
            <a:pPr marL="228600" indent="-228600">
              <a:lnSpc>
                <a:spcPct val="100000"/>
              </a:lnSpc>
              <a:buFont typeface="+mj-lt"/>
              <a:buAutoNum type="arabicParenR" startAt="3"/>
            </a:pPr>
            <a:r>
              <a:rPr lang="fr-FR" sz="1150" spc="-1" dirty="0">
                <a:solidFill>
                  <a:srgbClr val="000000"/>
                </a:solidFill>
                <a:latin typeface="Corbel"/>
              </a:rPr>
              <a:t>Sélectionner une ligne en cliquant gauche dessus, la ligne devient orange,</a:t>
            </a:r>
          </a:p>
          <a:p>
            <a:pPr>
              <a:lnSpc>
                <a:spcPct val="100000"/>
              </a:lnSpc>
            </a:pPr>
            <a:r>
              <a:rPr lang="fr-FR" sz="1150" spc="-1" dirty="0">
                <a:solidFill>
                  <a:srgbClr val="000000"/>
                </a:solidFill>
                <a:latin typeface="Corbel"/>
              </a:rPr>
              <a:t> puis cliquer sur « Actions disponibles » (ou clic droit sur la ligne) pour :</a:t>
            </a:r>
          </a:p>
          <a:p>
            <a:pPr>
              <a:lnSpc>
                <a:spcPct val="100000"/>
              </a:lnSpc>
            </a:pPr>
            <a:r>
              <a:rPr lang="fr-FR" sz="1150" spc="-1" dirty="0">
                <a:solidFill>
                  <a:srgbClr val="000000"/>
                </a:solidFill>
                <a:latin typeface="Corbel"/>
              </a:rPr>
              <a:t>- Définir l’heure de début,</a:t>
            </a:r>
          </a:p>
          <a:p>
            <a:pPr>
              <a:lnSpc>
                <a:spcPct val="100000"/>
              </a:lnSpc>
            </a:pPr>
            <a:r>
              <a:rPr lang="fr-FR" sz="1150" spc="-1" dirty="0">
                <a:solidFill>
                  <a:srgbClr val="000000"/>
                </a:solidFill>
                <a:latin typeface="Corbel"/>
              </a:rPr>
              <a:t>- Annuler l’heure de début,</a:t>
            </a:r>
          </a:p>
          <a:p>
            <a:pPr>
              <a:lnSpc>
                <a:spcPct val="100000"/>
              </a:lnSpc>
            </a:pPr>
            <a:r>
              <a:rPr lang="fr-FR" sz="1150" spc="-1" dirty="0">
                <a:solidFill>
                  <a:srgbClr val="000000"/>
                </a:solidFill>
                <a:latin typeface="Corbel"/>
              </a:rPr>
              <a:t>- Vérifier les saisies manquantes,</a:t>
            </a:r>
          </a:p>
          <a:p>
            <a:pPr>
              <a:lnSpc>
                <a:spcPct val="100000"/>
              </a:lnSpc>
            </a:pPr>
            <a:r>
              <a:rPr lang="fr-FR" sz="1150" spc="-1" dirty="0">
                <a:solidFill>
                  <a:srgbClr val="000000"/>
                </a:solidFill>
                <a:latin typeface="Corbel"/>
              </a:rPr>
              <a:t>- Calculer les données des compétitions </a:t>
            </a:r>
          </a:p>
          <a:p>
            <a:pPr>
              <a:lnSpc>
                <a:spcPct val="100000"/>
              </a:lnSpc>
            </a:pPr>
            <a:r>
              <a:rPr lang="fr-FR" sz="1150" spc="-1" dirty="0">
                <a:solidFill>
                  <a:srgbClr val="000000"/>
                </a:solidFill>
                <a:latin typeface="Corbel"/>
              </a:rPr>
              <a:t>(lié à l’action suivante en cas de configuration</a:t>
            </a:r>
          </a:p>
          <a:p>
            <a:pPr>
              <a:lnSpc>
                <a:spcPct val="100000"/>
              </a:lnSpc>
            </a:pPr>
            <a:r>
              <a:rPr lang="fr-FR" sz="1150" spc="-1" dirty="0">
                <a:solidFill>
                  <a:srgbClr val="000000"/>
                </a:solidFill>
                <a:latin typeface="Corbel"/>
              </a:rPr>
              <a:t>« Manuel »),</a:t>
            </a:r>
          </a:p>
          <a:p>
            <a:pPr>
              <a:lnSpc>
                <a:spcPct val="100000"/>
              </a:lnSpc>
            </a:pPr>
            <a:r>
              <a:rPr lang="fr-FR" sz="1150" spc="-1" dirty="0">
                <a:solidFill>
                  <a:srgbClr val="000000"/>
                </a:solidFill>
                <a:latin typeface="Corbel"/>
              </a:rPr>
              <a:t>- Données des compétitions puis choisir</a:t>
            </a:r>
          </a:p>
          <a:p>
            <a:pPr>
              <a:lnSpc>
                <a:spcPct val="100000"/>
              </a:lnSpc>
            </a:pPr>
            <a:r>
              <a:rPr lang="fr-FR" sz="1150" spc="-1" dirty="0">
                <a:solidFill>
                  <a:srgbClr val="000000"/>
                </a:solidFill>
                <a:latin typeface="Corbel"/>
              </a:rPr>
              <a:t>manuel ou automatique. Par défaut le logiciel</a:t>
            </a:r>
          </a:p>
          <a:p>
            <a:pPr>
              <a:lnSpc>
                <a:spcPct val="100000"/>
              </a:lnSpc>
            </a:pPr>
            <a:r>
              <a:rPr lang="fr-FR" sz="1150" spc="-1" dirty="0">
                <a:solidFill>
                  <a:srgbClr val="000000"/>
                </a:solidFill>
                <a:latin typeface="Corbel"/>
              </a:rPr>
              <a:t>est en automatique.</a:t>
            </a:r>
          </a:p>
          <a:p>
            <a:pPr>
              <a:lnSpc>
                <a:spcPct val="100000"/>
              </a:lnSpc>
            </a:pPr>
            <a:r>
              <a:rPr lang="fr-FR" sz="1150" spc="-1" dirty="0">
                <a:solidFill>
                  <a:srgbClr val="000000"/>
                </a:solidFill>
                <a:latin typeface="Corbel"/>
              </a:rPr>
              <a:t>     * En automatique, </a:t>
            </a:r>
            <a:r>
              <a:rPr lang="fr-FR" sz="1150" spc="-1" dirty="0" err="1">
                <a:solidFill>
                  <a:srgbClr val="000000"/>
                </a:solidFill>
                <a:latin typeface="Corbel"/>
              </a:rPr>
              <a:t>Ucompetitions</a:t>
            </a:r>
            <a:r>
              <a:rPr lang="fr-FR" sz="1150" spc="-1" dirty="0">
                <a:solidFill>
                  <a:srgbClr val="000000"/>
                </a:solidFill>
                <a:latin typeface="Corbel"/>
              </a:rPr>
              <a:t> met les</a:t>
            </a:r>
          </a:p>
          <a:p>
            <a:pPr>
              <a:lnSpc>
                <a:spcPct val="100000"/>
              </a:lnSpc>
            </a:pPr>
            <a:r>
              <a:rPr lang="fr-FR" sz="1150" spc="-1" dirty="0">
                <a:solidFill>
                  <a:srgbClr val="000000"/>
                </a:solidFill>
                <a:latin typeface="Corbel"/>
              </a:rPr>
              <a:t>données à jour à chaque fois que vous </a:t>
            </a:r>
          </a:p>
          <a:p>
            <a:pPr>
              <a:lnSpc>
                <a:spcPct val="100000"/>
              </a:lnSpc>
            </a:pPr>
            <a:r>
              <a:rPr lang="fr-FR" sz="1150" spc="-1" dirty="0">
                <a:solidFill>
                  <a:srgbClr val="000000"/>
                </a:solidFill>
                <a:latin typeface="Corbel"/>
              </a:rPr>
              <a:t>quitter une saisie et cela peut prendre un</a:t>
            </a:r>
          </a:p>
          <a:p>
            <a:pPr>
              <a:lnSpc>
                <a:spcPct val="100000"/>
              </a:lnSpc>
            </a:pPr>
            <a:r>
              <a:rPr lang="fr-FR" sz="1150" spc="-1" dirty="0">
                <a:solidFill>
                  <a:srgbClr val="000000"/>
                </a:solidFill>
                <a:latin typeface="Corbel"/>
              </a:rPr>
              <a:t>certains temps.</a:t>
            </a:r>
          </a:p>
          <a:p>
            <a:pPr>
              <a:lnSpc>
                <a:spcPct val="100000"/>
              </a:lnSpc>
            </a:pPr>
            <a:r>
              <a:rPr lang="fr-FR" sz="1150" spc="-1" dirty="0">
                <a:solidFill>
                  <a:srgbClr val="000000"/>
                </a:solidFill>
                <a:latin typeface="Corbel"/>
              </a:rPr>
              <a:t>     * En manuel, vous devez forcer le </a:t>
            </a:r>
          </a:p>
          <a:p>
            <a:pPr>
              <a:lnSpc>
                <a:spcPct val="100000"/>
              </a:lnSpc>
            </a:pPr>
            <a:r>
              <a:rPr lang="fr-FR" sz="1150" spc="-1" dirty="0">
                <a:solidFill>
                  <a:srgbClr val="000000"/>
                </a:solidFill>
                <a:latin typeface="Corbel"/>
              </a:rPr>
              <a:t>calcul quand vous avez fini vos saisies.</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3120200" y="3511694"/>
            <a:ext cx="5835361" cy="3170217"/>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745356" y="306955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976063" y="3346306"/>
            <a:ext cx="1796099" cy="33227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5197238" y="3150811"/>
            <a:ext cx="2323471" cy="92996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520710" y="3912234"/>
            <a:ext cx="393192" cy="16854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008969" y="2854784"/>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7754921" y="3628372"/>
            <a:ext cx="1200640" cy="14499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9">
            <a:extLst>
              <a:ext uri="{FF2B5EF4-FFF2-40B4-BE49-F238E27FC236}">
                <a16:creationId xmlns:a16="http://schemas.microsoft.com/office/drawing/2014/main" id="{A8ED98CD-076D-4BBB-5137-B0C6AAFB57C5}"/>
              </a:ext>
            </a:extLst>
          </p:cNvPr>
          <p:cNvSpPr/>
          <p:nvPr/>
        </p:nvSpPr>
        <p:spPr>
          <a:xfrm>
            <a:off x="2719969" y="6148491"/>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23" name="Rectangle 22">
            <a:extLst>
              <a:ext uri="{FF2B5EF4-FFF2-40B4-BE49-F238E27FC236}">
                <a16:creationId xmlns:a16="http://schemas.microsoft.com/office/drawing/2014/main" id="{CDADF997-59F0-8C87-B1F6-51A58B8220C0}"/>
              </a:ext>
            </a:extLst>
          </p:cNvPr>
          <p:cNvSpPr/>
          <p:nvPr/>
        </p:nvSpPr>
        <p:spPr>
          <a:xfrm>
            <a:off x="3144143" y="6452299"/>
            <a:ext cx="580159" cy="2320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ustomShape 7">
            <a:extLst>
              <a:ext uri="{FF2B5EF4-FFF2-40B4-BE49-F238E27FC236}">
                <a16:creationId xmlns:a16="http://schemas.microsoft.com/office/drawing/2014/main" id="{7A2D7B35-30EE-395B-3123-409710194EF8}"/>
              </a:ext>
            </a:extLst>
          </p:cNvPr>
          <p:cNvSpPr/>
          <p:nvPr/>
        </p:nvSpPr>
        <p:spPr>
          <a:xfrm>
            <a:off x="3021618" y="6369007"/>
            <a:ext cx="150564" cy="23206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3" name="Image 2" descr="Une image contenant texte, capture d’écran, rue, signe&#10;&#10;Description générée automatiquement">
            <a:extLst>
              <a:ext uri="{FF2B5EF4-FFF2-40B4-BE49-F238E27FC236}">
                <a16:creationId xmlns:a16="http://schemas.microsoft.com/office/drawing/2014/main" id="{1529D8BA-ADF5-69F4-0BF0-7A4CD30BEC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5627" y="2276163"/>
            <a:ext cx="2424142" cy="1137342"/>
          </a:xfrm>
          <a:prstGeom prst="rect">
            <a:avLst/>
          </a:prstGeom>
        </p:spPr>
      </p:pic>
      <p:sp>
        <p:nvSpPr>
          <p:cNvPr id="7" name="CustomShape 7">
            <a:extLst>
              <a:ext uri="{FF2B5EF4-FFF2-40B4-BE49-F238E27FC236}">
                <a16:creationId xmlns:a16="http://schemas.microsoft.com/office/drawing/2014/main" id="{15373240-E084-99E6-2BFB-158BD0B4BF89}"/>
              </a:ext>
            </a:extLst>
          </p:cNvPr>
          <p:cNvSpPr/>
          <p:nvPr/>
        </p:nvSpPr>
        <p:spPr>
          <a:xfrm flipV="1">
            <a:off x="5337864" y="2851246"/>
            <a:ext cx="947762" cy="13417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9">
            <a:extLst>
              <a:ext uri="{FF2B5EF4-FFF2-40B4-BE49-F238E27FC236}">
                <a16:creationId xmlns:a16="http://schemas.microsoft.com/office/drawing/2014/main" id="{5B6CCCB4-702F-6110-4062-4C9CB294294E}"/>
              </a:ext>
            </a:extLst>
          </p:cNvPr>
          <p:cNvSpPr/>
          <p:nvPr/>
        </p:nvSpPr>
        <p:spPr>
          <a:xfrm>
            <a:off x="2735425" y="4755659"/>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3" name="CustomShape 7">
            <a:extLst>
              <a:ext uri="{FF2B5EF4-FFF2-40B4-BE49-F238E27FC236}">
                <a16:creationId xmlns:a16="http://schemas.microsoft.com/office/drawing/2014/main" id="{03B1DE0A-002C-A6F3-B9E7-E7AA67186647}"/>
              </a:ext>
            </a:extLst>
          </p:cNvPr>
          <p:cNvSpPr/>
          <p:nvPr/>
        </p:nvSpPr>
        <p:spPr>
          <a:xfrm>
            <a:off x="2948473" y="5035019"/>
            <a:ext cx="902827" cy="143252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7">
            <a:extLst>
              <a:ext uri="{FF2B5EF4-FFF2-40B4-BE49-F238E27FC236}">
                <a16:creationId xmlns:a16="http://schemas.microsoft.com/office/drawing/2014/main" id="{5B96F848-14EE-73BA-7246-8651E42543E1}"/>
              </a:ext>
            </a:extLst>
          </p:cNvPr>
          <p:cNvSpPr/>
          <p:nvPr/>
        </p:nvSpPr>
        <p:spPr>
          <a:xfrm flipV="1">
            <a:off x="2948473" y="3996504"/>
            <a:ext cx="199584" cy="75669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Rectangle 14">
            <a:extLst>
              <a:ext uri="{FF2B5EF4-FFF2-40B4-BE49-F238E27FC236}">
                <a16:creationId xmlns:a16="http://schemas.microsoft.com/office/drawing/2014/main" id="{DEF918FE-D4F7-2942-4E36-CFB143DCFC60}"/>
              </a:ext>
            </a:extLst>
          </p:cNvPr>
          <p:cNvSpPr/>
          <p:nvPr/>
        </p:nvSpPr>
        <p:spPr>
          <a:xfrm>
            <a:off x="3718647" y="6452299"/>
            <a:ext cx="768291" cy="23206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0EC7FE0A-8010-78D2-DDD9-C9B92A0930A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572000" y="5903203"/>
            <a:ext cx="2202073" cy="792050"/>
          </a:xfrm>
          <a:prstGeom prst="rect">
            <a:avLst/>
          </a:prstGeom>
        </p:spPr>
      </p:pic>
      <p:sp>
        <p:nvSpPr>
          <p:cNvPr id="18" name="Rectangle 17">
            <a:extLst>
              <a:ext uri="{FF2B5EF4-FFF2-40B4-BE49-F238E27FC236}">
                <a16:creationId xmlns:a16="http://schemas.microsoft.com/office/drawing/2014/main" id="{CDE415ED-31D4-BAB2-BED8-75A7037D9A3E}"/>
              </a:ext>
            </a:extLst>
          </p:cNvPr>
          <p:cNvSpPr/>
          <p:nvPr/>
        </p:nvSpPr>
        <p:spPr>
          <a:xfrm>
            <a:off x="4577569" y="5910653"/>
            <a:ext cx="2186302" cy="79205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55CB9CEE-79BF-8BD2-3CBA-A9B197BCA294}"/>
              </a:ext>
            </a:extLst>
          </p:cNvPr>
          <p:cNvSpPr txBox="1"/>
          <p:nvPr/>
        </p:nvSpPr>
        <p:spPr>
          <a:xfrm>
            <a:off x="207629" y="5446216"/>
            <a:ext cx="1985057" cy="446276"/>
          </a:xfrm>
          <a:prstGeom prst="rect">
            <a:avLst/>
          </a:prstGeom>
          <a:noFill/>
        </p:spPr>
        <p:txBody>
          <a:bodyPr wrap="square" rtlCol="0">
            <a:spAutoFit/>
          </a:bodyPr>
          <a:lstStyle/>
          <a:p>
            <a:pPr marL="228600" indent="-228600">
              <a:buFont typeface="+mj-lt"/>
              <a:buAutoNum type="arabicParenR" startAt="5"/>
            </a:pPr>
            <a:r>
              <a:rPr lang="fr-FR" sz="1150" spc="-1" dirty="0">
                <a:solidFill>
                  <a:srgbClr val="000000"/>
                </a:solidFill>
                <a:latin typeface="Corbel"/>
              </a:rPr>
              <a:t>Cliquer sur « Fermer » pour sortir</a:t>
            </a:r>
          </a:p>
        </p:txBody>
      </p:sp>
      <p:sp>
        <p:nvSpPr>
          <p:cNvPr id="20" name="CustomShape 9">
            <a:extLst>
              <a:ext uri="{FF2B5EF4-FFF2-40B4-BE49-F238E27FC236}">
                <a16:creationId xmlns:a16="http://schemas.microsoft.com/office/drawing/2014/main" id="{6CDFBA6D-A095-51C6-B1FD-FA7FF378B5CB}"/>
              </a:ext>
            </a:extLst>
          </p:cNvPr>
          <p:cNvSpPr/>
          <p:nvPr/>
        </p:nvSpPr>
        <p:spPr>
          <a:xfrm>
            <a:off x="7364289" y="6051013"/>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21" name="CustomShape 7">
            <a:extLst>
              <a:ext uri="{FF2B5EF4-FFF2-40B4-BE49-F238E27FC236}">
                <a16:creationId xmlns:a16="http://schemas.microsoft.com/office/drawing/2014/main" id="{33BF8763-505B-8767-6992-D7B9823E9007}"/>
              </a:ext>
            </a:extLst>
          </p:cNvPr>
          <p:cNvSpPr/>
          <p:nvPr/>
        </p:nvSpPr>
        <p:spPr>
          <a:xfrm>
            <a:off x="7677130" y="6237135"/>
            <a:ext cx="815830" cy="263744"/>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00E19EB9-AA6A-239E-FEF9-7A1632CD697E}"/>
              </a:ext>
            </a:extLst>
          </p:cNvPr>
          <p:cNvSpPr/>
          <p:nvPr/>
        </p:nvSpPr>
        <p:spPr>
          <a:xfrm>
            <a:off x="8500022" y="6452299"/>
            <a:ext cx="507627" cy="2212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1">
            <a:extLst>
              <a:ext uri="{FF2B5EF4-FFF2-40B4-BE49-F238E27FC236}">
                <a16:creationId xmlns:a16="http://schemas.microsoft.com/office/drawing/2014/main" id="{0B081958-B145-7D18-3608-65DAFA5E79B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944530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fill="hold" nodeType="clickEffect">
                                  <p:stCondLst>
                                    <p:cond delay="0"/>
                                  </p:stCondLst>
                                  <p:childTnLst>
                                    <p:set>
                                      <p:cBhvr>
                                        <p:cTn id="11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fill="hold" nodeType="clickEffect">
                                  <p:stCondLst>
                                    <p:cond delay="0"/>
                                  </p:stCondLst>
                                  <p:childTnLst>
                                    <p:set>
                                      <p:cBhvr>
                                        <p:cTn id="118" dur="1" fill="hold">
                                          <p:stCondLst>
                                            <p:cond delay="0"/>
                                          </p:stCondLst>
                                        </p:cTn>
                                        <p:tgtEl>
                                          <p:spTgt spid="106">
                                            <p:txEl>
                                              <p:pRg st="10" end="10"/>
                                            </p:txEl>
                                          </p:spTgt>
                                        </p:tgtEl>
                                        <p:attrNameLst>
                                          <p:attrName>style.visibility</p:attrName>
                                        </p:attrNameLst>
                                      </p:cBhvr>
                                      <p:to>
                                        <p:strVal val="visible"/>
                                      </p:to>
                                    </p:set>
                                  </p:childTnLst>
                                </p:cTn>
                              </p:par>
                              <p:par>
                                <p:cTn id="119" presetID="1" presetClass="entr" fill="hold" nodeType="withEffect">
                                  <p:stCondLst>
                                    <p:cond delay="0"/>
                                  </p:stCondLst>
                                  <p:childTnLst>
                                    <p:set>
                                      <p:cBhvr>
                                        <p:cTn id="120" dur="1" fill="hold">
                                          <p:stCondLst>
                                            <p:cond delay="0"/>
                                          </p:stCondLst>
                                        </p:cTn>
                                        <p:tgtEl>
                                          <p:spTgt spid="106">
                                            <p:txEl>
                                              <p:pRg st="11" end="11"/>
                                            </p:txEl>
                                          </p:spTgt>
                                        </p:tgtEl>
                                        <p:attrNameLst>
                                          <p:attrName>style.visibility</p:attrName>
                                        </p:attrNameLst>
                                      </p:cBhvr>
                                      <p:to>
                                        <p:strVal val="visible"/>
                                      </p:to>
                                    </p:set>
                                  </p:childTnLst>
                                </p:cTn>
                              </p:par>
                              <p:par>
                                <p:cTn id="121" presetID="1" presetClass="entr" fill="hold" nodeType="withEffect">
                                  <p:stCondLst>
                                    <p:cond delay="0"/>
                                  </p:stCondLst>
                                  <p:childTnLst>
                                    <p:set>
                                      <p:cBhvr>
                                        <p:cTn id="12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fill="hold" nodeType="clickEffect">
                                  <p:stCondLst>
                                    <p:cond delay="0"/>
                                  </p:stCondLst>
                                  <p:childTnLst>
                                    <p:set>
                                      <p:cBhvr>
                                        <p:cTn id="126" dur="1" fill="hold">
                                          <p:stCondLst>
                                            <p:cond delay="0"/>
                                          </p:stCondLst>
                                        </p:cTn>
                                        <p:tgtEl>
                                          <p:spTgt spid="106">
                                            <p:txEl>
                                              <p:pRg st="13" end="13"/>
                                            </p:txEl>
                                          </p:spTgt>
                                        </p:tgtEl>
                                        <p:attrNameLst>
                                          <p:attrName>style.visibility</p:attrName>
                                        </p:attrNameLst>
                                      </p:cBhvr>
                                      <p:to>
                                        <p:strVal val="visible"/>
                                      </p:to>
                                    </p:set>
                                  </p:childTnLst>
                                </p:cTn>
                              </p:par>
                              <p:par>
                                <p:cTn id="127" presetID="1" presetClass="entr" fill="hold" nodeType="withEffect">
                                  <p:stCondLst>
                                    <p:cond delay="0"/>
                                  </p:stCondLst>
                                  <p:childTnLst>
                                    <p:set>
                                      <p:cBhvr>
                                        <p:cTn id="128" dur="1" fill="hold">
                                          <p:stCondLst>
                                            <p:cond delay="0"/>
                                          </p:stCondLst>
                                        </p:cTn>
                                        <p:tgtEl>
                                          <p:spTgt spid="106">
                                            <p:txEl>
                                              <p:pRg st="14" end="14"/>
                                            </p:txEl>
                                          </p:spTgt>
                                        </p:tgtEl>
                                        <p:attrNameLst>
                                          <p:attrName>style.visibility</p:attrName>
                                        </p:attrNameLst>
                                      </p:cBhvr>
                                      <p:to>
                                        <p:strVal val="visible"/>
                                      </p:to>
                                    </p:set>
                                  </p:childTnLst>
                                </p:cTn>
                              </p:par>
                              <p:par>
                                <p:cTn id="129" presetID="1" presetClass="entr" fill="hold" nodeType="withEffect">
                                  <p:stCondLst>
                                    <p:cond delay="0"/>
                                  </p:stCondLst>
                                  <p:childTnLst>
                                    <p:set>
                                      <p:cBhvr>
                                        <p:cTn id="13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fill="hold" nodeType="clickEffect">
                                  <p:stCondLst>
                                    <p:cond delay="0"/>
                                  </p:stCondLst>
                                  <p:childTnLst>
                                    <p:set>
                                      <p:cBhvr>
                                        <p:cTn id="134" dur="1" fill="hold">
                                          <p:stCondLst>
                                            <p:cond delay="0"/>
                                          </p:stCondLst>
                                        </p:cTn>
                                        <p:tgtEl>
                                          <p:spTgt spid="106">
                                            <p:txEl>
                                              <p:pRg st="16" end="16"/>
                                            </p:txEl>
                                          </p:spTgt>
                                        </p:tgtEl>
                                        <p:attrNameLst>
                                          <p:attrName>style.visibility</p:attrName>
                                        </p:attrNameLst>
                                      </p:cBhvr>
                                      <p:to>
                                        <p:strVal val="visible"/>
                                      </p:to>
                                    </p:set>
                                  </p:childTnLst>
                                </p:cTn>
                              </p:par>
                              <p:par>
                                <p:cTn id="135" presetID="1" presetClass="entr" fill="hold" nodeType="withEffect">
                                  <p:stCondLst>
                                    <p:cond delay="0"/>
                                  </p:stCondLst>
                                  <p:childTnLst>
                                    <p:set>
                                      <p:cBhvr>
                                        <p:cTn id="136" dur="1" fill="hold">
                                          <p:stCondLst>
                                            <p:cond delay="0"/>
                                          </p:stCondLst>
                                        </p:cTn>
                                        <p:tgtEl>
                                          <p:spTgt spid="106">
                                            <p:txEl>
                                              <p:pRg st="17" end="17"/>
                                            </p:txEl>
                                          </p:spTgt>
                                        </p:tgtEl>
                                        <p:attrNameLst>
                                          <p:attrName>style.visibility</p:attrName>
                                        </p:attrNameLst>
                                      </p:cBhvr>
                                      <p:to>
                                        <p:strVal val="visible"/>
                                      </p:to>
                                    </p:set>
                                  </p:childTnLst>
                                </p:cTn>
                              </p:par>
                              <p:par>
                                <p:cTn id="137" presetID="1" presetClass="entr" fill="hold" nodeType="withEffect">
                                  <p:stCondLst>
                                    <p:cond delay="0"/>
                                  </p:stCondLst>
                                  <p:childTnLst>
                                    <p:set>
                                      <p:cBhvr>
                                        <p:cTn id="138" dur="1" fill="hold">
                                          <p:stCondLst>
                                            <p:cond delay="0"/>
                                          </p:stCondLst>
                                        </p:cTn>
                                        <p:tgtEl>
                                          <p:spTgt spid="106">
                                            <p:txEl>
                                              <p:pRg st="18" end="18"/>
                                            </p:txEl>
                                          </p:spTgt>
                                        </p:tgtEl>
                                        <p:attrNameLst>
                                          <p:attrName>style.visibility</p:attrName>
                                        </p:attrNameLst>
                                      </p:cBhvr>
                                      <p:to>
                                        <p:strVal val="visible"/>
                                      </p:to>
                                    </p:set>
                                  </p:childTnLst>
                                </p:cTn>
                              </p:par>
                              <p:par>
                                <p:cTn id="139" presetID="1" presetClass="entr" fill="hold" nodeType="withEffect">
                                  <p:stCondLst>
                                    <p:cond delay="0"/>
                                  </p:stCondLst>
                                  <p:childTnLst>
                                    <p:set>
                                      <p:cBhvr>
                                        <p:cTn id="140"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20" end="20"/>
                                            </p:txEl>
                                          </p:spTgt>
                                        </p:tgtEl>
                                        <p:attrNameLst>
                                          <p:attrName>style.visibility</p:attrName>
                                        </p:attrNameLst>
                                      </p:cBhvr>
                                      <p:to>
                                        <p:strVal val="visible"/>
                                      </p:to>
                                    </p:set>
                                  </p:childTnLst>
                                </p:cTn>
                              </p:par>
                              <p:par>
                                <p:cTn id="145" presetID="1" presetClass="entr" fill="hold" nodeType="withEffect">
                                  <p:stCondLst>
                                    <p:cond delay="0"/>
                                  </p:stCondLst>
                                  <p:childTnLst>
                                    <p:set>
                                      <p:cBhvr>
                                        <p:cTn id="146"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19"/>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fill="hold" nodeType="clickEffect">
                                  <p:stCondLst>
                                    <p:cond delay="0"/>
                                  </p:stCondLst>
                                  <p:childTnLst>
                                    <p:set>
                                      <p:cBhvr>
                                        <p:cTn id="154" dur="1" fill="hold">
                                          <p:stCondLst>
                                            <p:cond delay="0"/>
                                          </p:stCondLst>
                                        </p:cTn>
                                        <p:tgtEl>
                                          <p:spTgt spid="20"/>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fill="hold" nodeType="clickEffect">
                                  <p:stCondLst>
                                    <p:cond delay="0"/>
                                  </p:stCondLst>
                                  <p:childTnLst>
                                    <p:set>
                                      <p:cBhvr>
                                        <p:cTn id="158" dur="1" fill="hold">
                                          <p:stCondLst>
                                            <p:cond delay="0"/>
                                          </p:stCondLst>
                                        </p:cTn>
                                        <p:tgtEl>
                                          <p:spTgt spid="21"/>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3" grpId="0" animBg="1"/>
      <p:bldP spid="15" grpId="0" animBg="1"/>
      <p:bldP spid="18" grpId="0" animBg="1"/>
      <p:bldP spid="19"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Espace réservé du contenu 6"/>
          <p:cNvPicPr/>
          <p:nvPr/>
        </p:nvPicPr>
        <p:blipFill>
          <a:blip r:embed="rId2"/>
          <a:stretch/>
        </p:blipFill>
        <p:spPr>
          <a:xfrm>
            <a:off x="0" y="0"/>
            <a:ext cx="9143640" cy="775800"/>
          </a:xfrm>
          <a:prstGeom prst="rect">
            <a:avLst/>
          </a:prstGeom>
          <a:ln>
            <a:noFill/>
          </a:ln>
        </p:spPr>
      </p:pic>
      <p:sp>
        <p:nvSpPr>
          <p:cNvPr id="96" name="CustomShape 1"/>
          <p:cNvSpPr/>
          <p:nvPr/>
        </p:nvSpPr>
        <p:spPr>
          <a:xfrm>
            <a:off x="4156920" y="187920"/>
            <a:ext cx="4065120" cy="395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rPr>
              <a:t>CROSS_GESTIONNAIRE</a:t>
            </a:r>
          </a:p>
        </p:txBody>
      </p:sp>
      <p:sp>
        <p:nvSpPr>
          <p:cNvPr id="97" name="CustomShape 2"/>
          <p:cNvSpPr/>
          <p:nvPr/>
        </p:nvSpPr>
        <p:spPr>
          <a:xfrm>
            <a:off x="0" y="776160"/>
            <a:ext cx="2584440" cy="5305320"/>
          </a:xfrm>
          <a:prstGeom prst="rect">
            <a:avLst/>
          </a:prstGeom>
          <a:solidFill>
            <a:srgbClr val="F14621"/>
          </a:solidFill>
          <a:ln>
            <a:noFill/>
          </a:ln>
        </p:spPr>
        <p:style>
          <a:lnRef idx="2">
            <a:schemeClr val="accent1">
              <a:shade val="50000"/>
            </a:schemeClr>
          </a:lnRef>
          <a:fillRef idx="1">
            <a:schemeClr val="accent1"/>
          </a:fillRef>
          <a:effectRef idx="0">
            <a:schemeClr val="accent1"/>
          </a:effectRef>
          <a:fontRef idx="minor"/>
        </p:style>
        <p:txBody>
          <a:bodyPr/>
          <a:lstStyle/>
          <a:p>
            <a:endParaRPr lang="fr-FR"/>
          </a:p>
        </p:txBody>
      </p:sp>
      <p:sp>
        <p:nvSpPr>
          <p:cNvPr id="98"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r>
              <a:rPr lang="fr-FR" sz="1400" b="1" strike="noStrike" spc="-1">
                <a:solidFill>
                  <a:srgbClr val="E84C22"/>
                </a:solidFill>
                <a:latin typeface="Calibri"/>
              </a:rPr>
              <a:t>2</a:t>
            </a:r>
            <a:endParaRPr lang="fr-FR" sz="1400" b="0" strike="noStrike" spc="-1">
              <a:latin typeface="Times New Roman"/>
            </a:endParaRPr>
          </a:p>
        </p:txBody>
      </p:sp>
      <p:sp>
        <p:nvSpPr>
          <p:cNvPr id="99" name="CustomShape 4"/>
          <p:cNvSpPr/>
          <p:nvPr/>
        </p:nvSpPr>
        <p:spPr>
          <a:xfrm>
            <a:off x="254520" y="2324880"/>
            <a:ext cx="217764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3200" b="1" strike="noStrike" spc="-1">
                <a:solidFill>
                  <a:srgbClr val="FFFFFF"/>
                </a:solidFill>
                <a:latin typeface="Corbel"/>
              </a:rPr>
              <a:t>TABLE </a:t>
            </a:r>
            <a:endParaRPr lang="fr-FR" sz="3200" b="0" strike="noStrike" spc="-1">
              <a:latin typeface="Arial"/>
            </a:endParaRPr>
          </a:p>
          <a:p>
            <a:pPr>
              <a:lnSpc>
                <a:spcPct val="100000"/>
              </a:lnSpc>
            </a:pPr>
            <a:r>
              <a:rPr lang="fr-FR" sz="3200" b="1" strike="noStrike" spc="-1">
                <a:solidFill>
                  <a:srgbClr val="FFFFFF"/>
                </a:solidFill>
                <a:latin typeface="Corbel"/>
              </a:rPr>
              <a:t>DES MATIERES</a:t>
            </a:r>
            <a:endParaRPr lang="fr-FR" sz="3200" b="0" strike="noStrike" spc="-1">
              <a:latin typeface="Arial"/>
            </a:endParaRPr>
          </a:p>
        </p:txBody>
      </p:sp>
      <p:sp>
        <p:nvSpPr>
          <p:cNvPr id="100" name="CustomShape 5"/>
          <p:cNvSpPr/>
          <p:nvPr/>
        </p:nvSpPr>
        <p:spPr>
          <a:xfrm>
            <a:off x="2584440" y="996480"/>
            <a:ext cx="6374160" cy="419969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485775" indent="-400050">
              <a:lnSpc>
                <a:spcPct val="100000"/>
              </a:lnSpc>
              <a:buFont typeface="+mj-lt"/>
              <a:buAutoNum type="romanUcPeriod" startAt="8"/>
            </a:pPr>
            <a:r>
              <a:rPr lang="fr-FR" sz="1300" b="1" u="sng" strike="noStrike" spc="-1" dirty="0">
                <a:latin typeface="Calibri"/>
                <a:hlinkClick r:id="rId3" action="ppaction://hlinksldjump"/>
              </a:rPr>
              <a:t>Ucompetitions – Liste des équipes</a:t>
            </a:r>
            <a:endParaRPr lang="fr-FR" sz="1300" b="1" u="sng" strike="noStrike" spc="-1" dirty="0">
              <a:latin typeface="Calibri"/>
            </a:endParaRPr>
          </a:p>
          <a:p>
            <a:pPr marL="485775" indent="-400050">
              <a:lnSpc>
                <a:spcPct val="100000"/>
              </a:lnSpc>
              <a:buFont typeface="+mj-lt"/>
              <a:buAutoNum type="romanUcPeriod" startAt="9"/>
            </a:pPr>
            <a:r>
              <a:rPr lang="fr-FR" sz="1300" b="1" u="sng" spc="-1" dirty="0" err="1">
                <a:latin typeface="Calibri"/>
                <a:hlinkClick r:id="rId4" action="ppaction://hlinksldjump"/>
              </a:rPr>
              <a:t>Ucompetitions</a:t>
            </a:r>
            <a:r>
              <a:rPr lang="fr-FR" sz="1300" b="1" u="sng" spc="-1" dirty="0">
                <a:latin typeface="Calibri"/>
                <a:hlinkClick r:id="rId4" action="ppaction://hlinksldjump"/>
              </a:rPr>
              <a:t> –</a:t>
            </a:r>
            <a:r>
              <a:rPr lang="fr-FR" sz="1300" b="1" u="sng" spc="-1" dirty="0">
                <a:latin typeface="Calibri"/>
              </a:rPr>
              <a:t> </a:t>
            </a:r>
            <a:r>
              <a:rPr lang="fr-FR" sz="1300" b="1" u="sng" spc="-1" dirty="0">
                <a:latin typeface="Calibri"/>
                <a:hlinkClick r:id="rId4" action="ppaction://hlinksldjump"/>
              </a:rPr>
              <a:t>Saisies des arrivées : manuelle, scannée et via dossards </a:t>
            </a:r>
            <a:r>
              <a:rPr lang="fr-FR" sz="1300" b="1" u="sng" spc="-1" dirty="0" err="1">
                <a:latin typeface="Calibri"/>
                <a:hlinkClick r:id="rId4" action="ppaction://hlinksldjump"/>
              </a:rPr>
              <a:t>pucés</a:t>
            </a:r>
            <a:endParaRPr lang="fr-FR" sz="1300" b="1" u="sng" spc="-1" dirty="0">
              <a:latin typeface="Calibri"/>
            </a:endParaRPr>
          </a:p>
          <a:p>
            <a:pPr marL="770040" lvl="1" indent="-228600">
              <a:buFont typeface="+mj-lt"/>
              <a:buAutoNum type="alphaLcPeriod"/>
            </a:pPr>
            <a:r>
              <a:rPr lang="fr-FR" sz="1100" b="1" spc="-1" dirty="0">
                <a:latin typeface="Calibri"/>
                <a:hlinkClick r:id="rId4" action="ppaction://hlinksldjump"/>
              </a:rPr>
              <a:t>Accéder</a:t>
            </a:r>
            <a:endParaRPr lang="fr-FR" sz="1100" b="1" spc="-1" dirty="0">
              <a:latin typeface="Calibri"/>
            </a:endParaRPr>
          </a:p>
          <a:p>
            <a:pPr marL="770040" lvl="1" indent="-228600">
              <a:buFont typeface="+mj-lt"/>
              <a:buAutoNum type="alphaLcPeriod"/>
            </a:pPr>
            <a:r>
              <a:rPr lang="fr-FR" sz="1100" b="1" spc="-1" dirty="0">
                <a:latin typeface="Calibri"/>
                <a:hlinkClick r:id="rId5" action="ppaction://hlinksldjump"/>
              </a:rPr>
              <a:t>Informations</a:t>
            </a:r>
            <a:endParaRPr lang="fr-FR" sz="1100" b="1" spc="-1" dirty="0">
              <a:latin typeface="Calibri"/>
            </a:endParaRPr>
          </a:p>
          <a:p>
            <a:pPr marL="770040" lvl="1" indent="-228600">
              <a:buFont typeface="+mj-lt"/>
              <a:buAutoNum type="alphaLcPeriod"/>
            </a:pPr>
            <a:r>
              <a:rPr lang="fr-FR" sz="1100" b="1" spc="-1" dirty="0">
                <a:latin typeface="Calibri"/>
                <a:hlinkClick r:id="rId6" action="ppaction://hlinksldjump"/>
              </a:rPr>
              <a:t>Modifier la compétition active</a:t>
            </a:r>
            <a:endParaRPr lang="fr-FR" sz="1100" b="1" spc="-1" dirty="0">
              <a:latin typeface="Calibri"/>
            </a:endParaRPr>
          </a:p>
          <a:p>
            <a:pPr marL="770040" lvl="1" indent="-228600">
              <a:buFont typeface="+mj-lt"/>
              <a:buAutoNum type="alphaLcPeriod"/>
            </a:pPr>
            <a:r>
              <a:rPr lang="fr-FR" sz="1100" b="1" spc="-1" dirty="0">
                <a:latin typeface="Calibri"/>
                <a:hlinkClick r:id="rId7" action="ppaction://hlinksldjump"/>
              </a:rPr>
              <a:t>Date de début de la compétition</a:t>
            </a:r>
            <a:endParaRPr lang="fr-FR" sz="1100" b="1" spc="-1" dirty="0">
              <a:latin typeface="Calibri"/>
            </a:endParaRPr>
          </a:p>
          <a:p>
            <a:pPr marL="770040" lvl="1" indent="-228600">
              <a:buFont typeface="+mj-lt"/>
              <a:buAutoNum type="alphaLcPeriod"/>
            </a:pPr>
            <a:r>
              <a:rPr lang="fr-FR" sz="1100" b="1" spc="-1" dirty="0">
                <a:latin typeface="Calibri"/>
                <a:hlinkClick r:id="rId8" action="ppaction://hlinksldjump"/>
              </a:rPr>
              <a:t>Saisie manuelle et scannée des arrivées</a:t>
            </a:r>
            <a:endParaRPr lang="fr-FR" sz="1100" b="1" spc="-1" dirty="0">
              <a:latin typeface="Calibri"/>
            </a:endParaRPr>
          </a:p>
          <a:p>
            <a:pPr marL="770040" lvl="1" indent="-228600">
              <a:buFont typeface="+mj-lt"/>
              <a:buAutoNum type="alphaLcPeriod"/>
            </a:pPr>
            <a:r>
              <a:rPr lang="fr-FR" sz="1100" b="1" spc="-1" dirty="0">
                <a:latin typeface="Calibri"/>
                <a:hlinkClick r:id="rId9" action="ppaction://hlinksldjump"/>
              </a:rPr>
              <a:t>Gestion des participants non-arrivés</a:t>
            </a:r>
            <a:endParaRPr lang="fr-FR" sz="1100" b="1" spc="-1" dirty="0">
              <a:latin typeface="Calibri"/>
            </a:endParaRPr>
          </a:p>
          <a:p>
            <a:pPr marL="770040" lvl="1" indent="-228600">
              <a:buFont typeface="+mj-lt"/>
              <a:buAutoNum type="alphaLcPeriod"/>
            </a:pPr>
            <a:r>
              <a:rPr lang="fr-FR" sz="1100" b="1" spc="-1" dirty="0">
                <a:latin typeface="Calibri"/>
                <a:hlinkClick r:id="rId10" action="ppaction://hlinksldjump"/>
              </a:rPr>
              <a:t>Dossards </a:t>
            </a:r>
            <a:r>
              <a:rPr lang="fr-FR" sz="1100" b="1" spc="-1" dirty="0" err="1">
                <a:latin typeface="Calibri"/>
                <a:hlinkClick r:id="rId10" action="ppaction://hlinksldjump"/>
              </a:rPr>
              <a:t>pucés</a:t>
            </a:r>
            <a:endParaRPr lang="fr-FR" sz="1100" b="1" spc="-1" dirty="0">
              <a:latin typeface="Calibri"/>
            </a:endParaRPr>
          </a:p>
          <a:p>
            <a:pPr marL="770040" lvl="1" indent="-228600">
              <a:buFont typeface="+mj-lt"/>
              <a:buAutoNum type="alphaLcPeriod"/>
            </a:pPr>
            <a:r>
              <a:rPr lang="fr-FR" sz="1100" b="1" spc="-1" dirty="0">
                <a:latin typeface="Calibri"/>
                <a:hlinkClick r:id="rId11" action="ppaction://hlinksldjump"/>
              </a:rPr>
              <a:t>Impressions</a:t>
            </a:r>
            <a:endParaRPr lang="fr-FR" sz="1100" b="1" spc="-1" dirty="0">
              <a:latin typeface="Calibri"/>
            </a:endParaRPr>
          </a:p>
          <a:p>
            <a:pPr marL="485775" indent="-400050">
              <a:lnSpc>
                <a:spcPct val="100000"/>
              </a:lnSpc>
              <a:buFont typeface="+mj-lt"/>
              <a:buAutoNum type="romanUcPeriod" startAt="10"/>
            </a:pPr>
            <a:r>
              <a:rPr lang="fr-FR" sz="1300" b="1" u="sng" strike="noStrike" spc="-1" dirty="0">
                <a:latin typeface="Calibri"/>
                <a:hlinkClick r:id="rId12" action="ppaction://hlinksldjump"/>
              </a:rPr>
              <a:t>Ucompe</a:t>
            </a:r>
            <a:r>
              <a:rPr lang="fr-FR" sz="1300" b="1" u="sng" spc="-1" dirty="0">
                <a:latin typeface="Calibri"/>
                <a:hlinkClick r:id="rId12" action="ppaction://hlinksldjump"/>
              </a:rPr>
              <a:t>titions – Edition des résultats</a:t>
            </a:r>
            <a:endParaRPr lang="fr-FR" sz="1300" b="1" u="sng" spc="-1" dirty="0">
              <a:latin typeface="Calibri"/>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2" action="ppaction://hlinksldjump"/>
              </a:rPr>
              <a:t>Accéder</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3" action="ppaction://hlinksldjump"/>
              </a:rPr>
              <a:t>Informations et actions possibles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485775" indent="-400050">
              <a:lnSpc>
                <a:spcPct val="100000"/>
              </a:lnSpc>
              <a:buFont typeface="+mj-lt"/>
              <a:buAutoNum type="romanUcPeriod" startAt="11"/>
            </a:pPr>
            <a:r>
              <a:rPr lang="fr-FR" sz="1300" b="1" u="sng" strike="noStrike" spc="-1" dirty="0">
                <a:latin typeface="Calibri"/>
                <a:hlinkClick r:id="rId14" action="ppaction://hlinksldjump"/>
              </a:rPr>
              <a:t>Ucompetitions – Envoyer les résultats sur Usport</a:t>
            </a:r>
            <a:endParaRPr lang="fr-FR" sz="1300" b="1" u="sng" strike="noStrike" spc="-1" dirty="0">
              <a:latin typeface="Calibri"/>
            </a:endParaRPr>
          </a:p>
          <a:p>
            <a:pPr marL="485775" indent="-400050">
              <a:lnSpc>
                <a:spcPct val="100000"/>
              </a:lnSpc>
              <a:buFont typeface="+mj-lt"/>
              <a:buAutoNum type="romanUcPeriod" startAt="12"/>
            </a:pPr>
            <a:r>
              <a:rPr lang="fr-FR" sz="1300" b="1" u="sng" spc="-1" dirty="0">
                <a:latin typeface="Calibri"/>
                <a:hlinkClick r:id="rId15" action="ppaction://hlinksldjump"/>
              </a:rPr>
              <a:t>Ucompetitions – Presse</a:t>
            </a:r>
            <a:endParaRPr lang="fr-FR" sz="1300" b="1" u="sng" spc="-1" dirty="0">
              <a:latin typeface="Calibri"/>
            </a:endParaRPr>
          </a:p>
          <a:p>
            <a:pPr marL="485775" indent="-400050">
              <a:lnSpc>
                <a:spcPct val="100000"/>
              </a:lnSpc>
              <a:buFont typeface="+mj-lt"/>
              <a:buAutoNum type="romanUcPeriod" startAt="12"/>
            </a:pPr>
            <a:r>
              <a:rPr lang="fr-FR" sz="1300" b="1" u="sng" strike="noStrike" spc="-1" dirty="0">
                <a:latin typeface="Calibri"/>
                <a:hlinkClick r:id="rId16" action="ppaction://hlinksldjump"/>
              </a:rPr>
              <a:t>Usport – Gestion des qualifications</a:t>
            </a:r>
            <a:endParaRPr lang="fr-FR" sz="1300" b="1" u="sng" strike="noStrike" spc="-1" dirty="0">
              <a:latin typeface="Calibri"/>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6" action="ppaction://hlinksldjump"/>
              </a:rPr>
              <a:t>Généralités de fonctionnement</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7" action="ppaction://hlinksldjump"/>
              </a:rPr>
              <a:t>Mode automatique</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lang="fr-FR" sz="1100" b="1" spc="-1" dirty="0">
                <a:solidFill>
                  <a:prstClr val="black"/>
                </a:solidFill>
                <a:latin typeface="Calibri"/>
                <a:ea typeface="DejaVu Sans"/>
                <a:cs typeface="DejaVu Sans"/>
                <a:hlinkClick r:id="rId18" action="ppaction://hlinksldjump"/>
              </a:rPr>
              <a:t>Mode manuel - accéder</a:t>
            </a:r>
            <a:endParaRPr lang="fr-FR" sz="1100" b="1" spc="-1" dirty="0">
              <a:solidFill>
                <a:prstClr val="black"/>
              </a:solidFill>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19" action="ppaction://hlinksldjump"/>
              </a:rPr>
              <a:t>Mode manuel – qualifier les équipes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20" action="ppaction://hlinksldjump"/>
              </a:rPr>
              <a:t>Mode manuel – qualifier les individuels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770040" marR="0" lvl="1" indent="-2286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100" b="1" i="0" u="none" strike="noStrike" kern="1200" cap="none" spc="-1" normalizeH="0" baseline="0" noProof="0" dirty="0">
                <a:ln>
                  <a:noFill/>
                </a:ln>
                <a:solidFill>
                  <a:prstClr val="black"/>
                </a:solidFill>
                <a:effectLst/>
                <a:uLnTx/>
                <a:uFillTx/>
                <a:latin typeface="Calibri"/>
                <a:ea typeface="DejaVu Sans"/>
                <a:cs typeface="DejaVu Sans"/>
                <a:hlinkClick r:id="rId21" action="ppaction://hlinksldjump"/>
              </a:rPr>
              <a:t>Mode manuel – qualifier les relais</a:t>
            </a:r>
            <a:endParaRPr kumimoji="0" lang="fr-FR" sz="1100" b="1" i="0" u="none" strike="noStrike" kern="1200" cap="none" spc="-1" normalizeH="0" baseline="0" noProof="0" dirty="0">
              <a:ln>
                <a:noFill/>
              </a:ln>
              <a:solidFill>
                <a:prstClr val="black"/>
              </a:solidFill>
              <a:effectLst/>
              <a:uLnTx/>
              <a:uFillTx/>
              <a:latin typeface="Calibri"/>
              <a:ea typeface="DejaVu Sans"/>
              <a:cs typeface="DejaVu Sans"/>
            </a:endParaRPr>
          </a:p>
          <a:p>
            <a:pPr marL="485775" indent="-400050">
              <a:lnSpc>
                <a:spcPct val="100000"/>
              </a:lnSpc>
              <a:buFont typeface="+mj-lt"/>
              <a:buAutoNum type="romanUcPeriod" startAt="12"/>
            </a:pPr>
            <a:endParaRPr lang="fr-FR" sz="1300" b="1" u="sng" spc="-1" dirty="0">
              <a:latin typeface="Calibri"/>
            </a:endParaRPr>
          </a:p>
        </p:txBody>
      </p:sp>
    </p:spTree>
    <p:extLst>
      <p:ext uri="{BB962C8B-B14F-4D97-AF65-F5344CB8AC3E}">
        <p14:creationId xmlns:p14="http://schemas.microsoft.com/office/powerpoint/2010/main" val="1267040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30</a:t>
            </a:fld>
            <a:endParaRPr lang="fr-FR" sz="1400" b="0" strike="noStrike" spc="-1" dirty="0">
              <a:latin typeface="Times New Roman"/>
            </a:endParaRPr>
          </a:p>
        </p:txBody>
      </p:sp>
      <p:sp>
        <p:nvSpPr>
          <p:cNvPr id="106" name="CustomShape 5"/>
          <p:cNvSpPr/>
          <p:nvPr/>
        </p:nvSpPr>
        <p:spPr>
          <a:xfrm>
            <a:off x="479277" y="1481950"/>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Liste des participants du championnat…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796768" y="2730602"/>
            <a:ext cx="5550104" cy="264544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960003" y="3795202"/>
            <a:ext cx="1395848"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355850" y="3701241"/>
            <a:ext cx="2965958"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a:t>
            </a:r>
            <a:endParaRPr lang="fr-FR" spc="-1" dirty="0"/>
          </a:p>
        </p:txBody>
      </p:sp>
      <p:sp>
        <p:nvSpPr>
          <p:cNvPr id="3" name="CustomShape 1">
            <a:extLst>
              <a:ext uri="{FF2B5EF4-FFF2-40B4-BE49-F238E27FC236}">
                <a16:creationId xmlns:a16="http://schemas.microsoft.com/office/drawing/2014/main" id="{0801CC7C-A82F-B856-B7E9-6C368183C0F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375931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a:t>
            </a:r>
            <a:endParaRPr lang="fr-FR" spc="-1" dirty="0"/>
          </a:p>
        </p:txBody>
      </p:sp>
      <p:sp>
        <p:nvSpPr>
          <p:cNvPr id="106" name="CustomShape 5"/>
          <p:cNvSpPr/>
          <p:nvPr/>
        </p:nvSpPr>
        <p:spPr>
          <a:xfrm>
            <a:off x="142022" y="1355337"/>
            <a:ext cx="8343610" cy="221453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qui concerne l’ensemble des inscriptions, vous retrouvez sur chaque ligne (chaque inscription donc chaque élève) les informations suivantes :</a:t>
            </a:r>
          </a:p>
          <a:p>
            <a:pPr marL="228600" indent="-228600">
              <a:lnSpc>
                <a:spcPct val="100000"/>
              </a:lnSpc>
              <a:buFont typeface="+mj-lt"/>
              <a:buAutoNum type="arabicParenR"/>
            </a:pPr>
            <a:r>
              <a:rPr lang="fr-FR" sz="1150" spc="-1" dirty="0">
                <a:solidFill>
                  <a:srgbClr val="000000"/>
                </a:solidFill>
                <a:latin typeface="Corbel"/>
              </a:rPr>
              <a:t>Si l’inscription a été faite localement (sur Ucompetitions),</a:t>
            </a:r>
          </a:p>
          <a:p>
            <a:pPr marL="228600" indent="-228600">
              <a:lnSpc>
                <a:spcPct val="100000"/>
              </a:lnSpc>
              <a:buFont typeface="+mj-lt"/>
              <a:buAutoNum type="arabicParenR"/>
            </a:pPr>
            <a:r>
              <a:rPr lang="fr-FR" sz="1150" spc="-1" dirty="0">
                <a:solidFill>
                  <a:srgbClr val="000000"/>
                </a:solidFill>
                <a:latin typeface="Corbel"/>
              </a:rPr>
              <a:t>Le numéro de dossard,</a:t>
            </a:r>
          </a:p>
          <a:p>
            <a:pPr marL="228600" indent="-228600">
              <a:lnSpc>
                <a:spcPct val="100000"/>
              </a:lnSpc>
              <a:buFont typeface="+mj-lt"/>
              <a:buAutoNum type="arabicParenR"/>
            </a:pPr>
            <a:r>
              <a:rPr lang="fr-FR" sz="1150" spc="-1" dirty="0">
                <a:solidFill>
                  <a:srgbClr val="000000"/>
                </a:solidFill>
                <a:latin typeface="Corbel"/>
              </a:rPr>
              <a:t>Le nom, le prénom de l’élève ainsi que son numéro de licence (NUMEC),</a:t>
            </a:r>
          </a:p>
          <a:p>
            <a:pPr marL="228600" indent="-228600">
              <a:lnSpc>
                <a:spcPct val="100000"/>
              </a:lnSpc>
              <a:buFont typeface="+mj-lt"/>
              <a:buAutoNum type="arabicParenR"/>
            </a:pPr>
            <a:r>
              <a:rPr lang="fr-FR" sz="1150" spc="-1" dirty="0">
                <a:solidFill>
                  <a:srgbClr val="000000"/>
                </a:solidFill>
                <a:latin typeface="Corbel"/>
              </a:rPr>
              <a:t>Le genre,</a:t>
            </a:r>
          </a:p>
          <a:p>
            <a:pPr marL="228600" indent="-228600">
              <a:lnSpc>
                <a:spcPct val="100000"/>
              </a:lnSpc>
              <a:buFont typeface="+mj-lt"/>
              <a:buAutoNum type="arabicParenR"/>
            </a:pPr>
            <a:r>
              <a:rPr lang="fr-FR" sz="1150" spc="-1" dirty="0">
                <a:solidFill>
                  <a:srgbClr val="000000"/>
                </a:solidFill>
                <a:latin typeface="Corbel"/>
              </a:rPr>
              <a:t>L’Association Sportive et son sigle,</a:t>
            </a:r>
          </a:p>
          <a:p>
            <a:pPr marL="228600" indent="-228600">
              <a:lnSpc>
                <a:spcPct val="100000"/>
              </a:lnSpc>
              <a:buFont typeface="+mj-lt"/>
              <a:buAutoNum type="arabicParenR"/>
            </a:pPr>
            <a:r>
              <a:rPr lang="fr-FR" sz="1150" spc="-1" dirty="0">
                <a:solidFill>
                  <a:srgbClr val="000000"/>
                </a:solidFill>
                <a:latin typeface="Corbel"/>
              </a:rPr>
              <a:t>La date de naissance ou, en double cliquant sur la date, la catégorie (double cliquer à nouveau pour revenir à la date de naissance),</a:t>
            </a:r>
          </a:p>
          <a:p>
            <a:pPr marL="228600" indent="-228600">
              <a:lnSpc>
                <a:spcPct val="100000"/>
              </a:lnSpc>
              <a:buFont typeface="+mj-lt"/>
              <a:buAutoNum type="arabicParenR"/>
            </a:pPr>
            <a:r>
              <a:rPr lang="fr-FR" sz="1150" spc="-1" dirty="0">
                <a:solidFill>
                  <a:srgbClr val="000000"/>
                </a:solidFill>
                <a:latin typeface="Corbel"/>
              </a:rPr>
              <a:t>La compétition, l’épreuve et la date de la journée,</a:t>
            </a:r>
          </a:p>
          <a:p>
            <a:pPr marL="228600" indent="-228600">
              <a:lnSpc>
                <a:spcPct val="100000"/>
              </a:lnSpc>
              <a:buFont typeface="+mj-lt"/>
              <a:buAutoNum type="arabicParenR"/>
            </a:pPr>
            <a:r>
              <a:rPr lang="fr-FR" sz="1150" spc="-1" dirty="0">
                <a:solidFill>
                  <a:srgbClr val="000000"/>
                </a:solidFill>
                <a:latin typeface="Corbel"/>
              </a:rPr>
              <a:t>La performance saisie,</a:t>
            </a:r>
          </a:p>
          <a:p>
            <a:pPr marL="228600" indent="-228600">
              <a:lnSpc>
                <a:spcPct val="100000"/>
              </a:lnSpc>
              <a:buFont typeface="+mj-lt"/>
              <a:buAutoNum type="arabicParenR"/>
            </a:pPr>
            <a:r>
              <a:rPr lang="fr-FR" sz="1150" spc="-1" dirty="0">
                <a:solidFill>
                  <a:srgbClr val="000000"/>
                </a:solidFill>
                <a:latin typeface="Corbel"/>
              </a:rPr>
              <a:t>L’appartenance à une équipe ou à un relais.</a:t>
            </a:r>
          </a:p>
          <a:p>
            <a:pPr>
              <a:lnSpc>
                <a:spcPct val="100000"/>
              </a:lnSpc>
            </a:pPr>
            <a:r>
              <a:rPr lang="fr-FR" sz="1150" spc="-1" dirty="0">
                <a:solidFill>
                  <a:srgbClr val="000000"/>
                </a:solidFill>
                <a:latin typeface="Corbel"/>
              </a:rPr>
              <a:t>        Note : lorsqu’il s’agit d’un relais, un  R- se trouve devant le nom.</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417320" y="3569874"/>
            <a:ext cx="6003806" cy="3235526"/>
          </a:xfrm>
          <a:prstGeom prst="rect">
            <a:avLst/>
          </a:prstGeom>
          <a:ln>
            <a:noFill/>
          </a:ln>
        </p:spPr>
      </p:pic>
      <p:sp>
        <p:nvSpPr>
          <p:cNvPr id="3" name="CustomShape 1">
            <a:extLst>
              <a:ext uri="{FF2B5EF4-FFF2-40B4-BE49-F238E27FC236}">
                <a16:creationId xmlns:a16="http://schemas.microsoft.com/office/drawing/2014/main" id="{E7C3D211-3018-B5CD-75BF-55C12F7AA55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53714552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32</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c. Visualiser les inscriptions d’une compétition</a:t>
            </a:r>
            <a:endParaRPr lang="fr-FR" sz="1800" b="0" strike="noStrike" spc="-1" dirty="0">
              <a:latin typeface="Arial"/>
            </a:endParaRPr>
          </a:p>
        </p:txBody>
      </p:sp>
      <p:sp>
        <p:nvSpPr>
          <p:cNvPr id="106" name="CustomShape 5"/>
          <p:cNvSpPr/>
          <p:nvPr/>
        </p:nvSpPr>
        <p:spPr>
          <a:xfrm>
            <a:off x="142022" y="1355337"/>
            <a:ext cx="8343610" cy="30993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Visualiser les inscriptions d’une compétition en particulier : </a:t>
            </a: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Choisir une compétition en cliquant sur « Toutes les compétitions »,</a:t>
            </a:r>
          </a:p>
          <a:p>
            <a:pPr marL="228600" indent="-228600">
              <a:lnSpc>
                <a:spcPct val="100000"/>
              </a:lnSpc>
              <a:buAutoNum type="arabicParenR"/>
            </a:pPr>
            <a:endParaRPr lang="fr-FR" sz="1150" spc="-1" dirty="0">
              <a:solidFill>
                <a:srgbClr val="000000"/>
              </a:solidFill>
              <a:latin typeface="Corbel"/>
            </a:endParaRP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r>
              <a:rPr lang="fr-FR" sz="1150" spc="-1" dirty="0">
                <a:solidFill>
                  <a:srgbClr val="000000"/>
                </a:solidFill>
                <a:latin typeface="Corbel"/>
              </a:rPr>
              <a:t>Puis, pour ne faire apparaitre que les inscriptions dans cette compétition, double cliquer sur la compétition voulue, ou cliquer gauche sur la ligne souhaitée et cliquer sur « Sélectionner la compétition » en bas de la fenêtre suivante,</a:t>
            </a: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r>
              <a:rPr lang="fr-FR" sz="1150" spc="-1" dirty="0">
                <a:solidFill>
                  <a:srgbClr val="000000"/>
                </a:solidFill>
                <a:latin typeface="Corbel"/>
              </a:rPr>
              <a:t>Pour revenir à toutes les compétitions cliquer sur le nom de la compétition puis sur « Toutes les compétitions » en bas de la fenêtre suivante.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289028" y="1943350"/>
            <a:ext cx="6003806" cy="459228"/>
          </a:xfrm>
          <a:prstGeom prst="rect">
            <a:avLst/>
          </a:prstGeom>
          <a:ln>
            <a:noFill/>
          </a:ln>
        </p:spPr>
      </p:pic>
      <p:pic>
        <p:nvPicPr>
          <p:cNvPr id="3" name="Image 2">
            <a:extLst>
              <a:ext uri="{FF2B5EF4-FFF2-40B4-BE49-F238E27FC236}">
                <a16:creationId xmlns:a16="http://schemas.microsoft.com/office/drawing/2014/main" id="{41CCF243-FB46-0435-BABE-66C561C21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07" y="2901686"/>
            <a:ext cx="7699248" cy="390734"/>
          </a:xfrm>
          <a:prstGeom prst="rect">
            <a:avLst/>
          </a:prstGeom>
        </p:spPr>
      </p:pic>
      <p:pic>
        <p:nvPicPr>
          <p:cNvPr id="5" name="Image 4">
            <a:extLst>
              <a:ext uri="{FF2B5EF4-FFF2-40B4-BE49-F238E27FC236}">
                <a16:creationId xmlns:a16="http://schemas.microsoft.com/office/drawing/2014/main" id="{FC29D2F5-BA8B-6819-FBC7-6EB35D189A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841" y="3503930"/>
            <a:ext cx="8537957" cy="281160"/>
          </a:xfrm>
          <a:prstGeom prst="rect">
            <a:avLst/>
          </a:prstGeom>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2283" y="4277760"/>
            <a:ext cx="5797296" cy="437356"/>
          </a:xfrm>
          <a:prstGeom prst="rect">
            <a:avLst/>
          </a:prstGeom>
        </p:spPr>
      </p:pic>
      <p:pic>
        <p:nvPicPr>
          <p:cNvPr id="8" name="Image 7">
            <a:extLst>
              <a:ext uri="{FF2B5EF4-FFF2-40B4-BE49-F238E27FC236}">
                <a16:creationId xmlns:a16="http://schemas.microsoft.com/office/drawing/2014/main" id="{CA5160CF-D7F9-3AC6-A09C-74BD5660064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840" y="4855052"/>
            <a:ext cx="8537957" cy="281160"/>
          </a:xfrm>
          <a:prstGeom prst="rect">
            <a:avLst/>
          </a:prstGeom>
        </p:spPr>
      </p:pic>
      <p:sp>
        <p:nvSpPr>
          <p:cNvPr id="9" name="Rectangle 8">
            <a:extLst>
              <a:ext uri="{FF2B5EF4-FFF2-40B4-BE49-F238E27FC236}">
                <a16:creationId xmlns:a16="http://schemas.microsoft.com/office/drawing/2014/main" id="{F8234254-6CA2-307E-66B0-42583C12525E}"/>
              </a:ext>
            </a:extLst>
          </p:cNvPr>
          <p:cNvSpPr/>
          <p:nvPr/>
        </p:nvSpPr>
        <p:spPr>
          <a:xfrm>
            <a:off x="6720840" y="3503929"/>
            <a:ext cx="1554480"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0753A731-7699-68CF-FB97-C747F2D3B5EA}"/>
              </a:ext>
            </a:extLst>
          </p:cNvPr>
          <p:cNvSpPr/>
          <p:nvPr/>
        </p:nvSpPr>
        <p:spPr>
          <a:xfrm>
            <a:off x="2185416" y="4838313"/>
            <a:ext cx="1325880"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DAE9D634-AE2E-974C-0D79-1C9119DACF3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97180109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33</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d. Changer de journée</a:t>
            </a:r>
            <a:endParaRPr lang="fr-FR" sz="1800" b="0" strike="noStrike" spc="-1" dirty="0">
              <a:latin typeface="Arial"/>
            </a:endParaRPr>
          </a:p>
        </p:txBody>
      </p:sp>
      <p:sp>
        <p:nvSpPr>
          <p:cNvPr id="106" name="CustomShape 5"/>
          <p:cNvSpPr/>
          <p:nvPr/>
        </p:nvSpPr>
        <p:spPr>
          <a:xfrm>
            <a:off x="142022" y="1355337"/>
            <a:ext cx="8343610" cy="380728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Visualiser les inscriptions d’une autre journée : </a:t>
            </a: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Choisir une compétition en cliquant sur « Toutes les compétitions »,</a:t>
            </a:r>
          </a:p>
          <a:p>
            <a:pPr marL="228600" indent="-228600">
              <a:lnSpc>
                <a:spcPct val="100000"/>
              </a:lnSpc>
              <a:buAutoNum type="arabicParenR"/>
            </a:pPr>
            <a:endParaRPr lang="fr-FR" sz="1150" spc="-1" dirty="0">
              <a:solidFill>
                <a:srgbClr val="000000"/>
              </a:solidFill>
              <a:latin typeface="Corbel"/>
            </a:endParaRP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r>
              <a:rPr lang="fr-FR" sz="1150" spc="-1" dirty="0">
                <a:solidFill>
                  <a:srgbClr val="000000"/>
                </a:solidFill>
                <a:latin typeface="Corbel"/>
              </a:rPr>
              <a:t>Puis, pour ne faire apparaitre que les inscriptions dans cette compétition, double cliquer sur la compétition voulue, ou cliquer gauche sur la ligne souhaitée et cliquer sur « Sélectionner la compétition » en bas de la fenêtre suivante,</a:t>
            </a: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r>
              <a:rPr lang="fr-FR" sz="1150" spc="-1" dirty="0">
                <a:solidFill>
                  <a:srgbClr val="000000"/>
                </a:solidFill>
                <a:latin typeface="Corbel"/>
              </a:rPr>
              <a:t>Cliquer sur « J1 : date »,</a:t>
            </a: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endParaRPr lang="fr-FR" sz="1150" spc="-1" dirty="0">
              <a:solidFill>
                <a:srgbClr val="000000"/>
              </a:solidFill>
              <a:latin typeface="Corbel"/>
            </a:endParaRPr>
          </a:p>
          <a:p>
            <a:pPr marL="228600" indent="-228600">
              <a:buFontTx/>
              <a:buAutoNum type="arabicParenR" startAt="2"/>
            </a:pPr>
            <a:r>
              <a:rPr lang="fr-FR" sz="1150" spc="-1" dirty="0">
                <a:solidFill>
                  <a:srgbClr val="000000"/>
                </a:solidFill>
                <a:latin typeface="Corbel"/>
              </a:rPr>
              <a:t>Sur la fenêtre suivante, pour sélectionner la journée, double cliquer sur la ligne voulue ou cliquer gauche sur la ligne voulue puis cliquer sur « Sélectionner la journée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289028" y="1943350"/>
            <a:ext cx="6003806" cy="459228"/>
          </a:xfrm>
          <a:prstGeom prst="rect">
            <a:avLst/>
          </a:prstGeom>
          <a:ln>
            <a:noFill/>
          </a:ln>
        </p:spPr>
      </p:pic>
      <p:pic>
        <p:nvPicPr>
          <p:cNvPr id="3" name="Image 2">
            <a:extLst>
              <a:ext uri="{FF2B5EF4-FFF2-40B4-BE49-F238E27FC236}">
                <a16:creationId xmlns:a16="http://schemas.microsoft.com/office/drawing/2014/main" id="{41CCF243-FB46-0435-BABE-66C561C217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07" y="2901686"/>
            <a:ext cx="7699248" cy="390734"/>
          </a:xfrm>
          <a:prstGeom prst="rect">
            <a:avLst/>
          </a:prstGeom>
        </p:spPr>
      </p:pic>
      <p:pic>
        <p:nvPicPr>
          <p:cNvPr id="5" name="Image 4">
            <a:extLst>
              <a:ext uri="{FF2B5EF4-FFF2-40B4-BE49-F238E27FC236}">
                <a16:creationId xmlns:a16="http://schemas.microsoft.com/office/drawing/2014/main" id="{FC29D2F5-BA8B-6819-FBC7-6EB35D189A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02841" y="3503930"/>
            <a:ext cx="8537957" cy="281160"/>
          </a:xfrm>
          <a:prstGeom prst="rect">
            <a:avLst/>
          </a:prstGeom>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90768" y="4304758"/>
            <a:ext cx="8250029" cy="311322"/>
          </a:xfrm>
          <a:prstGeom prst="rect">
            <a:avLst/>
          </a:prstGeom>
        </p:spPr>
      </p:pic>
      <p:pic>
        <p:nvPicPr>
          <p:cNvPr id="8" name="Image 7">
            <a:extLst>
              <a:ext uri="{FF2B5EF4-FFF2-40B4-BE49-F238E27FC236}">
                <a16:creationId xmlns:a16="http://schemas.microsoft.com/office/drawing/2014/main" id="{CA5160CF-D7F9-3AC6-A09C-74BD5660064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977848" y="5211315"/>
            <a:ext cx="4358143" cy="1078631"/>
          </a:xfrm>
          <a:prstGeom prst="rect">
            <a:avLst/>
          </a:prstGeom>
        </p:spPr>
      </p:pic>
      <p:sp>
        <p:nvSpPr>
          <p:cNvPr id="9" name="Rectangle 8">
            <a:extLst>
              <a:ext uri="{FF2B5EF4-FFF2-40B4-BE49-F238E27FC236}">
                <a16:creationId xmlns:a16="http://schemas.microsoft.com/office/drawing/2014/main" id="{F8234254-6CA2-307E-66B0-42583C12525E}"/>
              </a:ext>
            </a:extLst>
          </p:cNvPr>
          <p:cNvSpPr/>
          <p:nvPr/>
        </p:nvSpPr>
        <p:spPr>
          <a:xfrm>
            <a:off x="6720840" y="3503929"/>
            <a:ext cx="1554480"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AC072798-6C0E-7FC5-A8F2-D33818B4F860}"/>
              </a:ext>
            </a:extLst>
          </p:cNvPr>
          <p:cNvSpPr/>
          <p:nvPr/>
        </p:nvSpPr>
        <p:spPr>
          <a:xfrm>
            <a:off x="7612380" y="4328481"/>
            <a:ext cx="1228417"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1">
            <a:extLst>
              <a:ext uri="{FF2B5EF4-FFF2-40B4-BE49-F238E27FC236}">
                <a16:creationId xmlns:a16="http://schemas.microsoft.com/office/drawing/2014/main" id="{A5A63433-7F29-6813-AD9A-084BCD80807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67110128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e. Utiliser le filtre des données avec critères complexes</a:t>
            </a:r>
            <a:endParaRPr lang="fr-FR" sz="1800" b="0" strike="noStrike" spc="-1" dirty="0">
              <a:latin typeface="Arial"/>
            </a:endParaRPr>
          </a:p>
        </p:txBody>
      </p:sp>
      <p:sp>
        <p:nvSpPr>
          <p:cNvPr id="106" name="CustomShape 5"/>
          <p:cNvSpPr/>
          <p:nvPr/>
        </p:nvSpPr>
        <p:spPr>
          <a:xfrm>
            <a:off x="142022" y="1355337"/>
            <a:ext cx="8343610" cy="504608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Pour utiliser le filtre des données avec critères complexes, cliquer sur la case de recherche prévue à cet effet. </a:t>
            </a:r>
          </a:p>
          <a:p>
            <a:pPr>
              <a:lnSpc>
                <a:spcPct val="100000"/>
              </a:lnSpc>
            </a:pPr>
            <a:endParaRPr lang="fr-FR" sz="1150" spc="-1" dirty="0">
              <a:solidFill>
                <a:srgbClr val="000000"/>
              </a:solidFill>
              <a:latin typeface="Corbel"/>
            </a:endParaRP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endParaRPr lang="fr-FR" sz="1150" spc="-1" dirty="0">
              <a:solidFill>
                <a:srgbClr val="000000"/>
              </a:solidFill>
              <a:latin typeface="Corbel"/>
            </a:endParaRPr>
          </a:p>
          <a:p>
            <a:pPr marL="228600" indent="-228600">
              <a:buFont typeface="+mj-lt"/>
              <a:buAutoNum type="arabicParenR"/>
            </a:pPr>
            <a:r>
              <a:rPr lang="fr-FR" sz="1150" spc="-1" dirty="0">
                <a:solidFill>
                  <a:srgbClr val="000000"/>
                </a:solidFill>
                <a:latin typeface="Corbel"/>
              </a:rPr>
              <a:t>Le filtre fonctionne à partir de 2 caractères saisis,</a:t>
            </a:r>
          </a:p>
          <a:p>
            <a:pPr marL="228600" indent="-228600">
              <a:buFont typeface="+mj-lt"/>
              <a:buAutoNum type="arabicParenR"/>
            </a:pPr>
            <a:r>
              <a:rPr lang="fr-FR" sz="1150" spc="-1" dirty="0">
                <a:solidFill>
                  <a:srgbClr val="000000"/>
                </a:solidFill>
                <a:latin typeface="Corbel"/>
              </a:rPr>
              <a:t>Le filtre va afficher toutes les données de la fenêtre ouverte contenant les caractères saisis,</a:t>
            </a:r>
          </a:p>
          <a:p>
            <a:pPr marL="228600" indent="-228600">
              <a:buFont typeface="+mj-lt"/>
              <a:buAutoNum type="arabicParenR"/>
            </a:pPr>
            <a:r>
              <a:rPr lang="fr-FR" sz="1150" spc="-1" dirty="0">
                <a:solidFill>
                  <a:srgbClr val="000000"/>
                </a:solidFill>
                <a:latin typeface="Corbel"/>
              </a:rPr>
              <a:t>Il est possible de chercher 2 données simultanément :</a:t>
            </a:r>
          </a:p>
          <a:p>
            <a:pPr marL="685800" lvl="1" indent="-228600">
              <a:buFont typeface="+mj-lt"/>
              <a:buAutoNum type="arabicPeriod"/>
            </a:pPr>
            <a:r>
              <a:rPr lang="fr-FR" sz="1150" spc="-1" dirty="0">
                <a:solidFill>
                  <a:srgbClr val="000000"/>
                </a:solidFill>
                <a:latin typeface="Corbel"/>
              </a:rPr>
              <a:t>Taper les caractères souhaités de la 1</a:t>
            </a:r>
            <a:r>
              <a:rPr lang="fr-FR" sz="1150" spc="-1" baseline="30000" dirty="0">
                <a:solidFill>
                  <a:srgbClr val="000000"/>
                </a:solidFill>
                <a:latin typeface="Corbel"/>
              </a:rPr>
              <a:t>ère</a:t>
            </a:r>
            <a:r>
              <a:rPr lang="fr-FR" sz="1150" spc="-1" dirty="0">
                <a:solidFill>
                  <a:srgbClr val="000000"/>
                </a:solidFill>
                <a:latin typeface="Corbel"/>
              </a:rPr>
              <a:t> donnée,</a:t>
            </a:r>
          </a:p>
          <a:p>
            <a:pPr marL="685800" lvl="1" indent="-228600">
              <a:buFont typeface="+mj-lt"/>
              <a:buAutoNum type="arabicPeriod"/>
            </a:pPr>
            <a:r>
              <a:rPr lang="fr-FR" sz="1150" spc="-1" dirty="0">
                <a:solidFill>
                  <a:srgbClr val="000000"/>
                </a:solidFill>
                <a:latin typeface="Corbel"/>
              </a:rPr>
              <a:t>Taper « + »,</a:t>
            </a:r>
          </a:p>
          <a:p>
            <a:pPr marL="685800" lvl="1" indent="-228600">
              <a:buFont typeface="+mj-lt"/>
              <a:buAutoNum type="arabicPeriod"/>
            </a:pPr>
            <a:r>
              <a:rPr lang="fr-FR" sz="1150" spc="-1" dirty="0">
                <a:solidFill>
                  <a:srgbClr val="000000"/>
                </a:solidFill>
                <a:latin typeface="Corbel"/>
              </a:rPr>
              <a:t>Taper les caractères souhaités de la 2</a:t>
            </a:r>
            <a:r>
              <a:rPr lang="fr-FR" sz="1150" spc="-1" baseline="30000" dirty="0">
                <a:solidFill>
                  <a:srgbClr val="000000"/>
                </a:solidFill>
                <a:latin typeface="Corbel"/>
              </a:rPr>
              <a:t>ème</a:t>
            </a:r>
            <a:r>
              <a:rPr lang="fr-FR" sz="1150" spc="-1" dirty="0">
                <a:solidFill>
                  <a:srgbClr val="000000"/>
                </a:solidFill>
                <a:latin typeface="Corbel"/>
              </a:rPr>
              <a:t> donnée.</a:t>
            </a:r>
          </a:p>
          <a:p>
            <a:pPr marL="228600" indent="-228600">
              <a:buFontTx/>
              <a:buAutoNum type="arabicParenR"/>
            </a:pPr>
            <a:endParaRPr lang="fr-FR" sz="1150" spc="-1" dirty="0">
              <a:solidFill>
                <a:srgbClr val="000000"/>
              </a:solidFill>
              <a:latin typeface="Corbel"/>
            </a:endParaRPr>
          </a:p>
          <a:p>
            <a:r>
              <a:rPr lang="fr-FR" sz="1150" spc="-1" dirty="0">
                <a:solidFill>
                  <a:srgbClr val="000000"/>
                </a:solidFill>
                <a:latin typeface="Corbel"/>
              </a:rPr>
              <a:t>Exemple 1 : Taper « BET+CAM » fait apparaitre toutes les inscriptions comprenant BET et CAM, ici BETSEY CAMILLE.</a:t>
            </a: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pPr marL="228600" indent="-228600">
              <a:buFontTx/>
              <a:buAutoNum type="arabicParenR"/>
            </a:pPr>
            <a:endParaRPr lang="fr-FR" sz="1150" spc="-1" dirty="0">
              <a:solidFill>
                <a:srgbClr val="000000"/>
              </a:solidFill>
              <a:latin typeface="Corbel"/>
            </a:endParaRPr>
          </a:p>
          <a:p>
            <a:r>
              <a:rPr lang="fr-FR" sz="1150" spc="-1" dirty="0">
                <a:solidFill>
                  <a:srgbClr val="000000"/>
                </a:solidFill>
                <a:latin typeface="Corbel"/>
              </a:rPr>
              <a:t>Exemple 2 : Taper « GU+14-2 » fait apparaitre toutes les inscriptions comprenant GU et dont le sigle d’AS comprend 14-2.</a:t>
            </a: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a:p>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39700" y="1639568"/>
            <a:ext cx="8631936" cy="451644"/>
          </a:xfrm>
          <a:prstGeom prst="rect">
            <a:avLst/>
          </a:prstGeom>
          <a:ln>
            <a:noFill/>
          </a:ln>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98694" y="3760311"/>
            <a:ext cx="6661838" cy="711952"/>
          </a:xfrm>
          <a:prstGeom prst="rect">
            <a:avLst/>
          </a:prstGeom>
        </p:spPr>
      </p:pic>
      <p:sp>
        <p:nvSpPr>
          <p:cNvPr id="2" name="Rectangle 1">
            <a:extLst>
              <a:ext uri="{FF2B5EF4-FFF2-40B4-BE49-F238E27FC236}">
                <a16:creationId xmlns:a16="http://schemas.microsoft.com/office/drawing/2014/main" id="{AC072798-6C0E-7FC5-A8F2-D33818B4F860}"/>
              </a:ext>
            </a:extLst>
          </p:cNvPr>
          <p:cNvSpPr/>
          <p:nvPr/>
        </p:nvSpPr>
        <p:spPr>
          <a:xfrm>
            <a:off x="6716268" y="3922777"/>
            <a:ext cx="1444264" cy="1554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C6C964D9-AB62-C406-89B9-B192E1877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8694" y="4770370"/>
            <a:ext cx="6419088" cy="957969"/>
          </a:xfrm>
          <a:prstGeom prst="rect">
            <a:avLst/>
          </a:prstGeom>
        </p:spPr>
      </p:pic>
      <p:sp>
        <p:nvSpPr>
          <p:cNvPr id="4" name="CustomShape 1">
            <a:extLst>
              <a:ext uri="{FF2B5EF4-FFF2-40B4-BE49-F238E27FC236}">
                <a16:creationId xmlns:a16="http://schemas.microsoft.com/office/drawing/2014/main" id="{03CCE8D2-F4BD-D4C7-0C7D-3F9492C30A9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5" name="Rectangle 4">
            <a:extLst>
              <a:ext uri="{FF2B5EF4-FFF2-40B4-BE49-F238E27FC236}">
                <a16:creationId xmlns:a16="http://schemas.microsoft.com/office/drawing/2014/main" id="{CEB764BA-DCF3-A0A9-72C8-E03538CFA01B}"/>
              </a:ext>
            </a:extLst>
          </p:cNvPr>
          <p:cNvSpPr/>
          <p:nvPr/>
        </p:nvSpPr>
        <p:spPr>
          <a:xfrm>
            <a:off x="6847840" y="1803613"/>
            <a:ext cx="1923796" cy="28759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3668642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f. </a:t>
            </a:r>
            <a:r>
              <a:rPr lang="fr-FR" b="1" spc="-1" dirty="0">
                <a:solidFill>
                  <a:srgbClr val="FFFFFF"/>
                </a:solidFill>
                <a:latin typeface="Calibri"/>
              </a:rPr>
              <a:t>Supprimer / Réactiver / Ajouter des inscriptions - page 1/3</a:t>
            </a:r>
            <a:endParaRPr lang="fr-FR" sz="1800" b="0" strike="noStrike" spc="-1" dirty="0">
              <a:latin typeface="Arial"/>
            </a:endParaRPr>
          </a:p>
        </p:txBody>
      </p:sp>
      <p:sp>
        <p:nvSpPr>
          <p:cNvPr id="106" name="CustomShape 5"/>
          <p:cNvSpPr/>
          <p:nvPr/>
        </p:nvSpPr>
        <p:spPr>
          <a:xfrm>
            <a:off x="142022" y="1355337"/>
            <a:ext cx="8672614" cy="504608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AutoNum type="arabicParenR"/>
            </a:pPr>
            <a:r>
              <a:rPr lang="fr-FR" sz="1150" spc="-1" dirty="0">
                <a:solidFill>
                  <a:srgbClr val="000000"/>
                </a:solidFill>
                <a:latin typeface="Corbel"/>
              </a:rPr>
              <a:t>Pour contrôler qu’aucun(e) élève n’est inscrit(e) en individuel et en relais, cliquer en bas à droite</a:t>
            </a:r>
          </a:p>
          <a:p>
            <a:pPr>
              <a:lnSpc>
                <a:spcPct val="100000"/>
              </a:lnSpc>
            </a:pPr>
            <a:r>
              <a:rPr lang="fr-FR" sz="1150" spc="-1" dirty="0">
                <a:solidFill>
                  <a:srgbClr val="000000"/>
                </a:solidFill>
                <a:latin typeface="Corbel"/>
              </a:rPr>
              <a:t>sur « Equipes, relais » et sélectionner « Vérifier Individuel et Relais »,</a:t>
            </a:r>
          </a:p>
          <a:p>
            <a:pPr marL="228600" indent="-228600">
              <a:lnSpc>
                <a:spcPct val="100000"/>
              </a:lnSpc>
              <a:buAutoNum type="arabicParenR"/>
            </a:pPr>
            <a:endParaRPr lang="fr-FR" sz="1150" spc="-1" dirty="0">
              <a:solidFill>
                <a:srgbClr val="000000"/>
              </a:solidFill>
              <a:latin typeface="Corbel"/>
            </a:endParaRPr>
          </a:p>
          <a:p>
            <a:pPr marL="228600" indent="-228600">
              <a:lnSpc>
                <a:spcPct val="100000"/>
              </a:lnSpc>
              <a:buFont typeface="+mj-lt"/>
              <a:buAutoNum type="arabicParenR" startAt="2"/>
            </a:pPr>
            <a:r>
              <a:rPr lang="fr-FR" sz="1150" spc="-1" dirty="0">
                <a:solidFill>
                  <a:srgbClr val="000000"/>
                </a:solidFill>
                <a:latin typeface="Corbel"/>
              </a:rPr>
              <a:t>Pour supprimer une inscription, cliquer droit sur une ligne puis « Inscriptions » puis « Supprimer l’inscription »,</a:t>
            </a:r>
          </a:p>
          <a:p>
            <a:pPr marL="228600" indent="-228600">
              <a:lnSpc>
                <a:spcPct val="100000"/>
              </a:lnSpc>
              <a:buAutoNum type="arabicParenR" startAt="2"/>
            </a:pPr>
            <a:r>
              <a:rPr lang="fr-FR" sz="1150" spc="-1" dirty="0">
                <a:solidFill>
                  <a:srgbClr val="000000"/>
                </a:solidFill>
                <a:latin typeface="Corbel"/>
              </a:rPr>
              <a:t>Pour supprimer toutes les inscriptions visibles (après avoir utilisé le filtre) cliquer sur « Supprimer toutes les inscriptions visibles »,</a:t>
            </a:r>
          </a:p>
          <a:p>
            <a:pPr>
              <a:lnSpc>
                <a:spcPct val="100000"/>
              </a:lnSpc>
            </a:pPr>
            <a:r>
              <a:rPr lang="fr-FR" sz="1150" spc="-1" dirty="0">
                <a:solidFill>
                  <a:srgbClr val="000000"/>
                </a:solidFill>
                <a:latin typeface="Corbel"/>
              </a:rPr>
              <a:t>        </a:t>
            </a:r>
            <a:r>
              <a:rPr lang="fr-FR" sz="1000" spc="-1" dirty="0">
                <a:solidFill>
                  <a:srgbClr val="000000"/>
                </a:solidFill>
                <a:latin typeface="Corbel"/>
              </a:rPr>
              <a:t>Note : il est possible de supprimer les inscriptions depuis la saisie des arrivées.</a:t>
            </a: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Remarque : une inscription venant de Usport supprimée apparaitra surlignée en rose avec l’indication, «  Inscription Usport désactivée »,</a:t>
            </a:r>
          </a:p>
          <a:p>
            <a:pPr marL="228600" indent="-228600">
              <a:lnSpc>
                <a:spcPct val="100000"/>
              </a:lnSpc>
              <a:buAutoNum type="arabicParenR"/>
            </a:pPr>
            <a:endParaRPr lang="fr-FR" sz="1150" spc="-1" dirty="0">
              <a:solidFill>
                <a:srgbClr val="000000"/>
              </a:solidFill>
              <a:latin typeface="Corbel"/>
            </a:endParaRPr>
          </a:p>
          <a:p>
            <a:pPr>
              <a:lnSpc>
                <a:spcPct val="100000"/>
              </a:lnSpc>
            </a:pPr>
            <a:r>
              <a:rPr lang="fr-FR" sz="1150" spc="-1" dirty="0">
                <a:solidFill>
                  <a:srgbClr val="000000"/>
                </a:solidFill>
                <a:latin typeface="Corbel"/>
              </a:rPr>
              <a:t> </a:t>
            </a:r>
          </a:p>
          <a:p>
            <a:pPr marL="228600" indent="-228600">
              <a:buFont typeface="+mj-lt"/>
              <a:buAutoNum type="arabicParenR" startAt="2"/>
            </a:pPr>
            <a:endParaRPr lang="fr-FR" sz="1150" spc="-1" dirty="0">
              <a:solidFill>
                <a:srgbClr val="000000"/>
              </a:solidFill>
              <a:latin typeface="Corbel"/>
            </a:endParaRPr>
          </a:p>
          <a:p>
            <a:pPr marL="228600" indent="-228600">
              <a:buFont typeface="+mj-lt"/>
              <a:buAutoNum type="arabicParenR" startAt="4"/>
            </a:pPr>
            <a:r>
              <a:rPr lang="fr-FR" sz="1150" spc="-1" dirty="0">
                <a:solidFill>
                  <a:srgbClr val="000000"/>
                </a:solidFill>
                <a:latin typeface="Corbel"/>
              </a:rPr>
              <a:t>Pour réactiver une inscription supprimée, cliquer droit sur une ligne surlignée en rose et cliquer sur « Inscriptions » puis sur « Réactiver l’inscription ».</a:t>
            </a:r>
          </a:p>
          <a:p>
            <a:pPr marL="228600" indent="-228600">
              <a:buFont typeface="+mj-lt"/>
              <a:buAutoNum type="arabicParenR" startAt="4"/>
            </a:pPr>
            <a:r>
              <a:rPr lang="fr-FR" sz="1150" spc="-1" dirty="0">
                <a:solidFill>
                  <a:srgbClr val="000000"/>
                </a:solidFill>
                <a:latin typeface="Corbel"/>
              </a:rPr>
              <a:t>Pour réactiver toutes les inscriptions</a:t>
            </a:r>
          </a:p>
          <a:p>
            <a:r>
              <a:rPr lang="fr-FR" sz="1150" spc="-1" dirty="0">
                <a:solidFill>
                  <a:srgbClr val="000000"/>
                </a:solidFill>
                <a:latin typeface="Corbel"/>
              </a:rPr>
              <a:t>visibles, cliquer sur l’action en question.</a:t>
            </a:r>
          </a:p>
          <a:p>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677885" y="2462263"/>
            <a:ext cx="2902387" cy="2059759"/>
          </a:xfrm>
          <a:prstGeom prst="rect">
            <a:avLst/>
          </a:prstGeom>
          <a:ln>
            <a:noFill/>
          </a:ln>
        </p:spPr>
      </p:pic>
      <p:pic>
        <p:nvPicPr>
          <p:cNvPr id="7" name="Image 6">
            <a:extLst>
              <a:ext uri="{FF2B5EF4-FFF2-40B4-BE49-F238E27FC236}">
                <a16:creationId xmlns:a16="http://schemas.microsoft.com/office/drawing/2014/main" id="{643713F2-C106-D716-FA65-DBD665241A6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2908" y="4714805"/>
            <a:ext cx="6661838" cy="540447"/>
          </a:xfrm>
          <a:prstGeom prst="rect">
            <a:avLst/>
          </a:prstGeom>
        </p:spPr>
      </p:pic>
      <p:sp>
        <p:nvSpPr>
          <p:cNvPr id="2" name="Rectangle 1">
            <a:extLst>
              <a:ext uri="{FF2B5EF4-FFF2-40B4-BE49-F238E27FC236}">
                <a16:creationId xmlns:a16="http://schemas.microsoft.com/office/drawing/2014/main" id="{AC072798-6C0E-7FC5-A8F2-D33818B4F860}"/>
              </a:ext>
            </a:extLst>
          </p:cNvPr>
          <p:cNvSpPr/>
          <p:nvPr/>
        </p:nvSpPr>
        <p:spPr>
          <a:xfrm>
            <a:off x="982908" y="5089543"/>
            <a:ext cx="1586556" cy="1495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8E6780A-17F6-E7A9-D4A1-A36FE4093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01430" y="5497905"/>
            <a:ext cx="6013206" cy="1118859"/>
          </a:xfrm>
          <a:prstGeom prst="rect">
            <a:avLst/>
          </a:prstGeom>
        </p:spPr>
      </p:pic>
      <p:sp>
        <p:nvSpPr>
          <p:cNvPr id="5" name="CustomShape 1">
            <a:extLst>
              <a:ext uri="{FF2B5EF4-FFF2-40B4-BE49-F238E27FC236}">
                <a16:creationId xmlns:a16="http://schemas.microsoft.com/office/drawing/2014/main" id="{D8FCF5B0-F2BB-0FDA-DBE8-D1B6D244916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9" name="Image 8">
            <a:extLst>
              <a:ext uri="{FF2B5EF4-FFF2-40B4-BE49-F238E27FC236}">
                <a16:creationId xmlns:a16="http://schemas.microsoft.com/office/drawing/2014/main" id="{98E117BA-A898-0590-6E80-1DAB7FCD7F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78897" y="3120224"/>
            <a:ext cx="1943397" cy="1351928"/>
          </a:xfrm>
          <a:prstGeom prst="rect">
            <a:avLst/>
          </a:prstGeom>
        </p:spPr>
      </p:pic>
      <p:pic>
        <p:nvPicPr>
          <p:cNvPr id="11" name="Image 10">
            <a:extLst>
              <a:ext uri="{FF2B5EF4-FFF2-40B4-BE49-F238E27FC236}">
                <a16:creationId xmlns:a16="http://schemas.microsoft.com/office/drawing/2014/main" id="{6FE8FA90-7EA2-E492-42CC-83C89672E31B}"/>
              </a:ext>
            </a:extLst>
          </p:cNvPr>
          <p:cNvPicPr>
            <a:picLocks noChangeAspect="1"/>
          </p:cNvPicPr>
          <p:nvPr/>
        </p:nvPicPr>
        <p:blipFill>
          <a:blip r:embed="rId8"/>
          <a:stretch>
            <a:fillRect/>
          </a:stretch>
        </p:blipFill>
        <p:spPr>
          <a:xfrm>
            <a:off x="5700490" y="3429000"/>
            <a:ext cx="2245631" cy="649751"/>
          </a:xfrm>
          <a:prstGeom prst="rect">
            <a:avLst/>
          </a:prstGeom>
        </p:spPr>
      </p:pic>
      <p:pic>
        <p:nvPicPr>
          <p:cNvPr id="13" name="Image 12">
            <a:extLst>
              <a:ext uri="{FF2B5EF4-FFF2-40B4-BE49-F238E27FC236}">
                <a16:creationId xmlns:a16="http://schemas.microsoft.com/office/drawing/2014/main" id="{ED8B0D61-AFC9-CCFE-EAD3-BDDB0B97605F}"/>
              </a:ext>
            </a:extLst>
          </p:cNvPr>
          <p:cNvPicPr>
            <a:picLocks noChangeAspect="1"/>
          </p:cNvPicPr>
          <p:nvPr/>
        </p:nvPicPr>
        <p:blipFill>
          <a:blip r:embed="rId9"/>
          <a:srcRect b="18794"/>
          <a:stretch/>
        </p:blipFill>
        <p:spPr>
          <a:xfrm>
            <a:off x="2936738" y="5641753"/>
            <a:ext cx="2068026" cy="1167793"/>
          </a:xfrm>
          <a:prstGeom prst="rect">
            <a:avLst/>
          </a:prstGeom>
        </p:spPr>
      </p:pic>
      <p:pic>
        <p:nvPicPr>
          <p:cNvPr id="15" name="Image 14">
            <a:extLst>
              <a:ext uri="{FF2B5EF4-FFF2-40B4-BE49-F238E27FC236}">
                <a16:creationId xmlns:a16="http://schemas.microsoft.com/office/drawing/2014/main" id="{8CF620AE-1E8D-FFD6-F7C5-712A0F41CC7E}"/>
              </a:ext>
            </a:extLst>
          </p:cNvPr>
          <p:cNvPicPr>
            <a:picLocks noChangeAspect="1"/>
          </p:cNvPicPr>
          <p:nvPr/>
        </p:nvPicPr>
        <p:blipFill>
          <a:blip r:embed="rId10"/>
          <a:stretch>
            <a:fillRect/>
          </a:stretch>
        </p:blipFill>
        <p:spPr>
          <a:xfrm>
            <a:off x="5004764" y="5730461"/>
            <a:ext cx="1606539" cy="558581"/>
          </a:xfrm>
          <a:prstGeom prst="rect">
            <a:avLst/>
          </a:prstGeom>
        </p:spPr>
      </p:pic>
      <p:pic>
        <p:nvPicPr>
          <p:cNvPr id="6" name="Image 5">
            <a:extLst>
              <a:ext uri="{FF2B5EF4-FFF2-40B4-BE49-F238E27FC236}">
                <a16:creationId xmlns:a16="http://schemas.microsoft.com/office/drawing/2014/main" id="{F3D9AA3F-8ABE-423B-3F73-A84C9012F404}"/>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837545" y="1149594"/>
            <a:ext cx="1366330" cy="755402"/>
          </a:xfrm>
          <a:prstGeom prst="rect">
            <a:avLst/>
          </a:prstGeom>
        </p:spPr>
      </p:pic>
      <p:sp>
        <p:nvSpPr>
          <p:cNvPr id="8" name="CustomShape 7">
            <a:extLst>
              <a:ext uri="{FF2B5EF4-FFF2-40B4-BE49-F238E27FC236}">
                <a16:creationId xmlns:a16="http://schemas.microsoft.com/office/drawing/2014/main" id="{C65656F2-FF7B-8D5B-C566-E3DA77B66ADB}"/>
              </a:ext>
            </a:extLst>
          </p:cNvPr>
          <p:cNvSpPr/>
          <p:nvPr/>
        </p:nvSpPr>
        <p:spPr>
          <a:xfrm flipV="1">
            <a:off x="4356101" y="1633262"/>
            <a:ext cx="2481444"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Tree>
    <p:extLst>
      <p:ext uri="{BB962C8B-B14F-4D97-AF65-F5344CB8AC3E}">
        <p14:creationId xmlns:p14="http://schemas.microsoft.com/office/powerpoint/2010/main" val="37537270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6">
                                            <p:txEl>
                                              <p:pRg st="23" end="23"/>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0FFD6C48-1651-BD4C-5177-82E4511CBA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50" y="5467878"/>
            <a:ext cx="6739128" cy="1227923"/>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f. </a:t>
            </a:r>
            <a:r>
              <a:rPr lang="fr-FR" b="1" spc="-1" dirty="0">
                <a:solidFill>
                  <a:srgbClr val="FFFFFF"/>
                </a:solidFill>
                <a:latin typeface="Calibri"/>
              </a:rPr>
              <a:t>Supprimer / Réactiver / Ajouter des inscriptions - page 2/3</a:t>
            </a:r>
            <a:endParaRPr lang="fr-FR" sz="1800" b="0" strike="noStrike" spc="-1" dirty="0">
              <a:latin typeface="Arial"/>
            </a:endParaRPr>
          </a:p>
        </p:txBody>
      </p:sp>
      <p:sp>
        <p:nvSpPr>
          <p:cNvPr id="106" name="CustomShape 5"/>
          <p:cNvSpPr/>
          <p:nvPr/>
        </p:nvSpPr>
        <p:spPr>
          <a:xfrm>
            <a:off x="142022" y="1355337"/>
            <a:ext cx="8343610" cy="486911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6"/>
            </a:pPr>
            <a:r>
              <a:rPr lang="fr-FR" sz="1150" spc="-1" dirty="0">
                <a:solidFill>
                  <a:srgbClr val="000000"/>
                </a:solidFill>
                <a:latin typeface="Corbel"/>
              </a:rPr>
              <a:t>Pour ajouter une inscription, cliquer sur « Ajouter des participants »,</a:t>
            </a:r>
          </a:p>
          <a:p>
            <a:pPr>
              <a:lnSpc>
                <a:spcPct val="100000"/>
              </a:lnSpc>
            </a:pPr>
            <a:r>
              <a:rPr lang="fr-FR" sz="1150" spc="-1" dirty="0">
                <a:solidFill>
                  <a:srgbClr val="000000"/>
                </a:solidFill>
                <a:latin typeface="Corbel"/>
              </a:rPr>
              <a:t>        Note 1 : Compléter la case « Ajouter un élève par son nom » et cliquer sur « Ajouter » ouvre la même fenêtre que « Ajouter des participants » mais avec un préfiltre.</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b="1" u="sng" spc="-1" dirty="0">
                <a:solidFill>
                  <a:srgbClr val="000000"/>
                </a:solidFill>
                <a:latin typeface="Corbel"/>
              </a:rPr>
              <a:t>IMPORTANT : Concernant les CJF et les CJG, sélectionner en premier lieu la compétition avant de cliquer sur « Ajouter des participants ». Dans le cas contraire, les inscriptions seront ajoutées à la fois en individuel et en relais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 Sur la fenêtre suivante (précisions sur la </a:t>
            </a:r>
            <a:r>
              <a:rPr lang="fr-FR" sz="1150" spc="-1" dirty="0">
                <a:solidFill>
                  <a:srgbClr val="000000"/>
                </a:solidFill>
                <a:latin typeface="Corbel"/>
                <a:hlinkClick r:id="rId5" action="ppaction://hlinksldjump"/>
              </a:rPr>
              <a:t>prochaine diapositive</a:t>
            </a:r>
            <a:r>
              <a:rPr lang="fr-FR" sz="1150" spc="-1" dirty="0">
                <a:solidFill>
                  <a:srgbClr val="000000"/>
                </a:solidFill>
                <a:latin typeface="Corbel"/>
              </a:rPr>
              <a:t>), cocher le(s) élève(s) à inscrire puis cliquer sur « Valider la sélection des élèves ».</a:t>
            </a:r>
          </a:p>
          <a:p>
            <a:pPr>
              <a:lnSpc>
                <a:spcPct val="100000"/>
              </a:lnSpc>
            </a:pPr>
            <a:r>
              <a:rPr lang="fr-FR" sz="1150" spc="-1" dirty="0">
                <a:solidFill>
                  <a:srgbClr val="000000"/>
                </a:solidFill>
                <a:latin typeface="Corbel"/>
              </a:rPr>
              <a:t>        Note 2 : Utiliser le Filtre de données! Tous les élèves coché(e)s restent coché(e)s jusqu’à validation ou fermeture.</a:t>
            </a: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endParaRPr lang="fr-FR" sz="1150" spc="-1" dirty="0">
              <a:solidFill>
                <a:srgbClr val="000000"/>
              </a:solidFill>
              <a:latin typeface="Corbel"/>
            </a:endParaRPr>
          </a:p>
        </p:txBody>
      </p:sp>
      <p:pic>
        <p:nvPicPr>
          <p:cNvPr id="107" name="Image 11"/>
          <p:cNvPicPr>
            <a:picLocks noChangeAspect="1"/>
          </p:cNvPicPr>
          <p:nvPr/>
        </p:nvPicPr>
        <p:blipFill>
          <a:blip r:embed="rId6">
            <a:extLst>
              <a:ext uri="{28A0092B-C50C-407E-A947-70E740481C1C}">
                <a14:useLocalDpi xmlns:a14="http://schemas.microsoft.com/office/drawing/2010/main" val="0"/>
              </a:ext>
            </a:extLst>
          </a:blip>
          <a:srcRect/>
          <a:stretch/>
        </p:blipFill>
        <p:spPr>
          <a:xfrm>
            <a:off x="1631540" y="1969339"/>
            <a:ext cx="5107588" cy="908166"/>
          </a:xfrm>
          <a:prstGeom prst="rect">
            <a:avLst/>
          </a:prstGeom>
          <a:ln>
            <a:noFill/>
          </a:ln>
        </p:spPr>
      </p:pic>
      <p:sp>
        <p:nvSpPr>
          <p:cNvPr id="2" name="Rectangle 1">
            <a:extLst>
              <a:ext uri="{FF2B5EF4-FFF2-40B4-BE49-F238E27FC236}">
                <a16:creationId xmlns:a16="http://schemas.microsoft.com/office/drawing/2014/main" id="{AC072798-6C0E-7FC5-A8F2-D33818B4F860}"/>
              </a:ext>
            </a:extLst>
          </p:cNvPr>
          <p:cNvSpPr/>
          <p:nvPr/>
        </p:nvSpPr>
        <p:spPr>
          <a:xfrm>
            <a:off x="5897879" y="6468913"/>
            <a:ext cx="1289358" cy="20308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8E6780A-17F6-E7A9-D4A1-A36FE4093B9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174031" y="3940300"/>
            <a:ext cx="6013206" cy="734170"/>
          </a:xfrm>
          <a:prstGeom prst="rect">
            <a:avLst/>
          </a:prstGeom>
        </p:spPr>
      </p:pic>
      <p:pic>
        <p:nvPicPr>
          <p:cNvPr id="3" name="Image 11">
            <a:extLst>
              <a:ext uri="{FF2B5EF4-FFF2-40B4-BE49-F238E27FC236}">
                <a16:creationId xmlns:a16="http://schemas.microsoft.com/office/drawing/2014/main" id="{D6A37CA3-76A8-C727-B9B1-59C0533072A2}"/>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183431" y="3360763"/>
            <a:ext cx="6003806" cy="459228"/>
          </a:xfrm>
          <a:prstGeom prst="rect">
            <a:avLst/>
          </a:prstGeom>
          <a:ln>
            <a:noFill/>
          </a:ln>
        </p:spPr>
      </p:pic>
      <p:sp>
        <p:nvSpPr>
          <p:cNvPr id="8" name="Rectangle 7">
            <a:extLst>
              <a:ext uri="{FF2B5EF4-FFF2-40B4-BE49-F238E27FC236}">
                <a16:creationId xmlns:a16="http://schemas.microsoft.com/office/drawing/2014/main" id="{440DD23E-D8AD-622C-328D-9A2569400C84}"/>
              </a:ext>
            </a:extLst>
          </p:cNvPr>
          <p:cNvSpPr/>
          <p:nvPr/>
        </p:nvSpPr>
        <p:spPr>
          <a:xfrm>
            <a:off x="7260336" y="6016752"/>
            <a:ext cx="274320" cy="40808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ustomShape 1">
            <a:extLst>
              <a:ext uri="{FF2B5EF4-FFF2-40B4-BE49-F238E27FC236}">
                <a16:creationId xmlns:a16="http://schemas.microsoft.com/office/drawing/2014/main" id="{62F665F1-EE04-3C19-6948-B8D804AB4C8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246686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355EA0C-0515-4293-BA97-70A653CD0F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3872" y="4211327"/>
            <a:ext cx="2791059" cy="2497474"/>
          </a:xfrm>
          <a:prstGeom prst="rect">
            <a:avLst/>
          </a:prstGeom>
        </p:spPr>
      </p:pic>
      <p:pic>
        <p:nvPicPr>
          <p:cNvPr id="6" name="Image 5">
            <a:extLst>
              <a:ext uri="{FF2B5EF4-FFF2-40B4-BE49-F238E27FC236}">
                <a16:creationId xmlns:a16="http://schemas.microsoft.com/office/drawing/2014/main" id="{0FFD6C48-1651-BD4C-5177-82E4511CBA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19" y="2614220"/>
            <a:ext cx="7933417" cy="1445532"/>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37</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f. </a:t>
            </a:r>
            <a:r>
              <a:rPr lang="fr-FR" b="1" spc="-1" dirty="0">
                <a:solidFill>
                  <a:srgbClr val="FFFFFF"/>
                </a:solidFill>
                <a:latin typeface="Calibri"/>
              </a:rPr>
              <a:t>Supprimer / Réactiver / Ajouter des inscriptions - page 3/3</a:t>
            </a:r>
            <a:endParaRPr lang="fr-FR" sz="1800" b="0" strike="noStrike" spc="-1" dirty="0">
              <a:latin typeface="Arial"/>
            </a:endParaRPr>
          </a:p>
        </p:txBody>
      </p:sp>
      <p:sp>
        <p:nvSpPr>
          <p:cNvPr id="106" name="CustomShape 5"/>
          <p:cNvSpPr/>
          <p:nvPr/>
        </p:nvSpPr>
        <p:spPr>
          <a:xfrm>
            <a:off x="281322" y="1422829"/>
            <a:ext cx="8343610" cy="469213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permettant d’ajouter des élèves de la structure :</a:t>
            </a:r>
          </a:p>
          <a:p>
            <a:pPr marL="228600" indent="-228600">
              <a:lnSpc>
                <a:spcPct val="100000"/>
              </a:lnSpc>
              <a:buFont typeface="+mj-lt"/>
              <a:buAutoNum type="arabicPeriod"/>
            </a:pPr>
            <a:r>
              <a:rPr lang="fr-FR" sz="1150" spc="-1" dirty="0">
                <a:solidFill>
                  <a:srgbClr val="000000"/>
                </a:solidFill>
                <a:latin typeface="Corbel"/>
              </a:rPr>
              <a:t>Cocher « Uniquement les licenciés » pour ne voir que ces derniers,</a:t>
            </a:r>
          </a:p>
          <a:p>
            <a:pPr>
              <a:lnSpc>
                <a:spcPct val="100000"/>
              </a:lnSpc>
            </a:pPr>
            <a:r>
              <a:rPr lang="fr-FR" sz="1150" spc="-1" dirty="0">
                <a:solidFill>
                  <a:srgbClr val="000000"/>
                </a:solidFill>
                <a:latin typeface="Corbel"/>
              </a:rPr>
              <a:t>Note : si vous choisissez un(e) élève non licencié(e), il lui sera attribué un numéro de licence provisoire, après l’envoi des résultats sur Usport, sa licence sera en attente de validation par le Président d’AS et par le Comité.</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2"/>
            </a:pPr>
            <a:r>
              <a:rPr lang="fr-FR" sz="1150" spc="-1" dirty="0">
                <a:solidFill>
                  <a:srgbClr val="000000"/>
                </a:solidFill>
                <a:latin typeface="Corbel"/>
              </a:rPr>
              <a:t>Pour créer un(e) élève absent(e) de la base de données, non remonté sur Gabriel par </a:t>
            </a:r>
          </a:p>
          <a:p>
            <a:pPr>
              <a:lnSpc>
                <a:spcPct val="100000"/>
              </a:lnSpc>
            </a:pPr>
            <a:r>
              <a:rPr lang="fr-FR" sz="1150" spc="-1" dirty="0">
                <a:solidFill>
                  <a:srgbClr val="000000"/>
                </a:solidFill>
                <a:latin typeface="Corbel"/>
              </a:rPr>
              <a:t>         l’établissement par exemple, cliquer sur « Nouvelle fiche élève » </a:t>
            </a:r>
          </a:p>
          <a:p>
            <a:pPr>
              <a:lnSpc>
                <a:spcPct val="100000"/>
              </a:lnSpc>
            </a:pPr>
            <a:r>
              <a:rPr lang="fr-FR" sz="1150" spc="-1" dirty="0">
                <a:solidFill>
                  <a:srgbClr val="000000"/>
                </a:solidFill>
                <a:latin typeface="Corbel"/>
              </a:rPr>
              <a:t>          et compléter les informations puis cliquer sur « Enregistrer la fiche »</a:t>
            </a:r>
          </a:p>
          <a:p>
            <a:pPr marL="228600" indent="-228600">
              <a:lnSpc>
                <a:spcPct val="100000"/>
              </a:lnSpc>
              <a:buFont typeface="+mj-lt"/>
              <a:buAutoNum type="arabicPeriod" startAt="2"/>
            </a:pPr>
            <a:endParaRPr lang="fr-FR" sz="1150" spc="-1" dirty="0">
              <a:solidFill>
                <a:srgbClr val="000000"/>
              </a:solidFill>
              <a:latin typeface="Corbel"/>
            </a:endParaRPr>
          </a:p>
          <a:p>
            <a:pPr marL="228600" indent="-228600">
              <a:lnSpc>
                <a:spcPct val="100000"/>
              </a:lnSpc>
              <a:buFont typeface="+mj-lt"/>
              <a:buAutoNum type="arabicPeriod" startAt="3"/>
            </a:pPr>
            <a:r>
              <a:rPr lang="fr-FR" sz="1150" spc="-1" dirty="0">
                <a:solidFill>
                  <a:srgbClr val="000000"/>
                </a:solidFill>
                <a:latin typeface="Corbel"/>
              </a:rPr>
              <a:t>La fonctionnalité « Importer des élèves » n’est plus utile.</a:t>
            </a:r>
          </a:p>
          <a:p>
            <a:pPr>
              <a:lnSpc>
                <a:spcPct val="100000"/>
              </a:lnSpc>
            </a:pPr>
            <a:r>
              <a:rPr lang="fr-FR" sz="1150" spc="-1" dirty="0">
                <a:solidFill>
                  <a:srgbClr val="000000"/>
                </a:solidFill>
                <a:latin typeface="Corbel"/>
              </a:rPr>
              <a:t>        Elle servait lorsque les élèves de 6</a:t>
            </a:r>
            <a:r>
              <a:rPr lang="fr-FR" sz="1150" spc="-1" baseline="30000" dirty="0">
                <a:solidFill>
                  <a:srgbClr val="000000"/>
                </a:solidFill>
                <a:latin typeface="Corbel"/>
              </a:rPr>
              <a:t>ème</a:t>
            </a:r>
            <a:r>
              <a:rPr lang="fr-FR" sz="1150" spc="-1" dirty="0">
                <a:solidFill>
                  <a:srgbClr val="000000"/>
                </a:solidFill>
                <a:latin typeface="Corbel"/>
              </a:rPr>
              <a:t> n’avaient pas encore leur code INE.</a:t>
            </a:r>
          </a:p>
          <a:p>
            <a:pPr>
              <a:lnSpc>
                <a:spcPct val="100000"/>
              </a:lnSpc>
            </a:pPr>
            <a:r>
              <a:rPr lang="fr-FR" sz="1150" spc="-1" dirty="0">
                <a:solidFill>
                  <a:srgbClr val="000000"/>
                </a:solidFill>
                <a:latin typeface="Corbel"/>
              </a:rPr>
              <a:t>        Cela peut encore servir dans certaines circonstances particulières </a:t>
            </a:r>
          </a:p>
          <a:p>
            <a:pPr>
              <a:lnSpc>
                <a:spcPct val="100000"/>
              </a:lnSpc>
            </a:pPr>
            <a:r>
              <a:rPr lang="fr-FR" sz="1150" spc="-1" dirty="0">
                <a:solidFill>
                  <a:srgbClr val="000000"/>
                </a:solidFill>
                <a:latin typeface="Corbel"/>
                <a:sym typeface="Wingdings" panose="05000000000000000000" pitchFamily="2" charset="2"/>
              </a:rPr>
              <a:t>         </a:t>
            </a:r>
            <a:r>
              <a:rPr lang="fr-FR" sz="1150" b="1" u="sng" spc="-1" dirty="0">
                <a:solidFill>
                  <a:srgbClr val="000000"/>
                </a:solidFill>
                <a:latin typeface="Corbel"/>
                <a:sym typeface="Wingdings" panose="05000000000000000000" pitchFamily="2" charset="2"/>
              </a:rPr>
              <a:t>contacter les services nationaux</a:t>
            </a:r>
            <a:endParaRPr lang="fr-FR" sz="1150" b="1" u="sng" spc="-1" dirty="0">
              <a:solidFill>
                <a:srgbClr val="000000"/>
              </a:solidFill>
              <a:latin typeface="Corbel"/>
            </a:endParaRPr>
          </a:p>
        </p:txBody>
      </p:sp>
      <p:sp>
        <p:nvSpPr>
          <p:cNvPr id="2" name="Rectangle 1">
            <a:extLst>
              <a:ext uri="{FF2B5EF4-FFF2-40B4-BE49-F238E27FC236}">
                <a16:creationId xmlns:a16="http://schemas.microsoft.com/office/drawing/2014/main" id="{AC072798-6C0E-7FC5-A8F2-D33818B4F860}"/>
              </a:ext>
            </a:extLst>
          </p:cNvPr>
          <p:cNvSpPr/>
          <p:nvPr/>
        </p:nvSpPr>
        <p:spPr>
          <a:xfrm>
            <a:off x="486419" y="2749728"/>
            <a:ext cx="2403085" cy="2834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5315DC02-672D-9AFB-B08F-82D56AFE98FE}"/>
              </a:ext>
            </a:extLst>
          </p:cNvPr>
          <p:cNvSpPr/>
          <p:nvPr/>
        </p:nvSpPr>
        <p:spPr>
          <a:xfrm>
            <a:off x="486419" y="3776289"/>
            <a:ext cx="1113782" cy="28346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2CE8D942-D0BE-ABBA-C23E-EAFE5B8B8F1F}"/>
              </a:ext>
            </a:extLst>
          </p:cNvPr>
          <p:cNvSpPr/>
          <p:nvPr/>
        </p:nvSpPr>
        <p:spPr>
          <a:xfrm>
            <a:off x="7275576" y="2941752"/>
            <a:ext cx="1113782" cy="15544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8F1CBC1-117E-C6D7-6981-894D6FD7AF7A}"/>
              </a:ext>
            </a:extLst>
          </p:cNvPr>
          <p:cNvSpPr/>
          <p:nvPr/>
        </p:nvSpPr>
        <p:spPr>
          <a:xfrm>
            <a:off x="1600200" y="3776289"/>
            <a:ext cx="1113781" cy="26657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9">
            <a:extLst>
              <a:ext uri="{FF2B5EF4-FFF2-40B4-BE49-F238E27FC236}">
                <a16:creationId xmlns:a16="http://schemas.microsoft.com/office/drawing/2014/main" id="{3AF8C3C3-B56C-56C7-F73A-0756A71FAA16}"/>
              </a:ext>
            </a:extLst>
          </p:cNvPr>
          <p:cNvSpPr/>
          <p:nvPr/>
        </p:nvSpPr>
        <p:spPr>
          <a:xfrm>
            <a:off x="6539747" y="2167209"/>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13" name="CustomShape 7">
            <a:extLst>
              <a:ext uri="{FF2B5EF4-FFF2-40B4-BE49-F238E27FC236}">
                <a16:creationId xmlns:a16="http://schemas.microsoft.com/office/drawing/2014/main" id="{ABBC6151-CB0F-58D5-0E9C-8DFBF479B069}"/>
              </a:ext>
            </a:extLst>
          </p:cNvPr>
          <p:cNvSpPr/>
          <p:nvPr/>
        </p:nvSpPr>
        <p:spPr>
          <a:xfrm>
            <a:off x="6776264" y="2382953"/>
            <a:ext cx="648663" cy="55879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00340CD1-1447-9BFD-2CD7-D377044891D5}"/>
              </a:ext>
            </a:extLst>
          </p:cNvPr>
          <p:cNvSpPr/>
          <p:nvPr/>
        </p:nvSpPr>
        <p:spPr>
          <a:xfrm>
            <a:off x="329999" y="4221990"/>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5" name="CustomShape 7">
            <a:extLst>
              <a:ext uri="{FF2B5EF4-FFF2-40B4-BE49-F238E27FC236}">
                <a16:creationId xmlns:a16="http://schemas.microsoft.com/office/drawing/2014/main" id="{F7522A29-0F96-B3F6-A166-80054EA0D7A9}"/>
              </a:ext>
            </a:extLst>
          </p:cNvPr>
          <p:cNvSpPr/>
          <p:nvPr/>
        </p:nvSpPr>
        <p:spPr>
          <a:xfrm flipH="1" flipV="1">
            <a:off x="2295145" y="4051878"/>
            <a:ext cx="459032" cy="26657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F7F2E1CC-95A4-D372-4777-E165A94C1A39}"/>
              </a:ext>
            </a:extLst>
          </p:cNvPr>
          <p:cNvSpPr/>
          <p:nvPr/>
        </p:nvSpPr>
        <p:spPr>
          <a:xfrm flipV="1">
            <a:off x="642839" y="4059753"/>
            <a:ext cx="312841" cy="22611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9">
            <a:extLst>
              <a:ext uri="{FF2B5EF4-FFF2-40B4-BE49-F238E27FC236}">
                <a16:creationId xmlns:a16="http://schemas.microsoft.com/office/drawing/2014/main" id="{FC7D3EDD-798D-3623-31C9-8E1B91BA320A}"/>
              </a:ext>
            </a:extLst>
          </p:cNvPr>
          <p:cNvSpPr/>
          <p:nvPr/>
        </p:nvSpPr>
        <p:spPr>
          <a:xfrm>
            <a:off x="2765668" y="4228977"/>
            <a:ext cx="312840" cy="279360"/>
          </a:xfrm>
          <a:prstGeom prst="heptagon">
            <a:avLst>
              <a:gd name="hf" fmla="val 102572"/>
              <a:gd name="vf" fmla="val 1052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18" name="Rectangle 17">
            <a:extLst>
              <a:ext uri="{FF2B5EF4-FFF2-40B4-BE49-F238E27FC236}">
                <a16:creationId xmlns:a16="http://schemas.microsoft.com/office/drawing/2014/main" id="{C8CF3CFF-F2F6-BA01-C3F3-A30115864B14}"/>
              </a:ext>
            </a:extLst>
          </p:cNvPr>
          <p:cNvSpPr/>
          <p:nvPr/>
        </p:nvSpPr>
        <p:spPr>
          <a:xfrm>
            <a:off x="5833871" y="6409944"/>
            <a:ext cx="1113782" cy="25556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BEEA6EC0-AC75-9D36-7B63-F9D3543E303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90280531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7" end="17"/>
                                            </p:txEl>
                                          </p:spTgt>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23" end="23"/>
                                            </p:txEl>
                                          </p:spTgt>
                                        </p:tgtEl>
                                        <p:attrNameLst>
                                          <p:attrName>style.visibility</p:attrName>
                                        </p:attrNameLst>
                                      </p:cBhvr>
                                      <p:to>
                                        <p:strVal val="visible"/>
                                      </p:to>
                                    </p:set>
                                  </p:childTnLst>
                                </p:cTn>
                              </p:par>
                              <p:par>
                                <p:cTn id="89" presetID="1" presetClass="entr" fill="hold" nodeType="withEffect">
                                  <p:stCondLst>
                                    <p:cond delay="0"/>
                                  </p:stCondLst>
                                  <p:childTnLst>
                                    <p:set>
                                      <p:cBhvr>
                                        <p:cTn id="90"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1"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38</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1/5</a:t>
            </a:r>
            <a:endParaRPr lang="fr-FR" sz="1800" b="0" strike="noStrike" spc="-1" dirty="0">
              <a:latin typeface="Arial"/>
            </a:endParaRPr>
          </a:p>
        </p:txBody>
      </p:sp>
      <p:sp>
        <p:nvSpPr>
          <p:cNvPr id="106" name="CustomShape 5"/>
          <p:cNvSpPr/>
          <p:nvPr/>
        </p:nvSpPr>
        <p:spPr>
          <a:xfrm>
            <a:off x="142022" y="1355337"/>
            <a:ext cx="8343610" cy="54000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b="1" u="sng" spc="-1" dirty="0">
                <a:solidFill>
                  <a:srgbClr val="000000"/>
                </a:solidFill>
                <a:latin typeface="Corbel"/>
              </a:rPr>
              <a:t>IMPORTANT : les équipes créées automatiquement par le logiciel ne sont pas concernées par cette gestion. Autrement dit les équipes automatiques n’apparaitront que dans les résultats et sur Usport après l’envoi de ces derniers.</a:t>
            </a: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Les 4 manières d’accéder à la gestion des équipes :</a:t>
            </a:r>
          </a:p>
          <a:p>
            <a:pPr>
              <a:lnSpc>
                <a:spcPct val="100000"/>
              </a:lnSpc>
            </a:pPr>
            <a:r>
              <a:rPr lang="fr-FR" sz="1150" spc="-1" dirty="0">
                <a:solidFill>
                  <a:srgbClr val="000000"/>
                </a:solidFill>
                <a:latin typeface="Corbel"/>
              </a:rPr>
              <a:t>Note : si le championnat est configuré en mode « Individuel Uniquement », la gestion des équipes est bloquée.</a:t>
            </a:r>
          </a:p>
          <a:p>
            <a:pPr marL="228600" indent="-228600">
              <a:lnSpc>
                <a:spcPct val="100000"/>
              </a:lnSpc>
              <a:buFont typeface="+mj-lt"/>
              <a:buAutoNum type="arabicParenR"/>
            </a:pPr>
            <a:r>
              <a:rPr lang="fr-FR" sz="1150" spc="-1" dirty="0">
                <a:solidFill>
                  <a:srgbClr val="000000"/>
                </a:solidFill>
                <a:latin typeface="Corbel"/>
              </a:rPr>
              <a:t>Cliquer sur « Championnats » puis « Liste des équipes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2"/>
            </a:pPr>
            <a:r>
              <a:rPr lang="fr-FR" sz="1150" spc="-1" dirty="0">
                <a:solidFill>
                  <a:srgbClr val="000000"/>
                </a:solidFill>
                <a:latin typeface="Corbel"/>
              </a:rPr>
              <a:t>Sur la liste des participants, double cliquer gauche dans la colonne « Equipes Relais »,</a:t>
            </a:r>
          </a:p>
          <a:p>
            <a:pPr marL="228600" indent="-228600">
              <a:lnSpc>
                <a:spcPct val="100000"/>
              </a:lnSpc>
              <a:buFont typeface="+mj-lt"/>
              <a:buAutoNum type="arabicParenR" startAt="3"/>
            </a:pPr>
            <a:r>
              <a:rPr lang="fr-FR" sz="1150" spc="-1" dirty="0">
                <a:solidFill>
                  <a:srgbClr val="000000"/>
                </a:solidFill>
                <a:latin typeface="Corbel"/>
              </a:rPr>
              <a:t>Sur la liste des participants, cliquer droit sur une ligne puis « Equipes, Relais » puis « Gestion des équipes »,</a:t>
            </a: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Sur la liste des participants, cliquer en bas à droite sur « Equipes, relais » puis sur </a:t>
            </a:r>
          </a:p>
          <a:p>
            <a:pPr>
              <a:lnSpc>
                <a:spcPct val="100000"/>
              </a:lnSpc>
            </a:pPr>
            <a:r>
              <a:rPr lang="fr-FR" sz="1150" spc="-1" dirty="0">
                <a:solidFill>
                  <a:srgbClr val="000000"/>
                </a:solidFill>
                <a:latin typeface="Corbel"/>
              </a:rPr>
              <a:t>« Gestion des équipes ».</a:t>
            </a:r>
          </a:p>
          <a:p>
            <a:pPr>
              <a:lnSpc>
                <a:spcPct val="100000"/>
              </a:lnSpc>
            </a:pPr>
            <a:r>
              <a:rPr lang="fr-FR" sz="1150" spc="-1" dirty="0">
                <a:solidFill>
                  <a:srgbClr val="000000"/>
                </a:solidFill>
                <a:latin typeface="Corbel"/>
              </a:rPr>
              <a:t>Note : « Générer équipes automatiques » n’est pas fonctionnel en cross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156920" y="2300748"/>
            <a:ext cx="2220020" cy="1594596"/>
          </a:xfrm>
          <a:prstGeom prst="rect">
            <a:avLst/>
          </a:prstGeom>
          <a:ln>
            <a:noFill/>
          </a:ln>
        </p:spPr>
      </p:pic>
      <p:pic>
        <p:nvPicPr>
          <p:cNvPr id="5" name="Image 4">
            <a:extLst>
              <a:ext uri="{FF2B5EF4-FFF2-40B4-BE49-F238E27FC236}">
                <a16:creationId xmlns:a16="http://schemas.microsoft.com/office/drawing/2014/main" id="{879EC18F-C07F-BC7F-39A4-1E062D6516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5464" y="4391280"/>
            <a:ext cx="3059448" cy="1594596"/>
          </a:xfrm>
          <a:prstGeom prst="rect">
            <a:avLst/>
          </a:prstGeom>
        </p:spPr>
      </p:pic>
      <p:pic>
        <p:nvPicPr>
          <p:cNvPr id="8" name="Image 7">
            <a:extLst>
              <a:ext uri="{FF2B5EF4-FFF2-40B4-BE49-F238E27FC236}">
                <a16:creationId xmlns:a16="http://schemas.microsoft.com/office/drawing/2014/main" id="{48014C15-E0C1-9092-2E21-8D1C4A85408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522780" y="5688046"/>
            <a:ext cx="1877430" cy="1049992"/>
          </a:xfrm>
          <a:prstGeom prst="rect">
            <a:avLst/>
          </a:prstGeom>
        </p:spPr>
      </p:pic>
      <p:sp>
        <p:nvSpPr>
          <p:cNvPr id="3" name="CustomShape 1">
            <a:extLst>
              <a:ext uri="{FF2B5EF4-FFF2-40B4-BE49-F238E27FC236}">
                <a16:creationId xmlns:a16="http://schemas.microsoft.com/office/drawing/2014/main" id="{16B3F1E5-0360-2113-D5D3-84CA0011FEE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4" name="Image 3">
            <a:extLst>
              <a:ext uri="{FF2B5EF4-FFF2-40B4-BE49-F238E27FC236}">
                <a16:creationId xmlns:a16="http://schemas.microsoft.com/office/drawing/2014/main" id="{E325C1F4-8D69-56EC-56D0-445609BE92BC}"/>
              </a:ext>
            </a:extLst>
          </p:cNvPr>
          <p:cNvPicPr>
            <a:picLocks noChangeAspect="1"/>
          </p:cNvPicPr>
          <p:nvPr/>
        </p:nvPicPr>
        <p:blipFill>
          <a:blip r:embed="rId7"/>
          <a:srcRect r="41490"/>
          <a:stretch/>
        </p:blipFill>
        <p:spPr>
          <a:xfrm>
            <a:off x="4645350" y="4617228"/>
            <a:ext cx="1877430" cy="1368647"/>
          </a:xfrm>
          <a:prstGeom prst="rect">
            <a:avLst/>
          </a:prstGeom>
        </p:spPr>
      </p:pic>
    </p:spTree>
    <p:extLst>
      <p:ext uri="{BB962C8B-B14F-4D97-AF65-F5344CB8AC3E}">
        <p14:creationId xmlns:p14="http://schemas.microsoft.com/office/powerpoint/2010/main" val="351994295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27" end="2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39</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2/5</a:t>
            </a:r>
            <a:endParaRPr lang="fr-FR" sz="1800" b="0" strike="noStrike" spc="-1" dirty="0">
              <a:latin typeface="Arial"/>
            </a:endParaRPr>
          </a:p>
        </p:txBody>
      </p:sp>
      <p:sp>
        <p:nvSpPr>
          <p:cNvPr id="106" name="CustomShape 5"/>
          <p:cNvSpPr/>
          <p:nvPr/>
        </p:nvSpPr>
        <p:spPr>
          <a:xfrm>
            <a:off x="142022" y="1355337"/>
            <a:ext cx="8343610" cy="522305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la liste des équipes existantes apparait.</a:t>
            </a:r>
          </a:p>
          <a:p>
            <a:pPr>
              <a:lnSpc>
                <a:spcPct val="100000"/>
              </a:lnSpc>
            </a:pPr>
            <a:r>
              <a:rPr lang="fr-FR" sz="1150" spc="-1" dirty="0">
                <a:solidFill>
                  <a:srgbClr val="000000"/>
                </a:solidFill>
                <a:latin typeface="Corbel"/>
              </a:rPr>
              <a:t>	- Un filtre simple est possible dans la case en haut à droite,</a:t>
            </a:r>
          </a:p>
          <a:p>
            <a:pPr>
              <a:lnSpc>
                <a:spcPct val="100000"/>
              </a:lnSpc>
            </a:pPr>
            <a:r>
              <a:rPr lang="fr-FR" sz="1150" spc="-1" dirty="0">
                <a:solidFill>
                  <a:srgbClr val="000000"/>
                </a:solidFill>
                <a:latin typeface="Corbel"/>
              </a:rPr>
              <a:t>	- Informations disponibles :</a:t>
            </a:r>
          </a:p>
          <a:p>
            <a:pPr>
              <a:lnSpc>
                <a:spcPct val="100000"/>
              </a:lnSpc>
            </a:pPr>
            <a:r>
              <a:rPr lang="fr-FR" sz="1150" spc="-1" dirty="0">
                <a:solidFill>
                  <a:srgbClr val="000000"/>
                </a:solidFill>
                <a:latin typeface="Corbel"/>
              </a:rPr>
              <a:t>		- Nom des équipes (avec le numéro – le A indiquant que l’équipe a été</a:t>
            </a:r>
          </a:p>
          <a:p>
            <a:pPr>
              <a:lnSpc>
                <a:spcPct val="100000"/>
              </a:lnSpc>
            </a:pPr>
            <a:r>
              <a:rPr lang="fr-FR" sz="1150" spc="-1" dirty="0">
                <a:solidFill>
                  <a:srgbClr val="000000"/>
                </a:solidFill>
                <a:latin typeface="Corbel"/>
              </a:rPr>
              <a:t>		 créé automatiquement à un niveau inférieur),</a:t>
            </a:r>
          </a:p>
          <a:p>
            <a:pPr>
              <a:lnSpc>
                <a:spcPct val="100000"/>
              </a:lnSpc>
            </a:pPr>
            <a:r>
              <a:rPr lang="fr-FR" sz="1150" spc="-1" dirty="0">
                <a:solidFill>
                  <a:srgbClr val="000000"/>
                </a:solidFill>
                <a:latin typeface="Corbel"/>
              </a:rPr>
              <a:t>		- La compétition à laquelle est rattachée l’équipe,</a:t>
            </a:r>
          </a:p>
          <a:p>
            <a:pPr>
              <a:lnSpc>
                <a:spcPct val="100000"/>
              </a:lnSpc>
            </a:pPr>
            <a:r>
              <a:rPr lang="fr-FR" sz="1150" spc="-1" dirty="0">
                <a:solidFill>
                  <a:srgbClr val="000000"/>
                </a:solidFill>
                <a:latin typeface="Corbel"/>
              </a:rPr>
              <a:t>			Note : si plusieurs compétitions apparaissent, </a:t>
            </a:r>
          </a:p>
          <a:p>
            <a:pPr>
              <a:lnSpc>
                <a:spcPct val="100000"/>
              </a:lnSpc>
            </a:pPr>
            <a:r>
              <a:rPr lang="fr-FR" sz="1150" spc="-1" dirty="0">
                <a:solidFill>
                  <a:srgbClr val="000000"/>
                </a:solidFill>
                <a:latin typeface="Corbel"/>
              </a:rPr>
              <a:t>			l’équipe est mal composée</a:t>
            </a:r>
          </a:p>
          <a:p>
            <a:pPr>
              <a:lnSpc>
                <a:spcPct val="100000"/>
              </a:lnSpc>
            </a:pPr>
            <a:r>
              <a:rPr lang="fr-FR" sz="1150" spc="-1" dirty="0">
                <a:solidFill>
                  <a:srgbClr val="000000"/>
                </a:solidFill>
                <a:latin typeface="Corbel"/>
              </a:rPr>
              <a:t>		- Le nombre de membres,</a:t>
            </a:r>
          </a:p>
          <a:p>
            <a:pPr>
              <a:lnSpc>
                <a:spcPct val="100000"/>
              </a:lnSpc>
            </a:pPr>
            <a:r>
              <a:rPr lang="fr-FR" sz="1150" spc="-1" dirty="0">
                <a:solidFill>
                  <a:srgbClr val="000000"/>
                </a:solidFill>
                <a:latin typeface="Corbel"/>
              </a:rPr>
              <a:t>		- Le genre de l’équipe.</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Pour supprimer une équipe, après avoir retiré les membres de l’équipe, faite un clic droit sur la ligne de l’équipe concernée puis « Supprimer l’équipe »,</a:t>
            </a:r>
          </a:p>
          <a:p>
            <a:pPr>
              <a:lnSpc>
                <a:spcPct val="100000"/>
              </a:lnSpc>
            </a:pPr>
            <a:r>
              <a:rPr lang="fr-FR" sz="1150" spc="-1" dirty="0">
                <a:solidFill>
                  <a:srgbClr val="000000"/>
                </a:solidFill>
                <a:latin typeface="Corbel"/>
              </a:rPr>
              <a:t>        Note : retirer les membres d’une équipe ne supprime pas les inscriptions</a:t>
            </a:r>
          </a:p>
          <a:p>
            <a:pPr>
              <a:lnSpc>
                <a:spcPct val="100000"/>
              </a:lnSpc>
            </a:pPr>
            <a:r>
              <a:rPr lang="fr-FR" sz="1150" spc="-1" dirty="0">
                <a:solidFill>
                  <a:srgbClr val="000000"/>
                </a:solidFill>
                <a:latin typeface="Corbel"/>
              </a:rPr>
              <a:t>        individuelles.</a:t>
            </a:r>
          </a:p>
          <a:p>
            <a:pPr>
              <a:lnSpc>
                <a:spcPct val="100000"/>
              </a:lnSpc>
            </a:pPr>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311338" y="2988762"/>
            <a:ext cx="8004978" cy="2354152"/>
          </a:xfrm>
          <a:prstGeom prst="rect">
            <a:avLst/>
          </a:prstGeom>
          <a:ln>
            <a:noFill/>
          </a:ln>
        </p:spPr>
      </p:pic>
      <p:pic>
        <p:nvPicPr>
          <p:cNvPr id="3" name="Image 2">
            <a:extLst>
              <a:ext uri="{FF2B5EF4-FFF2-40B4-BE49-F238E27FC236}">
                <a16:creationId xmlns:a16="http://schemas.microsoft.com/office/drawing/2014/main" id="{A9D1A704-332C-651C-11A3-5ACC9AC79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447" y="1515087"/>
            <a:ext cx="1804810" cy="263826"/>
          </a:xfrm>
          <a:prstGeom prst="rect">
            <a:avLst/>
          </a:prstGeom>
        </p:spPr>
      </p:pic>
      <p:sp>
        <p:nvSpPr>
          <p:cNvPr id="4" name="Rectangle 3">
            <a:extLst>
              <a:ext uri="{FF2B5EF4-FFF2-40B4-BE49-F238E27FC236}">
                <a16:creationId xmlns:a16="http://schemas.microsoft.com/office/drawing/2014/main" id="{95FB1CA8-AA2A-B94A-DF69-357ADD411A5D}"/>
              </a:ext>
            </a:extLst>
          </p:cNvPr>
          <p:cNvSpPr/>
          <p:nvPr/>
        </p:nvSpPr>
        <p:spPr>
          <a:xfrm>
            <a:off x="6898995" y="3153110"/>
            <a:ext cx="1417321" cy="189215"/>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ustomShape 7">
            <a:extLst>
              <a:ext uri="{FF2B5EF4-FFF2-40B4-BE49-F238E27FC236}">
                <a16:creationId xmlns:a16="http://schemas.microsoft.com/office/drawing/2014/main" id="{9629577D-3D17-63A3-D3A7-514BA0712689}"/>
              </a:ext>
            </a:extLst>
          </p:cNvPr>
          <p:cNvSpPr/>
          <p:nvPr/>
        </p:nvSpPr>
        <p:spPr>
          <a:xfrm>
            <a:off x="6250216" y="1769572"/>
            <a:ext cx="891564" cy="138353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0" name="Image 9" descr="Une image contenant texte, capture d’écran, orange&#10;&#10;Description générée automatiquement">
            <a:extLst>
              <a:ext uri="{FF2B5EF4-FFF2-40B4-BE49-F238E27FC236}">
                <a16:creationId xmlns:a16="http://schemas.microsoft.com/office/drawing/2014/main" id="{3984B24E-992A-D565-F6C6-FC1BFCA75A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8354" y="5798352"/>
            <a:ext cx="2600070" cy="845478"/>
          </a:xfrm>
          <a:prstGeom prst="rect">
            <a:avLst/>
          </a:prstGeom>
        </p:spPr>
      </p:pic>
      <p:sp>
        <p:nvSpPr>
          <p:cNvPr id="5" name="CustomShape 1">
            <a:extLst>
              <a:ext uri="{FF2B5EF4-FFF2-40B4-BE49-F238E27FC236}">
                <a16:creationId xmlns:a16="http://schemas.microsoft.com/office/drawing/2014/main" id="{FFF26C76-71BF-581B-E6E4-8A182CC0C98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65845779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6" end="6"/>
                                            </p:txEl>
                                          </p:spTgt>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25" end="25"/>
                                            </p:txEl>
                                          </p:spTgt>
                                        </p:tgtEl>
                                        <p:attrNameLst>
                                          <p:attrName>style.visibility</p:attrName>
                                        </p:attrNameLst>
                                      </p:cBhvr>
                                      <p:to>
                                        <p:strVal val="visible"/>
                                      </p:to>
                                    </p:set>
                                  </p:childTnLst>
                                </p:cTn>
                              </p:par>
                              <p:par>
                                <p:cTn id="67" presetID="1" presetClass="entr" fill="hold" nodeType="withEffect">
                                  <p:stCondLst>
                                    <p:cond delay="0"/>
                                  </p:stCondLst>
                                  <p:childTnLst>
                                    <p:set>
                                      <p:cBhvr>
                                        <p:cTn id="68"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36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Gestionnaire de Comité – Niveau District – page 1/3</a:t>
            </a:r>
            <a:endParaRPr lang="fr-FR" sz="1800" b="0" strike="noStrike" spc="-1" dirty="0">
              <a:latin typeface="Arial"/>
            </a:endParaRPr>
          </a:p>
        </p:txBody>
      </p:sp>
      <p:sp>
        <p:nvSpPr>
          <p:cNvPr id="106" name="CustomShape 5"/>
          <p:cNvSpPr/>
          <p:nvPr/>
        </p:nvSpPr>
        <p:spPr>
          <a:xfrm>
            <a:off x="677160" y="1451233"/>
            <a:ext cx="8196252"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District, cliquer sur le « + » sur la ligne du niveau District.</a:t>
            </a:r>
          </a:p>
          <a:p>
            <a:pPr>
              <a:lnSpc>
                <a:spcPct val="100000"/>
              </a:lnSpc>
            </a:pPr>
            <a:r>
              <a:rPr lang="fr-FR" sz="1400" spc="-1" dirty="0">
                <a:solidFill>
                  <a:srgbClr val="000000"/>
                </a:solidFill>
                <a:latin typeface="Corbel"/>
              </a:rPr>
              <a:t>Note : créer un niveau District n’empêche pas les inscriptions au niveau Comité sauf blocage du Comité au niveau de la création de sa journée.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13832" y="3795987"/>
            <a:ext cx="8917014" cy="2150202"/>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376225" y="32514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602723" y="3505911"/>
            <a:ext cx="220218" cy="29015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1136648" y="3530824"/>
            <a:ext cx="2482852" cy="196053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43331" y="3799392"/>
            <a:ext cx="1812216"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68089" y="5619750"/>
            <a:ext cx="208161" cy="20474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552773" y="3251464"/>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26A88417-F030-DCBA-02AF-17E0AAC7497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3/5</a:t>
            </a:r>
            <a:endParaRPr lang="fr-FR" sz="1800" b="0" strike="noStrike" spc="-1" dirty="0">
              <a:latin typeface="Arial"/>
            </a:endParaRPr>
          </a:p>
        </p:txBody>
      </p:sp>
      <p:sp>
        <p:nvSpPr>
          <p:cNvPr id="106" name="CustomShape 5"/>
          <p:cNvSpPr/>
          <p:nvPr/>
        </p:nvSpPr>
        <p:spPr>
          <a:xfrm>
            <a:off x="142022" y="1355337"/>
            <a:ext cx="8343610" cy="274545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2"/>
            </a:pPr>
            <a:r>
              <a:rPr lang="fr-FR" sz="1150" spc="-1" dirty="0">
                <a:solidFill>
                  <a:srgbClr val="000000"/>
                </a:solidFill>
                <a:latin typeface="Corbel"/>
              </a:rPr>
              <a:t>Pour modifier une équipe, double cliquer gauche sur la ligne de l’équipe ou cliquer droit puis sur « voir les membres de l’équipe »,</a:t>
            </a: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vous devez voir l’équipe comme étant correctement composée à savoir :</a:t>
            </a:r>
          </a:p>
          <a:p>
            <a:pPr>
              <a:lnSpc>
                <a:spcPct val="100000"/>
              </a:lnSpc>
            </a:pPr>
            <a:r>
              <a:rPr lang="fr-FR" sz="1150" spc="-1" dirty="0">
                <a:solidFill>
                  <a:srgbClr val="000000"/>
                </a:solidFill>
                <a:latin typeface="Corbel"/>
              </a:rPr>
              <a:t>	- 4 ou 5 élèves (selon votre configuration initiale),</a:t>
            </a:r>
          </a:p>
          <a:p>
            <a:pPr>
              <a:lnSpc>
                <a:spcPct val="100000"/>
              </a:lnSpc>
            </a:pPr>
            <a:r>
              <a:rPr lang="fr-FR" sz="1150" spc="-1" dirty="0">
                <a:solidFill>
                  <a:srgbClr val="000000"/>
                </a:solidFill>
                <a:latin typeface="Corbel"/>
              </a:rPr>
              <a:t>	- élèves du même genre,</a:t>
            </a:r>
          </a:p>
          <a:p>
            <a:pPr>
              <a:lnSpc>
                <a:spcPct val="100000"/>
              </a:lnSpc>
            </a:pPr>
            <a:r>
              <a:rPr lang="fr-FR" sz="1150" spc="-1" dirty="0">
                <a:solidFill>
                  <a:srgbClr val="000000"/>
                </a:solidFill>
                <a:latin typeface="Corbel"/>
              </a:rPr>
              <a:t>	- élèves de la même catégorie (sauf CJ),</a:t>
            </a:r>
          </a:p>
          <a:p>
            <a:pPr>
              <a:lnSpc>
                <a:spcPct val="100000"/>
              </a:lnSpc>
            </a:pPr>
            <a:r>
              <a:rPr lang="fr-FR" sz="1150" spc="-1" dirty="0">
                <a:solidFill>
                  <a:srgbClr val="000000"/>
                </a:solidFill>
                <a:latin typeface="Corbel"/>
              </a:rPr>
              <a:t>	- élèves de la même AS (sauf cas particulier en cas de regroupement d’AS).</a:t>
            </a:r>
          </a:p>
          <a:p>
            <a:pPr>
              <a:lnSpc>
                <a:spcPct val="100000"/>
              </a:lnSpc>
            </a:pPr>
            <a:r>
              <a:rPr lang="fr-FR" sz="1150" spc="-1" dirty="0">
                <a:solidFill>
                  <a:srgbClr val="000000"/>
                </a:solidFill>
                <a:latin typeface="Corbel"/>
              </a:rPr>
              <a:t>Dans le cas contraire le bandeau sera rouge au lieu d’être vert.</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18042" y="1731398"/>
            <a:ext cx="3063806" cy="889146"/>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1322" y="3909413"/>
            <a:ext cx="6981356" cy="2629440"/>
          </a:xfrm>
          <a:prstGeom prst="rect">
            <a:avLst/>
          </a:prstGeom>
        </p:spPr>
      </p:pic>
      <p:sp>
        <p:nvSpPr>
          <p:cNvPr id="3" name="CustomShape 1">
            <a:extLst>
              <a:ext uri="{FF2B5EF4-FFF2-40B4-BE49-F238E27FC236}">
                <a16:creationId xmlns:a16="http://schemas.microsoft.com/office/drawing/2014/main" id="{0679EE22-093C-6FA1-908E-F43A3A7350D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47927388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4/5</a:t>
            </a:r>
            <a:endParaRPr lang="fr-FR" sz="1800" b="0" strike="noStrike" spc="-1" dirty="0">
              <a:latin typeface="Arial"/>
            </a:endParaRPr>
          </a:p>
        </p:txBody>
      </p:sp>
      <p:sp>
        <p:nvSpPr>
          <p:cNvPr id="106" name="CustomShape 5"/>
          <p:cNvSpPr/>
          <p:nvPr/>
        </p:nvSpPr>
        <p:spPr>
          <a:xfrm>
            <a:off x="142022" y="1355337"/>
            <a:ext cx="8343610" cy="54000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3"/>
            </a:pPr>
            <a:r>
              <a:rPr lang="fr-FR" sz="1150" spc="-1" dirty="0">
                <a:solidFill>
                  <a:srgbClr val="000000"/>
                </a:solidFill>
                <a:latin typeface="Corbel"/>
              </a:rPr>
              <a:t>Pour retirer un(e) élève de l’équipe, cliquer droit sur sa ligne puis  « Retirer l’épreuve sélectionnée de l’équipe »,</a:t>
            </a:r>
          </a:p>
          <a:p>
            <a:pPr>
              <a:lnSpc>
                <a:spcPct val="100000"/>
              </a:lnSpc>
            </a:pPr>
            <a:r>
              <a:rPr lang="fr-FR" sz="1150" spc="-1" dirty="0">
                <a:solidFill>
                  <a:srgbClr val="000000"/>
                </a:solidFill>
                <a:latin typeface="Corbel"/>
              </a:rPr>
              <a:t>        Note 1 : retirer un(e) élève d’une équipe ne supprime pas son inscription individuelle.</a:t>
            </a:r>
          </a:p>
          <a:p>
            <a:pPr>
              <a:lnSpc>
                <a:spcPct val="100000"/>
              </a:lnSpc>
            </a:pPr>
            <a:r>
              <a:rPr lang="fr-FR" sz="1150" spc="-1" dirty="0">
                <a:solidFill>
                  <a:srgbClr val="000000"/>
                </a:solidFill>
                <a:latin typeface="Corbel"/>
              </a:rPr>
              <a:t>        Note 2 : en cross, l’action « Retirer toutes les épreuves pour l’élève de l’équipe » aura le même effet.</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Pour ajouter un membre à l’équipe, cliquer sur « Ajouter des membres », en bas de l’écran,</a:t>
            </a:r>
          </a:p>
          <a:p>
            <a:pPr>
              <a:lnSpc>
                <a:spcPct val="100000"/>
              </a:lnSpc>
            </a:pPr>
            <a:r>
              <a:rPr lang="fr-FR" sz="1150" spc="-1" dirty="0">
                <a:solidFill>
                  <a:srgbClr val="000000"/>
                </a:solidFill>
                <a:latin typeface="Corbel"/>
              </a:rPr>
              <a:t>Note : si depuis la liste des participants, vous avez sélectionné une compétition, au lieu de « toutes</a:t>
            </a:r>
          </a:p>
          <a:p>
            <a:pPr>
              <a:lnSpc>
                <a:spcPct val="100000"/>
              </a:lnSpc>
            </a:pPr>
            <a:r>
              <a:rPr lang="fr-FR" sz="1150" spc="-1" dirty="0">
                <a:solidFill>
                  <a:srgbClr val="000000"/>
                </a:solidFill>
                <a:latin typeface="Corbel"/>
              </a:rPr>
              <a:t> les compétitions », alors seuls les participants concernés par cette compétition apparaitront dans </a:t>
            </a:r>
          </a:p>
          <a:p>
            <a:pPr>
              <a:lnSpc>
                <a:spcPct val="100000"/>
              </a:lnSpc>
            </a:pPr>
            <a:r>
              <a:rPr lang="fr-FR" sz="1150" spc="-1" dirty="0">
                <a:solidFill>
                  <a:srgbClr val="000000"/>
                </a:solidFill>
                <a:latin typeface="Corbel"/>
              </a:rPr>
              <a:t>les membres possibles à ajouter.</a:t>
            </a:r>
          </a:p>
          <a:p>
            <a:pPr marL="228600" indent="-228600">
              <a:lnSpc>
                <a:spcPct val="100000"/>
              </a:lnSpc>
              <a:buFont typeface="+mj-lt"/>
              <a:buAutoNum type="arabicParenR" startAt="4"/>
            </a:pPr>
            <a:endParaRPr lang="fr-FR" sz="1150" spc="-1" dirty="0">
              <a:solidFill>
                <a:srgbClr val="000000"/>
              </a:solidFill>
              <a:latin typeface="Corbel"/>
            </a:endParaRPr>
          </a:p>
          <a:p>
            <a:pPr>
              <a:lnSpc>
                <a:spcPct val="100000"/>
              </a:lnSpc>
            </a:pPr>
            <a:r>
              <a:rPr lang="fr-FR" sz="1150" spc="-1" dirty="0">
                <a:solidFill>
                  <a:srgbClr val="000000"/>
                </a:solidFill>
                <a:latin typeface="Corbel"/>
              </a:rPr>
              <a:t>Conseil : sur l’écran suivant utiliser le filtre pour retrouver rapidement l’élève à ajouter.</a:t>
            </a: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Sélectionner l’élève à ajouter </a:t>
            </a:r>
          </a:p>
          <a:p>
            <a:pPr>
              <a:lnSpc>
                <a:spcPct val="100000"/>
              </a:lnSpc>
            </a:pPr>
            <a:r>
              <a:rPr lang="fr-FR" sz="1150" spc="-1" dirty="0">
                <a:solidFill>
                  <a:srgbClr val="000000"/>
                </a:solidFill>
                <a:latin typeface="Corbel"/>
              </a:rPr>
              <a:t>puis cliquer sur « Sélectionner les membres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87854" y="2120848"/>
            <a:ext cx="8389802" cy="1261880"/>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20278" y="5202930"/>
            <a:ext cx="8581700" cy="1261880"/>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B4DE5721-45C0-617B-4BF6-0785B14B73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27512" y="3514601"/>
            <a:ext cx="2141406" cy="403895"/>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7441167" y="5400015"/>
            <a:ext cx="1417321" cy="1892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5394960" y="4487696"/>
            <a:ext cx="2068254" cy="96045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a:off x="2961866" y="4838364"/>
            <a:ext cx="5051297" cy="114555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2972260" y="5026975"/>
            <a:ext cx="3952585" cy="118668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8055185" y="5813315"/>
            <a:ext cx="472468"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6995160" y="6172524"/>
            <a:ext cx="1263215" cy="1898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CustomShape 1">
            <a:extLst>
              <a:ext uri="{FF2B5EF4-FFF2-40B4-BE49-F238E27FC236}">
                <a16:creationId xmlns:a16="http://schemas.microsoft.com/office/drawing/2014/main" id="{678D8198-79C3-6959-5712-DC6ECD9D48A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12946406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3" end="13"/>
                                            </p:txEl>
                                          </p:spTgt>
                                        </p:tgtEl>
                                        <p:attrNameLst>
                                          <p:attrName>style.visibility</p:attrName>
                                        </p:attrNameLst>
                                      </p:cBhvr>
                                      <p:to>
                                        <p:strVal val="visible"/>
                                      </p:to>
                                    </p:set>
                                  </p:childTnLst>
                                </p:cTn>
                              </p:par>
                              <p:par>
                                <p:cTn id="31" presetID="1" presetClass="entr" fill="hold" nodeType="withEffect">
                                  <p:stCondLst>
                                    <p:cond delay="0"/>
                                  </p:stCondLst>
                                  <p:childTnLst>
                                    <p:set>
                                      <p:cBhvr>
                                        <p:cTn id="32" dur="1" fill="hold">
                                          <p:stCondLst>
                                            <p:cond delay="0"/>
                                          </p:stCondLst>
                                        </p:cTn>
                                        <p:tgtEl>
                                          <p:spTgt spid="106">
                                            <p:txEl>
                                              <p:pRg st="14" end="14"/>
                                            </p:txEl>
                                          </p:spTgt>
                                        </p:tgtEl>
                                        <p:attrNameLst>
                                          <p:attrName>style.visibility</p:attrName>
                                        </p:attrNameLst>
                                      </p:cBhvr>
                                      <p:to>
                                        <p:strVal val="visible"/>
                                      </p:to>
                                    </p:set>
                                  </p:childTnLst>
                                </p:cTn>
                              </p:par>
                              <p:par>
                                <p:cTn id="33" presetID="1" presetClass="entr" fill="hold" nodeType="withEffect">
                                  <p:stCondLst>
                                    <p:cond delay="0"/>
                                  </p:stCondLst>
                                  <p:childTnLst>
                                    <p:set>
                                      <p:cBhvr>
                                        <p:cTn id="3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42</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g. </a:t>
            </a:r>
            <a:r>
              <a:rPr lang="fr-FR" b="1" spc="-1" dirty="0">
                <a:solidFill>
                  <a:srgbClr val="FFFFFF"/>
                </a:solidFill>
                <a:latin typeface="Calibri"/>
              </a:rPr>
              <a:t>Gestion des équipes - page 5/5</a:t>
            </a:r>
            <a:endParaRPr lang="fr-FR" sz="1800" b="0" strike="noStrike" spc="-1" dirty="0">
              <a:latin typeface="Arial"/>
            </a:endParaRPr>
          </a:p>
        </p:txBody>
      </p:sp>
      <p:sp>
        <p:nvSpPr>
          <p:cNvPr id="106" name="CustomShape 5"/>
          <p:cNvSpPr/>
          <p:nvPr/>
        </p:nvSpPr>
        <p:spPr>
          <a:xfrm>
            <a:off x="142022" y="1355337"/>
            <a:ext cx="8343610" cy="451516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5"/>
            </a:pPr>
            <a:r>
              <a:rPr lang="fr-FR" sz="1150" spc="-1" dirty="0">
                <a:solidFill>
                  <a:srgbClr val="000000"/>
                </a:solidFill>
                <a:latin typeface="Corbel"/>
              </a:rPr>
              <a:t>Pour créer une équipe, cliquer sur « Association » en bas à gauche de la liste des équipes.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double cliquer gauche sur l’AS souhaitée puis sur « Sélectionner l’association ».</a:t>
            </a:r>
          </a:p>
          <a:p>
            <a:pPr>
              <a:lnSpc>
                <a:spcPct val="100000"/>
              </a:lnSpc>
            </a:pPr>
            <a:r>
              <a:rPr lang="fr-FR" sz="1150" spc="-1" dirty="0">
                <a:solidFill>
                  <a:srgbClr val="000000"/>
                </a:solidFill>
                <a:latin typeface="Corbel"/>
              </a:rPr>
              <a:t>Note : cliquer droit sur la ligne de l’AS permet d’accéder à la liste des élèves inscrits.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1- Le sigle de l’AS a remplacé « Association »,</a:t>
            </a:r>
          </a:p>
          <a:p>
            <a:pPr>
              <a:lnSpc>
                <a:spcPct val="100000"/>
              </a:lnSpc>
            </a:pPr>
            <a:r>
              <a:rPr lang="fr-FR" sz="1150" spc="-1" dirty="0">
                <a:solidFill>
                  <a:srgbClr val="000000"/>
                </a:solidFill>
                <a:latin typeface="Corbel"/>
              </a:rPr>
              <a:t>			2- Choisir un numéro d’équipe </a:t>
            </a:r>
            <a:r>
              <a:rPr lang="fr-FR" sz="1150" b="1" u="sng" spc="-1" dirty="0">
                <a:solidFill>
                  <a:srgbClr val="000000"/>
                </a:solidFill>
                <a:latin typeface="Corbel"/>
              </a:rPr>
              <a:t>non déjà utilisé</a:t>
            </a:r>
            <a:r>
              <a:rPr lang="fr-FR" sz="1150" spc="-1" dirty="0">
                <a:solidFill>
                  <a:srgbClr val="000000"/>
                </a:solidFill>
                <a:latin typeface="Corbel"/>
              </a:rPr>
              <a:t> (écrire ou utiliser les flèches),</a:t>
            </a:r>
          </a:p>
          <a:p>
            <a:pPr>
              <a:lnSpc>
                <a:spcPct val="100000"/>
              </a:lnSpc>
            </a:pPr>
            <a:r>
              <a:rPr lang="fr-FR" sz="1150" spc="-1" dirty="0">
                <a:solidFill>
                  <a:srgbClr val="000000"/>
                </a:solidFill>
                <a:latin typeface="Corbel"/>
              </a:rPr>
              <a:t>						3- Cliquer sur « Ajouter dans la liste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L’équipe nouvellement créée apparait maintenant dans la liste sans membres.</a:t>
            </a:r>
          </a:p>
          <a:p>
            <a:pPr>
              <a:lnSpc>
                <a:spcPct val="100000"/>
              </a:lnSpc>
            </a:pPr>
            <a:r>
              <a:rPr lang="fr-FR" sz="1150" spc="-1" dirty="0">
                <a:solidFill>
                  <a:srgbClr val="000000"/>
                </a:solidFill>
                <a:latin typeface="Corbel"/>
              </a:rPr>
              <a:t>Aller dans l’équipe pour ajouter des membres (</a:t>
            </a:r>
            <a:r>
              <a:rPr lang="fr-FR" sz="1150" spc="-1" dirty="0">
                <a:solidFill>
                  <a:srgbClr val="000000"/>
                </a:solidFill>
                <a:latin typeface="Corbel"/>
                <a:hlinkClick r:id="rId4" action="ppaction://hlinksldjump"/>
              </a:rPr>
              <a:t>diapositive précédente</a:t>
            </a:r>
            <a:r>
              <a:rPr lang="fr-FR" sz="1150" spc="-1" dirty="0">
                <a:solidFill>
                  <a:srgbClr val="000000"/>
                </a:solidFill>
                <a:latin typeface="Corbel"/>
              </a:rPr>
              <a:t>).</a:t>
            </a: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65984" y="1679278"/>
            <a:ext cx="8633541" cy="763825"/>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4720" y="4723432"/>
            <a:ext cx="8492935" cy="454167"/>
          </a:xfrm>
          <a:prstGeom prst="rect">
            <a:avLst/>
          </a:prstGeom>
        </p:spPr>
      </p:pic>
      <p:pic>
        <p:nvPicPr>
          <p:cNvPr id="3" name="Image 2">
            <a:extLst>
              <a:ext uri="{FF2B5EF4-FFF2-40B4-BE49-F238E27FC236}">
                <a16:creationId xmlns:a16="http://schemas.microsoft.com/office/drawing/2014/main" id="{B4DE5721-45C0-617B-4BF6-0785B14B73FF}"/>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4720" y="3020493"/>
            <a:ext cx="8357687" cy="717532"/>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256757" y="4907424"/>
            <a:ext cx="1062177" cy="2662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476603" y="4111232"/>
            <a:ext cx="72037" cy="61220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flipH="1">
            <a:off x="1965318" y="4228474"/>
            <a:ext cx="2478665"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7178681" y="4377783"/>
            <a:ext cx="624629" cy="52503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1361632" y="4895000"/>
            <a:ext cx="6063572"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7467903" y="4917748"/>
            <a:ext cx="1134214"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7">
            <a:extLst>
              <a:ext uri="{FF2B5EF4-FFF2-40B4-BE49-F238E27FC236}">
                <a16:creationId xmlns:a16="http://schemas.microsoft.com/office/drawing/2014/main" id="{B7EB216A-DE9E-FFDE-162A-24FB4CC1DE60}"/>
              </a:ext>
            </a:extLst>
          </p:cNvPr>
          <p:cNvSpPr/>
          <p:nvPr/>
        </p:nvSpPr>
        <p:spPr>
          <a:xfrm>
            <a:off x="4443984" y="4228474"/>
            <a:ext cx="2843784"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13" name="Image 12">
            <a:extLst>
              <a:ext uri="{FF2B5EF4-FFF2-40B4-BE49-F238E27FC236}">
                <a16:creationId xmlns:a16="http://schemas.microsoft.com/office/drawing/2014/main" id="{EBDED927-A47F-C16A-BF7A-5645EDCE54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382" y="5786112"/>
            <a:ext cx="8343610" cy="293240"/>
          </a:xfrm>
          <a:prstGeom prst="rect">
            <a:avLst/>
          </a:prstGeom>
        </p:spPr>
      </p:pic>
      <p:sp>
        <p:nvSpPr>
          <p:cNvPr id="14" name="CustomShape 1">
            <a:extLst>
              <a:ext uri="{FF2B5EF4-FFF2-40B4-BE49-F238E27FC236}">
                <a16:creationId xmlns:a16="http://schemas.microsoft.com/office/drawing/2014/main" id="{4A8F60F5-3AD6-1DE0-B026-6EB5587A231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85066289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43</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1/5</a:t>
            </a:r>
            <a:endParaRPr lang="fr-FR" sz="1800" b="0" strike="noStrike" spc="-1" dirty="0">
              <a:latin typeface="Arial"/>
            </a:endParaRPr>
          </a:p>
        </p:txBody>
      </p:sp>
      <p:sp>
        <p:nvSpPr>
          <p:cNvPr id="106" name="CustomShape 5"/>
          <p:cNvSpPr/>
          <p:nvPr/>
        </p:nvSpPr>
        <p:spPr>
          <a:xfrm>
            <a:off x="142021" y="1355337"/>
            <a:ext cx="8565485" cy="522305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b="1" u="sng" spc="-1" dirty="0">
                <a:solidFill>
                  <a:srgbClr val="000000"/>
                </a:solidFill>
                <a:latin typeface="Corbel"/>
              </a:rPr>
              <a:t>IMPORTANT : les élèves participants aux relais n’ont pas le droit de courir en individuel et donc pour une équipe.</a:t>
            </a:r>
          </a:p>
          <a:p>
            <a:pPr>
              <a:lnSpc>
                <a:spcPct val="100000"/>
              </a:lnSpc>
            </a:pPr>
            <a:r>
              <a:rPr lang="fr-FR" sz="1150" spc="-1" dirty="0">
                <a:solidFill>
                  <a:srgbClr val="000000"/>
                </a:solidFill>
                <a:latin typeface="Corbel"/>
              </a:rPr>
              <a:t>Un(e) élève inscrit(e) en individuel et en relais aura 2 dossards attribués et sera facilement identifiable.</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Accéder à la gestion des relais :</a:t>
            </a:r>
          </a:p>
          <a:p>
            <a:pPr marL="228600" indent="-228600">
              <a:lnSpc>
                <a:spcPct val="100000"/>
              </a:lnSpc>
              <a:buFont typeface="+mj-lt"/>
              <a:buAutoNum type="arabicParenR"/>
            </a:pPr>
            <a:r>
              <a:rPr lang="fr-FR" sz="1150" spc="-1" dirty="0">
                <a:solidFill>
                  <a:srgbClr val="000000"/>
                </a:solidFill>
                <a:latin typeface="Corbel"/>
              </a:rPr>
              <a:t>Aller dans « Championnats » puis « Liste des participants du championnat »,</a:t>
            </a:r>
          </a:p>
          <a:p>
            <a:pPr marL="228600" indent="-228600">
              <a:lnSpc>
                <a:spcPct val="100000"/>
              </a:lnSpc>
              <a:buFont typeface="+mj-lt"/>
              <a:buAutoNum type="arabicParenR"/>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2"/>
            </a:pPr>
            <a:r>
              <a:rPr lang="fr-FR" sz="1150" spc="-1" dirty="0">
                <a:solidFill>
                  <a:srgbClr val="000000"/>
                </a:solidFill>
                <a:latin typeface="Corbel"/>
              </a:rPr>
              <a:t> Cliquer sur « Toutes les compétitions » pour sélectionner la compétition de relais,</a:t>
            </a: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3"/>
            </a:pPr>
            <a:r>
              <a:rPr lang="fr-FR" sz="1150" spc="-1" dirty="0">
                <a:solidFill>
                  <a:srgbClr val="000000"/>
                </a:solidFill>
                <a:latin typeface="Corbel"/>
              </a:rPr>
              <a:t>Cliquer gauche sur la compétition de relais « Relais Mixte CJ » puis sur « Sélectionner la compétition »,</a:t>
            </a: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marL="228600" indent="-228600">
              <a:lnSpc>
                <a:spcPct val="100000"/>
              </a:lnSpc>
              <a:buFont typeface="+mj-lt"/>
              <a:buAutoNum type="arabicParenR" startAt="3"/>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Sur la liste des participants, cliquer en bas à droite sur « Equipes, relais » puis sur « Gestion des relais ».</a:t>
            </a:r>
          </a:p>
          <a:p>
            <a:pPr>
              <a:lnSpc>
                <a:spcPct val="100000"/>
              </a:lnSpc>
            </a:pPr>
            <a:r>
              <a:rPr lang="fr-FR" sz="1150" spc="-1" dirty="0">
                <a:solidFill>
                  <a:srgbClr val="000000"/>
                </a:solidFill>
                <a:latin typeface="Corbel"/>
              </a:rPr>
              <a:t>        Note : Autre possibilité , sur la liste des participants, cliquer droit sur une ligne </a:t>
            </a:r>
          </a:p>
          <a:p>
            <a:pPr>
              <a:lnSpc>
                <a:spcPct val="100000"/>
              </a:lnSpc>
            </a:pPr>
            <a:r>
              <a:rPr lang="fr-FR" sz="1150" spc="-1" dirty="0">
                <a:solidFill>
                  <a:srgbClr val="000000"/>
                </a:solidFill>
                <a:latin typeface="Corbel"/>
              </a:rPr>
              <a:t>        puis « Equipes, Relais » puis « Gestion des relais ».</a:t>
            </a:r>
          </a:p>
          <a:p>
            <a:pPr marL="228600" indent="-228600">
              <a:lnSpc>
                <a:spcPct val="100000"/>
              </a:lnSpc>
              <a:buFont typeface="+mj-lt"/>
              <a:buAutoNum type="arabicParenR" startAt="5"/>
            </a:pPr>
            <a:r>
              <a:rPr lang="fr-FR" sz="1150" spc="-1" dirty="0">
                <a:solidFill>
                  <a:srgbClr val="000000"/>
                </a:solidFill>
                <a:latin typeface="Corbel"/>
              </a:rPr>
              <a:t>Cliquer droit sur un élève puis sélectionner « Vérifier le relais » ouvre une fenêtre récapitulative sur le relais.</a:t>
            </a:r>
          </a:p>
          <a:p>
            <a:pPr marL="228600" indent="-228600">
              <a:lnSpc>
                <a:spcPct val="100000"/>
              </a:lnSpc>
              <a:buFont typeface="+mj-lt"/>
              <a:buAutoNum type="arabicParenR" startAt="5"/>
            </a:pPr>
            <a:r>
              <a:rPr lang="fr-FR" sz="1150" spc="-1" dirty="0">
                <a:solidFill>
                  <a:srgbClr val="000000"/>
                </a:solidFill>
                <a:latin typeface="Corbel"/>
              </a:rPr>
              <a:t>Cliquer sur « Vérifier Individuel et Relais » contrôle les élèves inscrit(e)s en individuel et en relais (interdit).</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513652" y="2444612"/>
            <a:ext cx="2843784" cy="1108494"/>
          </a:xfrm>
          <a:prstGeom prst="rect">
            <a:avLst/>
          </a:prstGeom>
          <a:ln>
            <a:noFill/>
          </a:ln>
        </p:spPr>
      </p:pic>
      <p:pic>
        <p:nvPicPr>
          <p:cNvPr id="5" name="Image 4">
            <a:extLst>
              <a:ext uri="{FF2B5EF4-FFF2-40B4-BE49-F238E27FC236}">
                <a16:creationId xmlns:a16="http://schemas.microsoft.com/office/drawing/2014/main" id="{879EC18F-C07F-BC7F-39A4-1E062D6516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6493" y="3553106"/>
            <a:ext cx="6092323" cy="725623"/>
          </a:xfrm>
          <a:prstGeom prst="rect">
            <a:avLst/>
          </a:prstGeom>
        </p:spPr>
      </p:pic>
      <p:pic>
        <p:nvPicPr>
          <p:cNvPr id="8" name="Image 7">
            <a:extLst>
              <a:ext uri="{FF2B5EF4-FFF2-40B4-BE49-F238E27FC236}">
                <a16:creationId xmlns:a16="http://schemas.microsoft.com/office/drawing/2014/main" id="{48014C15-E0C1-9092-2E21-8D1C4A85408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36493" y="4528989"/>
            <a:ext cx="7447812" cy="1073517"/>
          </a:xfrm>
          <a:prstGeom prst="rect">
            <a:avLst/>
          </a:prstGeom>
        </p:spPr>
      </p:pic>
      <p:pic>
        <p:nvPicPr>
          <p:cNvPr id="9" name="Image 8">
            <a:extLst>
              <a:ext uri="{FF2B5EF4-FFF2-40B4-BE49-F238E27FC236}">
                <a16:creationId xmlns:a16="http://schemas.microsoft.com/office/drawing/2014/main" id="{9ADA57F0-3C08-BC5E-94B4-01D5E7EF7F29}"/>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193105" y="5580775"/>
            <a:ext cx="1421892" cy="779470"/>
          </a:xfrm>
          <a:prstGeom prst="rect">
            <a:avLst/>
          </a:prstGeom>
        </p:spPr>
      </p:pic>
      <p:pic>
        <p:nvPicPr>
          <p:cNvPr id="3" name="Image 2">
            <a:extLst>
              <a:ext uri="{FF2B5EF4-FFF2-40B4-BE49-F238E27FC236}">
                <a16:creationId xmlns:a16="http://schemas.microsoft.com/office/drawing/2014/main" id="{755AF9A3-3F20-37A5-8C12-41E219F596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7512" y="1771270"/>
            <a:ext cx="7370064" cy="625798"/>
          </a:xfrm>
          <a:prstGeom prst="rect">
            <a:avLst/>
          </a:prstGeom>
        </p:spPr>
      </p:pic>
      <p:sp>
        <p:nvSpPr>
          <p:cNvPr id="4" name="CustomShape 1">
            <a:extLst>
              <a:ext uri="{FF2B5EF4-FFF2-40B4-BE49-F238E27FC236}">
                <a16:creationId xmlns:a16="http://schemas.microsoft.com/office/drawing/2014/main" id="{3F14F2A5-DCBB-0922-D43D-920D8FB48CB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2" name="CustomShape 7">
            <a:extLst>
              <a:ext uri="{FF2B5EF4-FFF2-40B4-BE49-F238E27FC236}">
                <a16:creationId xmlns:a16="http://schemas.microsoft.com/office/drawing/2014/main" id="{D10A6E9E-E70F-4FE9-F4EC-ABFF122E8FD1}"/>
              </a:ext>
            </a:extLst>
          </p:cNvPr>
          <p:cNvSpPr/>
          <p:nvPr/>
        </p:nvSpPr>
        <p:spPr>
          <a:xfrm flipV="1">
            <a:off x="6756971" y="6123353"/>
            <a:ext cx="493781" cy="3054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Tree>
    <p:extLst>
      <p:ext uri="{BB962C8B-B14F-4D97-AF65-F5344CB8AC3E}">
        <p14:creationId xmlns:p14="http://schemas.microsoft.com/office/powerpoint/2010/main" val="388842830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25" end="25"/>
                                            </p:txEl>
                                          </p:spTgt>
                                        </p:tgtEl>
                                        <p:attrNameLst>
                                          <p:attrName>style.visibility</p:attrName>
                                        </p:attrNameLst>
                                      </p:cBhvr>
                                      <p:to>
                                        <p:strVal val="visible"/>
                                      </p:to>
                                    </p:set>
                                  </p:childTnLst>
                                </p:cTn>
                              </p:par>
                              <p:par>
                                <p:cTn id="55" presetID="1" presetClass="entr" fill="hold" nodeType="withEffect">
                                  <p:stCondLst>
                                    <p:cond delay="0"/>
                                  </p:stCondLst>
                                  <p:childTnLst>
                                    <p:set>
                                      <p:cBhvr>
                                        <p:cTn id="56"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27" end="2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44</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2/5</a:t>
            </a:r>
            <a:endParaRPr lang="fr-FR" sz="1800" b="0" strike="noStrike" spc="-1" dirty="0">
              <a:latin typeface="Arial"/>
            </a:endParaRPr>
          </a:p>
        </p:txBody>
      </p:sp>
      <p:sp>
        <p:nvSpPr>
          <p:cNvPr id="106" name="CustomShape 5"/>
          <p:cNvSpPr/>
          <p:nvPr/>
        </p:nvSpPr>
        <p:spPr>
          <a:xfrm>
            <a:off x="142022" y="1355337"/>
            <a:ext cx="8343610" cy="54000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50" spc="-1" dirty="0">
                <a:solidFill>
                  <a:srgbClr val="000000"/>
                </a:solidFill>
                <a:latin typeface="Corbel"/>
              </a:rPr>
              <a:t>Sur l’écran suivant, la liste des relais existants apparait.</a:t>
            </a:r>
          </a:p>
          <a:p>
            <a:pPr>
              <a:lnSpc>
                <a:spcPct val="100000"/>
              </a:lnSpc>
            </a:pPr>
            <a:r>
              <a:rPr lang="fr-FR" sz="1150" spc="-1" dirty="0">
                <a:solidFill>
                  <a:srgbClr val="000000"/>
                </a:solidFill>
                <a:latin typeface="Corbel"/>
              </a:rPr>
              <a:t>	- Un filtre simple est possible dans la case en haut à droite,</a:t>
            </a:r>
          </a:p>
          <a:p>
            <a:pPr>
              <a:lnSpc>
                <a:spcPct val="100000"/>
              </a:lnSpc>
            </a:pPr>
            <a:r>
              <a:rPr lang="fr-FR" sz="1150" spc="-1" dirty="0">
                <a:solidFill>
                  <a:srgbClr val="000000"/>
                </a:solidFill>
                <a:latin typeface="Corbel"/>
              </a:rPr>
              <a:t>	- Informations disponibles :</a:t>
            </a:r>
          </a:p>
          <a:p>
            <a:pPr>
              <a:lnSpc>
                <a:spcPct val="100000"/>
              </a:lnSpc>
            </a:pPr>
            <a:r>
              <a:rPr lang="fr-FR" sz="1150" spc="-1" dirty="0">
                <a:solidFill>
                  <a:srgbClr val="000000"/>
                </a:solidFill>
                <a:latin typeface="Corbel"/>
              </a:rPr>
              <a:t>		- Nom des relais (avec le numéro),</a:t>
            </a:r>
          </a:p>
          <a:p>
            <a:pPr>
              <a:lnSpc>
                <a:spcPct val="100000"/>
              </a:lnSpc>
            </a:pPr>
            <a:r>
              <a:rPr lang="fr-FR" sz="1150" spc="-1" dirty="0">
                <a:solidFill>
                  <a:srgbClr val="000000"/>
                </a:solidFill>
                <a:latin typeface="Corbel"/>
              </a:rPr>
              <a:t>		- Le nombre de membres,</a:t>
            </a:r>
          </a:p>
          <a:p>
            <a:pPr>
              <a:lnSpc>
                <a:spcPct val="100000"/>
              </a:lnSpc>
            </a:pPr>
            <a:r>
              <a:rPr lang="fr-FR" sz="1150" spc="-1" dirty="0">
                <a:solidFill>
                  <a:srgbClr val="000000"/>
                </a:solidFill>
                <a:latin typeface="Corbel"/>
              </a:rPr>
              <a:t>		- Les genres composant les relais.</a:t>
            </a:r>
          </a:p>
          <a:p>
            <a:pPr>
              <a:lnSpc>
                <a:spcPct val="100000"/>
              </a:lnSpc>
            </a:pPr>
            <a:r>
              <a:rPr lang="fr-FR" sz="1150" b="1" u="sng" spc="-1" dirty="0">
                <a:solidFill>
                  <a:srgbClr val="000000"/>
                </a:solidFill>
                <a:latin typeface="Corbel"/>
              </a:rPr>
              <a:t>Important : un relais mal composé apparaitra en rouge et sera </a:t>
            </a:r>
          </a:p>
          <a:p>
            <a:pPr>
              <a:lnSpc>
                <a:spcPct val="100000"/>
              </a:lnSpc>
            </a:pPr>
            <a:r>
              <a:rPr lang="fr-FR" sz="1150" b="1" u="sng" spc="-1" dirty="0">
                <a:solidFill>
                  <a:srgbClr val="000000"/>
                </a:solidFill>
                <a:latin typeface="Corbel"/>
              </a:rPr>
              <a:t>NC (Non Classé) dans les résultats, sauf multi-AS.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AutoNum type="arabicParenR"/>
            </a:pPr>
            <a:r>
              <a:rPr lang="fr-FR" sz="1150" spc="-1" dirty="0">
                <a:solidFill>
                  <a:srgbClr val="000000"/>
                </a:solidFill>
                <a:latin typeface="Corbel"/>
              </a:rPr>
              <a:t>Pour supprimer un relais, faite un clic droit sur la ligne du relais concerné puis « Supprimer le relais »,</a:t>
            </a:r>
          </a:p>
          <a:p>
            <a:pPr>
              <a:lnSpc>
                <a:spcPct val="100000"/>
              </a:lnSpc>
            </a:pPr>
            <a:r>
              <a:rPr lang="fr-FR" sz="1150" spc="-1" dirty="0">
                <a:solidFill>
                  <a:srgbClr val="000000"/>
                </a:solidFill>
                <a:latin typeface="Corbel"/>
              </a:rPr>
              <a:t>        Note 1 : pour supprimer un relais, il faut retirer les membres.</a:t>
            </a:r>
          </a:p>
          <a:p>
            <a:pPr>
              <a:lnSpc>
                <a:spcPct val="100000"/>
              </a:lnSpc>
            </a:pPr>
            <a:r>
              <a:rPr lang="fr-FR" sz="1150" spc="-1" dirty="0">
                <a:solidFill>
                  <a:srgbClr val="000000"/>
                </a:solidFill>
                <a:latin typeface="Corbel"/>
              </a:rPr>
              <a:t>        Note 2 : supprimer une équipe ne supprime pas les inscriptions des élèves</a:t>
            </a:r>
          </a:p>
          <a:p>
            <a:pPr>
              <a:lnSpc>
                <a:spcPct val="100000"/>
              </a:lnSpc>
            </a:pPr>
            <a:r>
              <a:rPr lang="fr-FR" sz="1150" spc="-1" dirty="0">
                <a:solidFill>
                  <a:srgbClr val="000000"/>
                </a:solidFill>
                <a:latin typeface="Corbel"/>
              </a:rPr>
              <a:t>        dans la compétition relais. ( non utile en cross puisque les relais ne sont pas</a:t>
            </a:r>
          </a:p>
          <a:p>
            <a:pPr>
              <a:lnSpc>
                <a:spcPct val="100000"/>
              </a:lnSpc>
            </a:pPr>
            <a:r>
              <a:rPr lang="fr-FR" sz="1150" spc="-1" dirty="0">
                <a:solidFill>
                  <a:srgbClr val="000000"/>
                </a:solidFill>
                <a:latin typeface="Corbel"/>
              </a:rPr>
              <a:t>        liés aux équipes.</a:t>
            </a:r>
          </a:p>
          <a:p>
            <a:pPr>
              <a:lnSpc>
                <a:spcPct val="100000"/>
              </a:lnSpc>
            </a:pPr>
            <a:endParaRPr lang="fr-FR" sz="115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80630" y="2856496"/>
            <a:ext cx="8068193" cy="2722138"/>
          </a:xfrm>
          <a:prstGeom prst="rect">
            <a:avLst/>
          </a:prstGeom>
          <a:ln>
            <a:noFill/>
          </a:ln>
        </p:spPr>
      </p:pic>
      <p:pic>
        <p:nvPicPr>
          <p:cNvPr id="3" name="Image 2">
            <a:extLst>
              <a:ext uri="{FF2B5EF4-FFF2-40B4-BE49-F238E27FC236}">
                <a16:creationId xmlns:a16="http://schemas.microsoft.com/office/drawing/2014/main" id="{A9D1A704-332C-651C-11A3-5ACC9AC79F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5447" y="1515087"/>
            <a:ext cx="1804810" cy="263826"/>
          </a:xfrm>
          <a:prstGeom prst="rect">
            <a:avLst/>
          </a:prstGeom>
        </p:spPr>
      </p:pic>
      <p:sp>
        <p:nvSpPr>
          <p:cNvPr id="4" name="Rectangle 3">
            <a:extLst>
              <a:ext uri="{FF2B5EF4-FFF2-40B4-BE49-F238E27FC236}">
                <a16:creationId xmlns:a16="http://schemas.microsoft.com/office/drawing/2014/main" id="{95FB1CA8-AA2A-B94A-DF69-357ADD411A5D}"/>
              </a:ext>
            </a:extLst>
          </p:cNvPr>
          <p:cNvSpPr/>
          <p:nvPr/>
        </p:nvSpPr>
        <p:spPr>
          <a:xfrm>
            <a:off x="7458763" y="3119108"/>
            <a:ext cx="1024127" cy="2561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CustomShape 7">
            <a:extLst>
              <a:ext uri="{FF2B5EF4-FFF2-40B4-BE49-F238E27FC236}">
                <a16:creationId xmlns:a16="http://schemas.microsoft.com/office/drawing/2014/main" id="{9629577D-3D17-63A3-D3A7-514BA0712689}"/>
              </a:ext>
            </a:extLst>
          </p:cNvPr>
          <p:cNvSpPr/>
          <p:nvPr/>
        </p:nvSpPr>
        <p:spPr>
          <a:xfrm>
            <a:off x="5980176" y="1778912"/>
            <a:ext cx="1423832" cy="134019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297694" y="5787000"/>
            <a:ext cx="3456072" cy="894719"/>
          </a:xfrm>
          <a:prstGeom prst="rect">
            <a:avLst/>
          </a:prstGeom>
        </p:spPr>
      </p:pic>
      <p:sp>
        <p:nvSpPr>
          <p:cNvPr id="2" name="CustomShape 7">
            <a:extLst>
              <a:ext uri="{FF2B5EF4-FFF2-40B4-BE49-F238E27FC236}">
                <a16:creationId xmlns:a16="http://schemas.microsoft.com/office/drawing/2014/main" id="{C3F3232B-8866-D3CE-69AE-2AB10C4D5299}"/>
              </a:ext>
            </a:extLst>
          </p:cNvPr>
          <p:cNvSpPr/>
          <p:nvPr/>
        </p:nvSpPr>
        <p:spPr>
          <a:xfrm>
            <a:off x="4156920" y="2293772"/>
            <a:ext cx="1114595" cy="220673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97ED80D5-7336-5DD9-EBF9-AFE31A37E1BA}"/>
              </a:ext>
            </a:extLst>
          </p:cNvPr>
          <p:cNvSpPr/>
          <p:nvPr/>
        </p:nvSpPr>
        <p:spPr>
          <a:xfrm>
            <a:off x="5297694" y="4446296"/>
            <a:ext cx="1613917" cy="2452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CustomShape 7">
            <a:extLst>
              <a:ext uri="{FF2B5EF4-FFF2-40B4-BE49-F238E27FC236}">
                <a16:creationId xmlns:a16="http://schemas.microsoft.com/office/drawing/2014/main" id="{B6BF053E-610D-B403-04EB-DDE93ACDECBB}"/>
              </a:ext>
            </a:extLst>
          </p:cNvPr>
          <p:cNvSpPr/>
          <p:nvPr/>
        </p:nvSpPr>
        <p:spPr>
          <a:xfrm flipH="1">
            <a:off x="1206427" y="2788089"/>
            <a:ext cx="818000" cy="253775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4390FBC6-8C31-58D6-293E-79555A222FA6}"/>
              </a:ext>
            </a:extLst>
          </p:cNvPr>
          <p:cNvSpPr/>
          <p:nvPr/>
        </p:nvSpPr>
        <p:spPr>
          <a:xfrm>
            <a:off x="280630" y="5257432"/>
            <a:ext cx="944668" cy="2452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1">
            <a:extLst>
              <a:ext uri="{FF2B5EF4-FFF2-40B4-BE49-F238E27FC236}">
                <a16:creationId xmlns:a16="http://schemas.microsoft.com/office/drawing/2014/main" id="{FF089523-6D08-9207-7166-688EE5A22FF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33961706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25" end="2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26" end="26"/>
                                            </p:txEl>
                                          </p:spTgt>
                                        </p:tgtEl>
                                        <p:attrNameLst>
                                          <p:attrName>style.visibility</p:attrName>
                                        </p:attrNameLst>
                                      </p:cBhvr>
                                      <p:to>
                                        <p:strVal val="visible"/>
                                      </p:to>
                                    </p:set>
                                  </p:childTnLst>
                                </p:cTn>
                              </p:par>
                              <p:par>
                                <p:cTn id="83" presetID="1" presetClass="entr" fill="hold" nodeType="withEffect">
                                  <p:stCondLst>
                                    <p:cond delay="0"/>
                                  </p:stCondLst>
                                  <p:childTnLst>
                                    <p:set>
                                      <p:cBhvr>
                                        <p:cTn id="84" dur="1" fill="hold">
                                          <p:stCondLst>
                                            <p:cond delay="0"/>
                                          </p:stCondLst>
                                        </p:cTn>
                                        <p:tgtEl>
                                          <p:spTgt spid="106">
                                            <p:txEl>
                                              <p:pRg st="27" end="27"/>
                                            </p:txEl>
                                          </p:spTgt>
                                        </p:tgtEl>
                                        <p:attrNameLst>
                                          <p:attrName>style.visibility</p:attrName>
                                        </p:attrNameLst>
                                      </p:cBhvr>
                                      <p:to>
                                        <p:strVal val="visible"/>
                                      </p:to>
                                    </p:set>
                                  </p:childTnLst>
                                </p:cTn>
                              </p:par>
                              <p:par>
                                <p:cTn id="85" presetID="1" presetClass="entr" fill="hold" nodeType="withEffect">
                                  <p:stCondLst>
                                    <p:cond delay="0"/>
                                  </p:stCondLst>
                                  <p:childTnLst>
                                    <p:set>
                                      <p:cBhvr>
                                        <p:cTn id="86"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45</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3/5</a:t>
            </a:r>
            <a:endParaRPr lang="fr-FR" sz="1800" b="0" strike="noStrike" spc="-1" dirty="0">
              <a:latin typeface="Arial"/>
            </a:endParaRPr>
          </a:p>
        </p:txBody>
      </p:sp>
      <p:sp>
        <p:nvSpPr>
          <p:cNvPr id="106" name="CustomShape 5"/>
          <p:cNvSpPr/>
          <p:nvPr/>
        </p:nvSpPr>
        <p:spPr>
          <a:xfrm>
            <a:off x="142022" y="1355337"/>
            <a:ext cx="8343610" cy="274545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2"/>
            </a:pPr>
            <a:r>
              <a:rPr lang="fr-FR" sz="1150" spc="-1" dirty="0">
                <a:solidFill>
                  <a:srgbClr val="000000"/>
                </a:solidFill>
                <a:latin typeface="Corbel"/>
              </a:rPr>
              <a:t>Pour modifier un relais, double cliquer gauche sur la ligne du relais ou cliquer droit puis sur « voir les membres du relais »,</a:t>
            </a: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marL="228600" indent="-228600">
              <a:lnSpc>
                <a:spcPct val="100000"/>
              </a:lnSpc>
              <a:buFont typeface="+mj-lt"/>
              <a:buAutoNum type="arabicParenR" startAt="2"/>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vous devez voir le relais comme étant correctement composé à savoir :</a:t>
            </a:r>
          </a:p>
          <a:p>
            <a:pPr>
              <a:lnSpc>
                <a:spcPct val="100000"/>
              </a:lnSpc>
            </a:pPr>
            <a:r>
              <a:rPr lang="fr-FR" sz="1150" spc="-1" dirty="0">
                <a:solidFill>
                  <a:srgbClr val="000000"/>
                </a:solidFill>
                <a:latin typeface="Corbel"/>
              </a:rPr>
              <a:t>	- 4 à 6 élèves,</a:t>
            </a:r>
          </a:p>
          <a:p>
            <a:pPr>
              <a:lnSpc>
                <a:spcPct val="100000"/>
              </a:lnSpc>
            </a:pPr>
            <a:r>
              <a:rPr lang="fr-FR" sz="1150" spc="-1" dirty="0">
                <a:solidFill>
                  <a:srgbClr val="000000"/>
                </a:solidFill>
                <a:latin typeface="Corbel"/>
              </a:rPr>
              <a:t>	- 2 filles et 2 garçons, ou 2F3G ou 3F2G ou 3F3G,</a:t>
            </a:r>
          </a:p>
          <a:p>
            <a:pPr>
              <a:lnSpc>
                <a:spcPct val="100000"/>
              </a:lnSpc>
            </a:pPr>
            <a:r>
              <a:rPr lang="fr-FR" sz="1150" spc="-1" dirty="0">
                <a:solidFill>
                  <a:srgbClr val="000000"/>
                </a:solidFill>
                <a:latin typeface="Corbel"/>
              </a:rPr>
              <a:t>	- élèves de catégorie C ou J,</a:t>
            </a:r>
          </a:p>
          <a:p>
            <a:pPr>
              <a:lnSpc>
                <a:spcPct val="100000"/>
              </a:lnSpc>
            </a:pPr>
            <a:r>
              <a:rPr lang="fr-FR" sz="1150" spc="-1" dirty="0">
                <a:solidFill>
                  <a:srgbClr val="000000"/>
                </a:solidFill>
                <a:latin typeface="Corbel"/>
              </a:rPr>
              <a:t>	- élèves de la même AS (sauf cas particulier en cas de regroupement d’AS).</a:t>
            </a:r>
          </a:p>
          <a:p>
            <a:pPr>
              <a:lnSpc>
                <a:spcPct val="100000"/>
              </a:lnSpc>
            </a:pPr>
            <a:r>
              <a:rPr lang="fr-FR" sz="1150" spc="-1" dirty="0">
                <a:solidFill>
                  <a:srgbClr val="000000"/>
                </a:solidFill>
                <a:latin typeface="Corbel"/>
              </a:rPr>
              <a:t>Dans le cas contraire le bandeau sera rouge au lieu d’être vert.</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740889" y="1667592"/>
            <a:ext cx="3150103" cy="890605"/>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5676" y="3831336"/>
            <a:ext cx="7606164" cy="2325912"/>
          </a:xfrm>
          <a:prstGeom prst="rect">
            <a:avLst/>
          </a:prstGeom>
        </p:spPr>
      </p:pic>
      <p:sp>
        <p:nvSpPr>
          <p:cNvPr id="3" name="CustomShape 1">
            <a:extLst>
              <a:ext uri="{FF2B5EF4-FFF2-40B4-BE49-F238E27FC236}">
                <a16:creationId xmlns:a16="http://schemas.microsoft.com/office/drawing/2014/main" id="{2D7D5C51-5976-C5EE-3E13-70792ABD03F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671045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46</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4/5</a:t>
            </a:r>
            <a:endParaRPr lang="fr-FR" sz="1800" b="0" strike="noStrike" spc="-1" dirty="0">
              <a:latin typeface="Arial"/>
            </a:endParaRPr>
          </a:p>
        </p:txBody>
      </p:sp>
      <p:sp>
        <p:nvSpPr>
          <p:cNvPr id="106" name="CustomShape 5"/>
          <p:cNvSpPr/>
          <p:nvPr/>
        </p:nvSpPr>
        <p:spPr>
          <a:xfrm>
            <a:off x="142022" y="1355337"/>
            <a:ext cx="8343610" cy="43381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3"/>
            </a:pPr>
            <a:r>
              <a:rPr lang="fr-FR" sz="1150" spc="-1" dirty="0">
                <a:solidFill>
                  <a:srgbClr val="000000"/>
                </a:solidFill>
                <a:latin typeface="Corbel"/>
              </a:rPr>
              <a:t>Pour retirer un(e) élève du relais, cliquer droit sur sa ligne puis  sur « Supprimer le membre du relais »,</a:t>
            </a:r>
          </a:p>
          <a:p>
            <a:pPr>
              <a:lnSpc>
                <a:spcPct val="100000"/>
              </a:lnSpc>
            </a:pPr>
            <a:r>
              <a:rPr lang="fr-FR" sz="1150" spc="-1" dirty="0">
                <a:solidFill>
                  <a:srgbClr val="000000"/>
                </a:solidFill>
                <a:latin typeface="Corbel"/>
              </a:rPr>
              <a:t>        Note 1 : retirer un(e) élève d’un relais ne supprime pas son inscription individuelle dans la compétition relais.</a:t>
            </a: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marL="228600" indent="-228600">
              <a:lnSpc>
                <a:spcPct val="100000"/>
              </a:lnSpc>
              <a:buFont typeface="+mj-lt"/>
              <a:buAutoNum type="arabicParenR" startAt="4"/>
            </a:pPr>
            <a:r>
              <a:rPr lang="fr-FR" sz="1150" spc="-1" dirty="0">
                <a:solidFill>
                  <a:srgbClr val="000000"/>
                </a:solidFill>
                <a:latin typeface="Corbel"/>
              </a:rPr>
              <a:t>Pour ajouter un membre au relais, cliquer sur « Ajouter des membres » ou « Ajouter des élèves de l’association », en bas de l’écran,</a:t>
            </a:r>
          </a:p>
          <a:p>
            <a:pPr>
              <a:lnSpc>
                <a:spcPct val="100000"/>
              </a:lnSpc>
            </a:pPr>
            <a:r>
              <a:rPr lang="fr-FR" sz="1150" spc="-1" dirty="0">
                <a:solidFill>
                  <a:srgbClr val="000000"/>
                </a:solidFill>
                <a:latin typeface="Corbel"/>
              </a:rPr>
              <a:t>        </a:t>
            </a: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        Note 1 : « Ajouter des membres » permet d’ajouter des élèves inscrit(e)s en relais mais sans relais. </a:t>
            </a:r>
          </a:p>
          <a:p>
            <a:pPr>
              <a:lnSpc>
                <a:spcPct val="100000"/>
              </a:lnSpc>
            </a:pPr>
            <a:r>
              <a:rPr lang="fr-FR" sz="1150" spc="-1" dirty="0">
                <a:solidFill>
                  <a:srgbClr val="000000"/>
                </a:solidFill>
                <a:latin typeface="Corbel"/>
              </a:rPr>
              <a:t>        Note 2 : « Ajouter des élèves de l’association » permet d’ajouter des élèves de l’AS présent(e)s sur la Base de Données.     </a:t>
            </a:r>
          </a:p>
          <a:p>
            <a:pPr>
              <a:lnSpc>
                <a:spcPct val="100000"/>
              </a:lnSpc>
            </a:pPr>
            <a:r>
              <a:rPr lang="fr-FR" sz="1150" spc="-1" dirty="0">
                <a:solidFill>
                  <a:srgbClr val="000000"/>
                </a:solidFill>
                <a:latin typeface="Corbel"/>
              </a:rPr>
              <a:t>        </a:t>
            </a:r>
            <a:r>
              <a:rPr lang="fr-FR" sz="1150" b="1" u="sng" spc="-1" dirty="0">
                <a:solidFill>
                  <a:srgbClr val="000000"/>
                </a:solidFill>
                <a:latin typeface="Corbel"/>
              </a:rPr>
              <a:t>Note 3 : si vous rajoutez un(e) élève déjà inscrit(e) en individuel, pensez à le supprimer en individuel (règlement cross).</a:t>
            </a:r>
          </a:p>
          <a:p>
            <a:pPr>
              <a:lnSpc>
                <a:spcPct val="100000"/>
              </a:lnSpc>
            </a:pPr>
            <a:r>
              <a:rPr lang="fr-FR" sz="1150" spc="-1" dirty="0">
                <a:solidFill>
                  <a:srgbClr val="000000"/>
                </a:solidFill>
                <a:latin typeface="Corbel"/>
              </a:rPr>
              <a:t>        Note 4 : Modifier la composition d’un relais après l’arrivée copie l’arrivée aux nouveaux membres,</a:t>
            </a:r>
          </a:p>
          <a:p>
            <a:pPr>
              <a:lnSpc>
                <a:spcPct val="100000"/>
              </a:lnSpc>
            </a:pPr>
            <a:endParaRPr lang="fr-FR" sz="800" spc="-1" dirty="0">
              <a:solidFill>
                <a:srgbClr val="000000"/>
              </a:solidFill>
              <a:latin typeface="Corbel"/>
            </a:endParaRPr>
          </a:p>
          <a:p>
            <a:pPr>
              <a:lnSpc>
                <a:spcPct val="100000"/>
              </a:lnSpc>
            </a:pPr>
            <a:r>
              <a:rPr lang="fr-FR" sz="1150" spc="-1" dirty="0">
                <a:solidFill>
                  <a:srgbClr val="000000"/>
                </a:solidFill>
                <a:latin typeface="Corbel"/>
              </a:rPr>
              <a:t>Conseil : sur l’écran suivant utiliser le filtre pour retrouver rapidement l’élève à ajouter.</a:t>
            </a:r>
          </a:p>
          <a:p>
            <a:pPr>
              <a:lnSpc>
                <a:spcPct val="100000"/>
              </a:lnSpc>
            </a:pPr>
            <a:endParaRPr lang="fr-FR" sz="800" spc="-1" dirty="0">
              <a:solidFill>
                <a:srgbClr val="000000"/>
              </a:solidFill>
              <a:latin typeface="Corbel"/>
            </a:endParaRPr>
          </a:p>
          <a:p>
            <a:pPr>
              <a:lnSpc>
                <a:spcPct val="100000"/>
              </a:lnSpc>
            </a:pPr>
            <a:r>
              <a:rPr lang="fr-FR" sz="1150" spc="-1" dirty="0">
                <a:solidFill>
                  <a:srgbClr val="000000"/>
                </a:solidFill>
                <a:latin typeface="Corbel"/>
              </a:rPr>
              <a:t>Sélectionner l’élève à ajouter </a:t>
            </a:r>
          </a:p>
          <a:p>
            <a:pPr>
              <a:lnSpc>
                <a:spcPct val="100000"/>
              </a:lnSpc>
            </a:pPr>
            <a:r>
              <a:rPr lang="fr-FR" sz="1150" spc="-1" dirty="0">
                <a:solidFill>
                  <a:srgbClr val="000000"/>
                </a:solidFill>
                <a:latin typeface="Corbel"/>
              </a:rPr>
              <a:t>puis cliquer sur « Sélectionner les élèves »</a:t>
            </a:r>
          </a:p>
          <a:p>
            <a:pPr>
              <a:lnSpc>
                <a:spcPct val="100000"/>
              </a:lnSpc>
            </a:pPr>
            <a:r>
              <a:rPr lang="fr-FR" sz="1150" spc="-1" dirty="0">
                <a:solidFill>
                  <a:srgbClr val="000000"/>
                </a:solidFill>
                <a:latin typeface="Corbel"/>
              </a:rPr>
              <a:t>                         ou « Sélectionner les membres ».</a:t>
            </a: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9353" y="1966534"/>
            <a:ext cx="8136072" cy="1261880"/>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99353" y="5488749"/>
            <a:ext cx="8532554" cy="1207867"/>
          </a:xfrm>
          <a:prstGeom prst="rect">
            <a:avLst/>
          </a:prstGeom>
        </p:spPr>
      </p:pic>
      <p:pic>
        <p:nvPicPr>
          <p:cNvPr id="3" name="Image 2">
            <a:extLst>
              <a:ext uri="{FF2B5EF4-FFF2-40B4-BE49-F238E27FC236}">
                <a16:creationId xmlns:a16="http://schemas.microsoft.com/office/drawing/2014/main" id="{B4DE5721-45C0-617B-4BF6-0785B14B73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36013" y="3532401"/>
            <a:ext cx="3934187" cy="327848"/>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7428214" y="5692408"/>
            <a:ext cx="1417321" cy="1892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5358384" y="4761895"/>
            <a:ext cx="2038931" cy="92914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a:off x="2916936" y="5010687"/>
            <a:ext cx="5096228" cy="112053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3008376" y="5282742"/>
            <a:ext cx="3994731" cy="11418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8013164" y="6079075"/>
            <a:ext cx="381028"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7003106" y="6406532"/>
            <a:ext cx="1263215" cy="18981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CustomShape 1">
            <a:extLst>
              <a:ext uri="{FF2B5EF4-FFF2-40B4-BE49-F238E27FC236}">
                <a16:creationId xmlns:a16="http://schemas.microsoft.com/office/drawing/2014/main" id="{D3DB6D89-49FD-FC7C-BE60-EAF01EDB411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0778713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VII. </a:t>
            </a:r>
            <a:r>
              <a:rPr lang="fr-FR" sz="2000" b="1" spc="-1" dirty="0">
                <a:solidFill>
                  <a:srgbClr val="FFFFFF"/>
                </a:solidFill>
                <a:latin typeface="Calibri"/>
              </a:rPr>
              <a:t>Ucompetitions – Liste des participants du championnat</a:t>
            </a:r>
            <a:endParaRPr lang="fr-FR" sz="2000" b="0" strike="noStrike" spc="-1" dirty="0">
              <a:latin typeface="Arial"/>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47</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r>
              <a:rPr lang="fr-FR" sz="1800" b="1" strike="noStrike" spc="-1" dirty="0">
                <a:solidFill>
                  <a:srgbClr val="FFFFFF"/>
                </a:solidFill>
                <a:latin typeface="Calibri"/>
              </a:rPr>
              <a:t>h. </a:t>
            </a:r>
            <a:r>
              <a:rPr lang="fr-FR" b="1" spc="-1" dirty="0">
                <a:solidFill>
                  <a:srgbClr val="FFFFFF"/>
                </a:solidFill>
                <a:latin typeface="Calibri"/>
              </a:rPr>
              <a:t>Gestion des relais - page 5/5</a:t>
            </a:r>
            <a:endParaRPr lang="fr-FR" sz="1800" b="0" strike="noStrike" spc="-1" dirty="0">
              <a:latin typeface="Arial"/>
            </a:endParaRPr>
          </a:p>
        </p:txBody>
      </p:sp>
      <p:sp>
        <p:nvSpPr>
          <p:cNvPr id="106" name="CustomShape 5"/>
          <p:cNvSpPr/>
          <p:nvPr/>
        </p:nvSpPr>
        <p:spPr>
          <a:xfrm>
            <a:off x="142022" y="1355337"/>
            <a:ext cx="8343610" cy="433819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28600" indent="-228600">
              <a:lnSpc>
                <a:spcPct val="100000"/>
              </a:lnSpc>
              <a:buFont typeface="+mj-lt"/>
              <a:buAutoNum type="arabicParenR" startAt="5"/>
            </a:pPr>
            <a:r>
              <a:rPr lang="fr-FR" sz="1150" spc="-1" dirty="0">
                <a:solidFill>
                  <a:srgbClr val="000000"/>
                </a:solidFill>
                <a:latin typeface="Corbel"/>
              </a:rPr>
              <a:t>Pour créer un relais, cliquer sur « Association » en bas à gauche de la liste des relais.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Sur l’écran suivant, double cliquer gauche sur l’AS souhaitée puis sur « Sélectionner l’association ».</a:t>
            </a:r>
          </a:p>
          <a:p>
            <a:pPr>
              <a:lnSpc>
                <a:spcPct val="100000"/>
              </a:lnSpc>
            </a:pPr>
            <a:r>
              <a:rPr lang="fr-FR" sz="1150" spc="-1" dirty="0">
                <a:solidFill>
                  <a:srgbClr val="000000"/>
                </a:solidFill>
                <a:latin typeface="Corbel"/>
              </a:rPr>
              <a:t>Note : cliquer droit sur la ligne de l’AS permet d’accéder à la liste des élèves inscrits.</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1- Le sigle de l’AS a remplacé « Association »,</a:t>
            </a:r>
          </a:p>
          <a:p>
            <a:pPr>
              <a:lnSpc>
                <a:spcPct val="100000"/>
              </a:lnSpc>
            </a:pPr>
            <a:r>
              <a:rPr lang="fr-FR" sz="1150" spc="-1" dirty="0">
                <a:solidFill>
                  <a:srgbClr val="000000"/>
                </a:solidFill>
                <a:latin typeface="Corbel"/>
              </a:rPr>
              <a:t>			2- Choisir un numéro de relais </a:t>
            </a:r>
            <a:r>
              <a:rPr lang="fr-FR" sz="1150" b="1" u="sng" spc="-1" dirty="0">
                <a:solidFill>
                  <a:srgbClr val="000000"/>
                </a:solidFill>
                <a:latin typeface="Corbel"/>
              </a:rPr>
              <a:t>non déjà utilisé</a:t>
            </a:r>
            <a:r>
              <a:rPr lang="fr-FR" sz="1150" spc="-1" dirty="0">
                <a:solidFill>
                  <a:srgbClr val="000000"/>
                </a:solidFill>
                <a:latin typeface="Corbel"/>
              </a:rPr>
              <a:t> (écrire ou utiliser les flèches),</a:t>
            </a:r>
          </a:p>
          <a:p>
            <a:pPr>
              <a:lnSpc>
                <a:spcPct val="100000"/>
              </a:lnSpc>
            </a:pPr>
            <a:r>
              <a:rPr lang="fr-FR" sz="1150" spc="-1" dirty="0">
                <a:solidFill>
                  <a:srgbClr val="000000"/>
                </a:solidFill>
                <a:latin typeface="Corbel"/>
              </a:rPr>
              <a:t>						3- Cliquer sur « Ajouter dans la liste ».</a:t>
            </a: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endParaRPr lang="fr-FR" sz="1150" spc="-1" dirty="0">
              <a:solidFill>
                <a:srgbClr val="000000"/>
              </a:solidFill>
              <a:latin typeface="Corbel"/>
            </a:endParaRPr>
          </a:p>
          <a:p>
            <a:pPr>
              <a:lnSpc>
                <a:spcPct val="100000"/>
              </a:lnSpc>
            </a:pPr>
            <a:r>
              <a:rPr lang="fr-FR" sz="1150" spc="-1" dirty="0">
                <a:solidFill>
                  <a:srgbClr val="000000"/>
                </a:solidFill>
                <a:latin typeface="Corbel"/>
              </a:rPr>
              <a:t>Le relais nouvellement créé apparait maintenant dans la liste sans membres.</a:t>
            </a:r>
          </a:p>
        </p:txBody>
      </p:sp>
      <p:pic>
        <p:nvPicPr>
          <p:cNvPr id="10" name="Image 9">
            <a:extLst>
              <a:ext uri="{FF2B5EF4-FFF2-40B4-BE49-F238E27FC236}">
                <a16:creationId xmlns:a16="http://schemas.microsoft.com/office/drawing/2014/main" id="{3984B24E-992A-D565-F6C6-FC1BFCA75A7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0909" y="1712198"/>
            <a:ext cx="8411208" cy="454168"/>
          </a:xfrm>
          <a:prstGeom prst="rect">
            <a:avLst/>
          </a:prstGeom>
        </p:spPr>
      </p:pic>
      <p:pic>
        <p:nvPicPr>
          <p:cNvPr id="12" name="Image 11">
            <a:extLst>
              <a:ext uri="{FF2B5EF4-FFF2-40B4-BE49-F238E27FC236}">
                <a16:creationId xmlns:a16="http://schemas.microsoft.com/office/drawing/2014/main" id="{AF670E6E-116B-CF74-0271-19757576707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03012" y="4728928"/>
            <a:ext cx="8492935" cy="440952"/>
          </a:xfrm>
          <a:prstGeom prst="rect">
            <a:avLst/>
          </a:prstGeom>
        </p:spPr>
      </p:pic>
      <p:pic>
        <p:nvPicPr>
          <p:cNvPr id="3" name="Image 2">
            <a:extLst>
              <a:ext uri="{FF2B5EF4-FFF2-40B4-BE49-F238E27FC236}">
                <a16:creationId xmlns:a16="http://schemas.microsoft.com/office/drawing/2014/main" id="{B4DE5721-45C0-617B-4BF6-0785B14B73F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84720" y="3020493"/>
            <a:ext cx="8357687" cy="717532"/>
          </a:xfrm>
          <a:prstGeom prst="rect">
            <a:avLst/>
          </a:prstGeom>
        </p:spPr>
      </p:pic>
      <p:sp>
        <p:nvSpPr>
          <p:cNvPr id="4" name="Rectangle 3">
            <a:extLst>
              <a:ext uri="{FF2B5EF4-FFF2-40B4-BE49-F238E27FC236}">
                <a16:creationId xmlns:a16="http://schemas.microsoft.com/office/drawing/2014/main" id="{EC6866F7-D76C-0DBF-8BBB-71ABFA328438}"/>
              </a:ext>
            </a:extLst>
          </p:cNvPr>
          <p:cNvSpPr/>
          <p:nvPr/>
        </p:nvSpPr>
        <p:spPr>
          <a:xfrm>
            <a:off x="256757" y="4907424"/>
            <a:ext cx="1062177" cy="26625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7">
            <a:extLst>
              <a:ext uri="{FF2B5EF4-FFF2-40B4-BE49-F238E27FC236}">
                <a16:creationId xmlns:a16="http://schemas.microsoft.com/office/drawing/2014/main" id="{20303424-E71B-8441-1ED1-A509BDDB49F0}"/>
              </a:ext>
            </a:extLst>
          </p:cNvPr>
          <p:cNvSpPr/>
          <p:nvPr/>
        </p:nvSpPr>
        <p:spPr>
          <a:xfrm>
            <a:off x="476603" y="4111232"/>
            <a:ext cx="72037" cy="61220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6" name="CustomShape 7">
            <a:extLst>
              <a:ext uri="{FF2B5EF4-FFF2-40B4-BE49-F238E27FC236}">
                <a16:creationId xmlns:a16="http://schemas.microsoft.com/office/drawing/2014/main" id="{8C08255A-8F98-1276-7219-578A2C5C0F78}"/>
              </a:ext>
            </a:extLst>
          </p:cNvPr>
          <p:cNvSpPr/>
          <p:nvPr/>
        </p:nvSpPr>
        <p:spPr>
          <a:xfrm flipH="1">
            <a:off x="1965318" y="4228474"/>
            <a:ext cx="2478665"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7" name="CustomShape 7">
            <a:extLst>
              <a:ext uri="{FF2B5EF4-FFF2-40B4-BE49-F238E27FC236}">
                <a16:creationId xmlns:a16="http://schemas.microsoft.com/office/drawing/2014/main" id="{771A12A7-A722-F391-68CB-1B360741C0B6}"/>
              </a:ext>
            </a:extLst>
          </p:cNvPr>
          <p:cNvSpPr/>
          <p:nvPr/>
        </p:nvSpPr>
        <p:spPr>
          <a:xfrm>
            <a:off x="7178681" y="4377783"/>
            <a:ext cx="624629" cy="52503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9" name="Rectangle 8">
            <a:extLst>
              <a:ext uri="{FF2B5EF4-FFF2-40B4-BE49-F238E27FC236}">
                <a16:creationId xmlns:a16="http://schemas.microsoft.com/office/drawing/2014/main" id="{976F30E4-08CD-B34C-FA4E-45C7006DCBDF}"/>
              </a:ext>
            </a:extLst>
          </p:cNvPr>
          <p:cNvSpPr/>
          <p:nvPr/>
        </p:nvSpPr>
        <p:spPr>
          <a:xfrm>
            <a:off x="1361632" y="4895000"/>
            <a:ext cx="6063572"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C53386C-E82C-962F-A182-AB46676A58D6}"/>
              </a:ext>
            </a:extLst>
          </p:cNvPr>
          <p:cNvSpPr/>
          <p:nvPr/>
        </p:nvSpPr>
        <p:spPr>
          <a:xfrm>
            <a:off x="7540471" y="4918689"/>
            <a:ext cx="1134214" cy="23531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7">
            <a:extLst>
              <a:ext uri="{FF2B5EF4-FFF2-40B4-BE49-F238E27FC236}">
                <a16:creationId xmlns:a16="http://schemas.microsoft.com/office/drawing/2014/main" id="{B7EB216A-DE9E-FFDE-162A-24FB4CC1DE60}"/>
              </a:ext>
            </a:extLst>
          </p:cNvPr>
          <p:cNvSpPr/>
          <p:nvPr/>
        </p:nvSpPr>
        <p:spPr>
          <a:xfrm>
            <a:off x="4443984" y="4228474"/>
            <a:ext cx="2843784" cy="65691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pic>
        <p:nvPicPr>
          <p:cNvPr id="13" name="Image 12">
            <a:extLst>
              <a:ext uri="{FF2B5EF4-FFF2-40B4-BE49-F238E27FC236}">
                <a16:creationId xmlns:a16="http://schemas.microsoft.com/office/drawing/2014/main" id="{EBDED927-A47F-C16A-BF7A-5645EDCE546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30425" y="5786112"/>
            <a:ext cx="8482790" cy="374671"/>
          </a:xfrm>
          <a:prstGeom prst="rect">
            <a:avLst/>
          </a:prstGeom>
        </p:spPr>
      </p:pic>
      <p:sp>
        <p:nvSpPr>
          <p:cNvPr id="14" name="CustomShape 1">
            <a:extLst>
              <a:ext uri="{FF2B5EF4-FFF2-40B4-BE49-F238E27FC236}">
                <a16:creationId xmlns:a16="http://schemas.microsoft.com/office/drawing/2014/main" id="{D7A2626F-0369-B92E-6015-5839FACD048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461183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48</a:t>
            </a:fld>
            <a:endParaRPr lang="fr-FR" sz="1400" b="0" strike="noStrike" spc="-1" dirty="0">
              <a:latin typeface="Times New Roman"/>
            </a:endParaRPr>
          </a:p>
        </p:txBody>
      </p:sp>
      <p:sp>
        <p:nvSpPr>
          <p:cNvPr id="106" name="CustomShape 5"/>
          <p:cNvSpPr/>
          <p:nvPr/>
        </p:nvSpPr>
        <p:spPr>
          <a:xfrm>
            <a:off x="173736" y="1365840"/>
            <a:ext cx="8613647" cy="461519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pc="-1" dirty="0">
                <a:solidFill>
                  <a:srgbClr val="000000"/>
                </a:solidFill>
                <a:latin typeface="Corbel"/>
              </a:rPr>
              <a:t>Important : la gestion des dossards </a:t>
            </a:r>
            <a:r>
              <a:rPr lang="fr-FR" sz="1400" b="1" spc="-1" dirty="0" err="1">
                <a:solidFill>
                  <a:srgbClr val="000000"/>
                </a:solidFill>
                <a:latin typeface="Corbel"/>
              </a:rPr>
              <a:t>pucés</a:t>
            </a:r>
            <a:r>
              <a:rPr lang="fr-FR" sz="1400" b="1" spc="-1" dirty="0">
                <a:solidFill>
                  <a:srgbClr val="000000"/>
                </a:solidFill>
                <a:latin typeface="Corbel"/>
              </a:rPr>
              <a:t> se fait après l’attribution des dossards et via le menu « Championnat » puis « Saisie des arrivées ».</a:t>
            </a:r>
          </a:p>
          <a:p>
            <a:pPr marL="342900" indent="-342900">
              <a:lnSpc>
                <a:spcPct val="100000"/>
              </a:lnSpc>
              <a:buFont typeface="+mj-lt"/>
              <a:buAutoNum type="arabicParenR"/>
            </a:pPr>
            <a:endParaRPr lang="fr-FR" sz="1400" spc="-1" dirty="0">
              <a:solidFill>
                <a:srgbClr val="000000"/>
              </a:solidFill>
              <a:latin typeface="Corbel"/>
            </a:endParaRPr>
          </a:p>
          <a:p>
            <a:pPr>
              <a:lnSpc>
                <a:spcPct val="100000"/>
              </a:lnSpc>
            </a:pPr>
            <a:r>
              <a:rPr lang="fr-FR" sz="1400" spc="-1" dirty="0">
                <a:solidFill>
                  <a:srgbClr val="000000"/>
                </a:solidFill>
                <a:latin typeface="Corbel"/>
              </a:rPr>
              <a:t>Pour attribuer les dossards</a:t>
            </a:r>
          </a:p>
          <a:p>
            <a:pPr marL="342900" indent="-342900">
              <a:lnSpc>
                <a:spcPct val="100000"/>
              </a:lnSpc>
              <a:buFont typeface="+mj-lt"/>
              <a:buAutoNum type="arabicParenR"/>
            </a:pPr>
            <a:r>
              <a:rPr lang="fr-FR" sz="1400" spc="-1" dirty="0">
                <a:solidFill>
                  <a:srgbClr val="000000"/>
                </a:solidFill>
                <a:latin typeface="Corbel"/>
              </a:rPr>
              <a:t>Conseil : cliquer sur « Association sportive » Cliquer sur « Championnats »,</a:t>
            </a:r>
          </a:p>
          <a:p>
            <a:pPr>
              <a:lnSpc>
                <a:spcPct val="100000"/>
              </a:lnSpc>
            </a:pPr>
            <a:r>
              <a:rPr lang="fr-FR" sz="1400" spc="-1" dirty="0">
                <a:solidFill>
                  <a:srgbClr val="000000"/>
                </a:solidFill>
                <a:latin typeface="Corbel"/>
              </a:rPr>
              <a:t>          Cela va trier les inscrits par AS et pas Nom,</a:t>
            </a:r>
          </a:p>
          <a:p>
            <a:pPr marL="342900" indent="-342900">
              <a:lnSpc>
                <a:spcPct val="100000"/>
              </a:lnSpc>
              <a:buFont typeface="+mj-lt"/>
              <a:buAutoNum type="arabicParenR" startAt="2"/>
            </a:pPr>
            <a:r>
              <a:rPr lang="fr-FR" sz="1400" spc="-1" dirty="0">
                <a:solidFill>
                  <a:srgbClr val="000000"/>
                </a:solidFill>
                <a:latin typeface="Corbel"/>
              </a:rPr>
              <a:t>Sur la 1</a:t>
            </a:r>
            <a:r>
              <a:rPr lang="fr-FR" sz="1400" spc="-1" baseline="30000" dirty="0">
                <a:solidFill>
                  <a:srgbClr val="000000"/>
                </a:solidFill>
                <a:latin typeface="Corbel"/>
              </a:rPr>
              <a:t>ère</a:t>
            </a:r>
            <a:r>
              <a:rPr lang="fr-FR" sz="1400" spc="-1" dirty="0">
                <a:solidFill>
                  <a:srgbClr val="000000"/>
                </a:solidFill>
                <a:latin typeface="Corbel"/>
              </a:rPr>
              <a:t> ligne, double clique gauche dans la colonne « Dossard »,</a:t>
            </a: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Dans la nouvelle fenêtre, indiquer le 1</a:t>
            </a:r>
            <a:r>
              <a:rPr lang="fr-FR" sz="1400" spc="-1" baseline="30000" dirty="0">
                <a:solidFill>
                  <a:srgbClr val="000000"/>
                </a:solidFill>
                <a:latin typeface="Corbel"/>
              </a:rPr>
              <a:t>er</a:t>
            </a:r>
            <a:r>
              <a:rPr lang="fr-FR" sz="1400" spc="-1" dirty="0">
                <a:solidFill>
                  <a:srgbClr val="000000"/>
                </a:solidFill>
                <a:latin typeface="Corbel"/>
              </a:rPr>
              <a:t> numéro de dossard,</a:t>
            </a:r>
          </a:p>
          <a:p>
            <a:pPr>
              <a:lnSpc>
                <a:spcPct val="100000"/>
              </a:lnSpc>
            </a:pPr>
            <a:r>
              <a:rPr lang="fr-FR" sz="1400" spc="-1" dirty="0">
                <a:solidFill>
                  <a:srgbClr val="000000"/>
                </a:solidFill>
                <a:latin typeface="Corbel"/>
              </a:rPr>
              <a:t>          Note 1 : il n’est pas obligatoire de commencer par 1.</a:t>
            </a:r>
          </a:p>
          <a:p>
            <a:pPr>
              <a:lnSpc>
                <a:spcPct val="100000"/>
              </a:lnSpc>
            </a:pPr>
            <a:r>
              <a:rPr lang="fr-FR" sz="1400" spc="-1" dirty="0">
                <a:solidFill>
                  <a:srgbClr val="000000"/>
                </a:solidFill>
                <a:latin typeface="Corbel"/>
              </a:rPr>
              <a:t>          Note 2 : il est possible de modifier individuellement un</a:t>
            </a:r>
          </a:p>
          <a:p>
            <a:pPr>
              <a:lnSpc>
                <a:spcPct val="100000"/>
              </a:lnSpc>
            </a:pPr>
            <a:r>
              <a:rPr lang="fr-FR" sz="1400" spc="-1" dirty="0">
                <a:solidFill>
                  <a:srgbClr val="000000"/>
                </a:solidFill>
                <a:latin typeface="Corbel"/>
              </a:rPr>
              <a:t>          numéro de dossard par ce biais.</a:t>
            </a:r>
          </a:p>
          <a:p>
            <a:pPr marL="342900" indent="-342900">
              <a:lnSpc>
                <a:spcPct val="100000"/>
              </a:lnSpc>
              <a:buFont typeface="+mj-lt"/>
              <a:buAutoNum type="arabicParenR" startAt="4"/>
            </a:pPr>
            <a:r>
              <a:rPr lang="fr-FR" sz="1400" spc="-1" dirty="0">
                <a:solidFill>
                  <a:srgbClr val="000000"/>
                </a:solidFill>
                <a:latin typeface="Corbel"/>
              </a:rPr>
              <a:t>Cliquer sur « Enregistrer le dossard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968" y="2921924"/>
            <a:ext cx="6050480" cy="1812752"/>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8444" y="3111068"/>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63096" y="3287646"/>
            <a:ext cx="3648394" cy="10089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V="1">
            <a:off x="638444" y="3778205"/>
            <a:ext cx="1335141" cy="22316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051350" y="3388542"/>
            <a:ext cx="404186" cy="51340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56617" y="3822781"/>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4611490" y="3388542"/>
            <a:ext cx="878004" cy="13594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1/4</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8344" y="4808528"/>
            <a:ext cx="3712931" cy="1833202"/>
          </a:xfrm>
          <a:prstGeom prst="rect">
            <a:avLst/>
          </a:prstGeom>
        </p:spPr>
      </p:pic>
      <p:sp>
        <p:nvSpPr>
          <p:cNvPr id="7" name="Rectangle 6">
            <a:extLst>
              <a:ext uri="{FF2B5EF4-FFF2-40B4-BE49-F238E27FC236}">
                <a16:creationId xmlns:a16="http://schemas.microsoft.com/office/drawing/2014/main" id="{E150402C-C115-8EAD-0184-8557E4677EF1}"/>
              </a:ext>
            </a:extLst>
          </p:cNvPr>
          <p:cNvSpPr/>
          <p:nvPr/>
        </p:nvSpPr>
        <p:spPr>
          <a:xfrm>
            <a:off x="5898347" y="5894288"/>
            <a:ext cx="2852927" cy="25928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5898348" y="6272784"/>
            <a:ext cx="1371132" cy="36894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1970491" y="6071672"/>
            <a:ext cx="3872525"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flipV="1">
            <a:off x="1970491" y="6446519"/>
            <a:ext cx="3891748" cy="4572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35180CAA-3A19-47D8-CAC9-D8FCD60B612D}"/>
              </a:ext>
            </a:extLst>
          </p:cNvPr>
          <p:cNvSpPr/>
          <p:nvPr/>
        </p:nvSpPr>
        <p:spPr>
          <a:xfrm>
            <a:off x="1657651" y="5931992"/>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15" name="CustomShape 9">
            <a:extLst>
              <a:ext uri="{FF2B5EF4-FFF2-40B4-BE49-F238E27FC236}">
                <a16:creationId xmlns:a16="http://schemas.microsoft.com/office/drawing/2014/main" id="{C8054C9E-71EA-7E86-D5CB-4A33AD4CB9B9}"/>
              </a:ext>
            </a:extLst>
          </p:cNvPr>
          <p:cNvSpPr/>
          <p:nvPr/>
        </p:nvSpPr>
        <p:spPr>
          <a:xfrm>
            <a:off x="1657651" y="6317577"/>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6" name="CustomShape 1">
            <a:extLst>
              <a:ext uri="{FF2B5EF4-FFF2-40B4-BE49-F238E27FC236}">
                <a16:creationId xmlns:a16="http://schemas.microsoft.com/office/drawing/2014/main" id="{F6D7CC84-E50C-F44E-E52D-C2CE18AC06EF}"/>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6119970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7" end="17"/>
                                            </p:txEl>
                                          </p:spTgt>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4817326" y="1869412"/>
            <a:ext cx="3642435" cy="2311804"/>
          </a:xfrm>
          <a:prstGeom prst="rect">
            <a:avLst/>
          </a:prstGeom>
          <a:ln>
            <a:noFill/>
          </a:ln>
        </p:spPr>
      </p:pic>
      <p:pic>
        <p:nvPicPr>
          <p:cNvPr id="19" name="Image 18">
            <a:extLst>
              <a:ext uri="{FF2B5EF4-FFF2-40B4-BE49-F238E27FC236}">
                <a16:creationId xmlns:a16="http://schemas.microsoft.com/office/drawing/2014/main" id="{D4FA3AB7-6EDF-7D44-D195-1F9F51D6393F}"/>
              </a:ext>
            </a:extLst>
          </p:cNvPr>
          <p:cNvPicPr>
            <a:picLocks noChangeAspect="1"/>
          </p:cNvPicPr>
          <p:nvPr/>
        </p:nvPicPr>
        <p:blipFill>
          <a:blip r:embed="rId3"/>
          <a:stretch>
            <a:fillRect/>
          </a:stretch>
        </p:blipFill>
        <p:spPr>
          <a:xfrm>
            <a:off x="5862238" y="3679550"/>
            <a:ext cx="2134189" cy="527367"/>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49</a:t>
            </a:fld>
            <a:endParaRPr lang="fr-FR" sz="1400" b="0" strike="noStrike" spc="-1" dirty="0">
              <a:latin typeface="Times New Roman"/>
            </a:endParaRPr>
          </a:p>
        </p:txBody>
      </p:sp>
      <p:sp>
        <p:nvSpPr>
          <p:cNvPr id="106" name="CustomShape 5"/>
          <p:cNvSpPr/>
          <p:nvPr/>
        </p:nvSpPr>
        <p:spPr>
          <a:xfrm>
            <a:off x="173736" y="1365840"/>
            <a:ext cx="8613647"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5"/>
            </a:pPr>
            <a:r>
              <a:rPr lang="fr-FR" sz="1400" spc="-1" dirty="0">
                <a:solidFill>
                  <a:srgbClr val="000000"/>
                </a:solidFill>
                <a:latin typeface="Corbel"/>
              </a:rPr>
              <a:t>Cliquer sur « Dossards » en bas de l’écran,</a:t>
            </a:r>
          </a:p>
          <a:p>
            <a:pPr marL="342900" indent="-342900">
              <a:lnSpc>
                <a:spcPct val="100000"/>
              </a:lnSpc>
              <a:buFont typeface="+mj-lt"/>
              <a:buAutoNum type="arabicParenR" startAt="5"/>
            </a:pPr>
            <a:r>
              <a:rPr lang="fr-FR" sz="1400" spc="-1" dirty="0">
                <a:solidFill>
                  <a:srgbClr val="000000"/>
                </a:solidFill>
                <a:latin typeface="Corbel"/>
              </a:rPr>
              <a:t>Cliquer sur « Affecter automatiquement les dossards » pour affecter à tous les inscrits un dossard à partir du 1</a:t>
            </a:r>
            <a:r>
              <a:rPr lang="fr-FR" sz="1400" spc="-1" baseline="30000" dirty="0">
                <a:solidFill>
                  <a:srgbClr val="000000"/>
                </a:solidFill>
                <a:latin typeface="Corbel"/>
              </a:rPr>
              <a:t>er</a:t>
            </a:r>
            <a:r>
              <a:rPr lang="fr-FR" sz="1400" spc="-1" dirty="0">
                <a:solidFill>
                  <a:srgbClr val="000000"/>
                </a:solidFill>
                <a:latin typeface="Corbel"/>
              </a:rPr>
              <a:t> numéro de dossard choisi,</a:t>
            </a:r>
          </a:p>
          <a:p>
            <a:pPr marL="342900" indent="-342900">
              <a:lnSpc>
                <a:spcPct val="100000"/>
              </a:lnSpc>
              <a:buFont typeface="+mj-lt"/>
              <a:buAutoNum type="arabicParenR" startAt="5"/>
            </a:pPr>
            <a:r>
              <a:rPr lang="fr-FR" sz="1400" spc="-1" dirty="0">
                <a:solidFill>
                  <a:srgbClr val="000000"/>
                </a:solidFill>
                <a:latin typeface="Corbel"/>
              </a:rPr>
              <a:t>Cliquer sur « Affecter automatiquement les dossards</a:t>
            </a:r>
          </a:p>
          <a:p>
            <a:pPr>
              <a:lnSpc>
                <a:spcPct val="100000"/>
              </a:lnSpc>
            </a:pPr>
            <a:r>
              <a:rPr lang="fr-FR" sz="1400" spc="-1" dirty="0">
                <a:solidFill>
                  <a:srgbClr val="000000"/>
                </a:solidFill>
                <a:latin typeface="Corbel"/>
              </a:rPr>
              <a:t>avec exceptions » pour affecter à tous les inscrits</a:t>
            </a:r>
          </a:p>
          <a:p>
            <a:pPr>
              <a:lnSpc>
                <a:spcPct val="100000"/>
              </a:lnSpc>
            </a:pPr>
            <a:r>
              <a:rPr lang="fr-FR" sz="1400" spc="-1" dirty="0">
                <a:solidFill>
                  <a:srgbClr val="000000"/>
                </a:solidFill>
                <a:latin typeface="Corbel"/>
              </a:rPr>
              <a:t>un dossard à partir du 1</a:t>
            </a:r>
            <a:r>
              <a:rPr lang="fr-FR" sz="1400" spc="-1" baseline="30000" dirty="0">
                <a:solidFill>
                  <a:srgbClr val="000000"/>
                </a:solidFill>
                <a:latin typeface="Corbel"/>
              </a:rPr>
              <a:t>er</a:t>
            </a:r>
            <a:r>
              <a:rPr lang="fr-FR" sz="1400" spc="-1" dirty="0">
                <a:solidFill>
                  <a:srgbClr val="000000"/>
                </a:solidFill>
                <a:latin typeface="Corbel"/>
              </a:rPr>
              <a:t> numéro de dossard </a:t>
            </a:r>
          </a:p>
          <a:p>
            <a:pPr>
              <a:lnSpc>
                <a:spcPct val="100000"/>
              </a:lnSpc>
            </a:pPr>
            <a:r>
              <a:rPr lang="fr-FR" sz="1400" spc="-1" dirty="0">
                <a:solidFill>
                  <a:srgbClr val="000000"/>
                </a:solidFill>
                <a:latin typeface="Corbel"/>
              </a:rPr>
              <a:t>choisi sans prendre en compte certains</a:t>
            </a:r>
          </a:p>
          <a:p>
            <a:pPr>
              <a:lnSpc>
                <a:spcPct val="100000"/>
              </a:lnSpc>
            </a:pPr>
            <a:r>
              <a:rPr lang="fr-FR" sz="1400" spc="-1" dirty="0">
                <a:solidFill>
                  <a:srgbClr val="000000"/>
                </a:solidFill>
                <a:latin typeface="Corbel"/>
              </a:rPr>
              <a:t>numéros :</a:t>
            </a:r>
          </a:p>
          <a:p>
            <a:pPr>
              <a:lnSpc>
                <a:spcPct val="100000"/>
              </a:lnSpc>
            </a:pPr>
            <a:r>
              <a:rPr lang="fr-FR" sz="1400" spc="-1" dirty="0">
                <a:solidFill>
                  <a:srgbClr val="000000"/>
                </a:solidFill>
                <a:latin typeface="Corbel"/>
              </a:rPr>
              <a:t>     - saisir « ; » entre les dossards pour ne pas</a:t>
            </a:r>
          </a:p>
          <a:p>
            <a:pPr>
              <a:lnSpc>
                <a:spcPct val="100000"/>
              </a:lnSpc>
            </a:pPr>
            <a:r>
              <a:rPr lang="fr-FR" sz="1400" spc="-1" dirty="0">
                <a:solidFill>
                  <a:srgbClr val="000000"/>
                </a:solidFill>
                <a:latin typeface="Corbel"/>
              </a:rPr>
              <a:t>prendre le numéro,</a:t>
            </a:r>
          </a:p>
          <a:p>
            <a:pPr>
              <a:lnSpc>
                <a:spcPct val="100000"/>
              </a:lnSpc>
            </a:pPr>
            <a:r>
              <a:rPr lang="fr-FR" sz="1400" spc="-1" dirty="0">
                <a:solidFill>
                  <a:srgbClr val="000000"/>
                </a:solidFill>
                <a:latin typeface="Corbel"/>
              </a:rPr>
              <a:t>     - saisir « : » pour les intervalles à ne pas </a:t>
            </a:r>
          </a:p>
          <a:p>
            <a:pPr>
              <a:lnSpc>
                <a:spcPct val="100000"/>
              </a:lnSpc>
            </a:pPr>
            <a:r>
              <a:rPr lang="fr-FR" sz="1400" spc="-1" dirty="0">
                <a:solidFill>
                  <a:srgbClr val="000000"/>
                </a:solidFill>
                <a:latin typeface="Corbel"/>
              </a:rPr>
              <a:t>prendre.</a:t>
            </a:r>
          </a:p>
          <a:p>
            <a:pPr>
              <a:lnSpc>
                <a:spcPct val="100000"/>
              </a:lnSpc>
            </a:pPr>
            <a:r>
              <a:rPr lang="fr-FR" sz="1400" spc="-1" dirty="0">
                <a:solidFill>
                  <a:srgbClr val="000000"/>
                </a:solidFill>
                <a:latin typeface="Corbel"/>
              </a:rPr>
              <a:t>Exemple :</a:t>
            </a:r>
          </a:p>
          <a:p>
            <a:pPr>
              <a:lnSpc>
                <a:spcPct val="100000"/>
              </a:lnSpc>
            </a:pPr>
            <a:r>
              <a:rPr lang="fr-FR" sz="1400" spc="-1" dirty="0">
                <a:solidFill>
                  <a:srgbClr val="000000"/>
                </a:solidFill>
                <a:latin typeface="Corbel"/>
              </a:rPr>
              <a:t>= Pas le 15, ni de 45 à 50 et pas le 56</a:t>
            </a:r>
          </a:p>
          <a:p>
            <a:pPr marL="342900" indent="-342900">
              <a:lnSpc>
                <a:spcPct val="100000"/>
              </a:lnSpc>
              <a:buFont typeface="+mj-lt"/>
              <a:buAutoNum type="arabicParenR" startAt="5"/>
            </a:pPr>
            <a:endParaRPr lang="fr-FR" sz="1400" spc="-1" dirty="0">
              <a:solidFill>
                <a:srgbClr val="000000"/>
              </a:solidFill>
              <a:latin typeface="Corbel"/>
            </a:endParaRPr>
          </a:p>
          <a:p>
            <a:pPr marL="342900" indent="-342900">
              <a:lnSpc>
                <a:spcPct val="100000"/>
              </a:lnSpc>
              <a:buFont typeface="+mj-lt"/>
              <a:buAutoNum type="arabicParenR" startAt="8"/>
            </a:pPr>
            <a:r>
              <a:rPr lang="fr-FR" sz="1400" spc="-1" dirty="0">
                <a:solidFill>
                  <a:srgbClr val="000000"/>
                </a:solidFill>
                <a:latin typeface="Corbel"/>
              </a:rPr>
              <a:t>Pour annuler toutes les affectations, cliquer sur « Annulation des affectations »,</a:t>
            </a:r>
          </a:p>
          <a:p>
            <a:pPr marL="342900" indent="-342900">
              <a:lnSpc>
                <a:spcPct val="100000"/>
              </a:lnSpc>
              <a:buFont typeface="+mj-lt"/>
              <a:buAutoNum type="arabicParenR" startAt="8"/>
            </a:pPr>
            <a:r>
              <a:rPr lang="fr-FR" sz="1400" spc="-1" dirty="0">
                <a:solidFill>
                  <a:srgbClr val="000000"/>
                </a:solidFill>
                <a:latin typeface="Corbel"/>
              </a:rPr>
              <a:t>« Imprimer les dossards »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6" action="ppaction://hlinksldjump"/>
              </a:rPr>
              <a:t>diapositive suivante</a:t>
            </a:r>
            <a:r>
              <a:rPr lang="fr-FR" sz="1400" spc="-1" dirty="0">
                <a:solidFill>
                  <a:srgbClr val="000000"/>
                </a:solidFill>
                <a:latin typeface="Corbel"/>
              </a:rPr>
              <a:t>),</a:t>
            </a:r>
          </a:p>
          <a:p>
            <a:pPr marL="342900" indent="-342900">
              <a:lnSpc>
                <a:spcPct val="100000"/>
              </a:lnSpc>
              <a:buFont typeface="+mj-lt"/>
              <a:buAutoNum type="arabicParenR" startAt="8"/>
            </a:pPr>
            <a:endParaRPr lang="fr-FR" sz="1400" spc="-1" dirty="0">
              <a:solidFill>
                <a:srgbClr val="000000"/>
              </a:solidFill>
              <a:latin typeface="Corbel"/>
            </a:endParaRPr>
          </a:p>
          <a:p>
            <a:pPr>
              <a:lnSpc>
                <a:spcPct val="100000"/>
              </a:lnSpc>
            </a:pPr>
            <a:r>
              <a:rPr lang="fr-FR" sz="1400" spc="-1" dirty="0">
                <a:solidFill>
                  <a:srgbClr val="000000"/>
                </a:solidFill>
                <a:latin typeface="Corbel"/>
              </a:rPr>
              <a:t>Autre possibilité en cliquant droit sur une ligne</a:t>
            </a:r>
          </a:p>
          <a:p>
            <a:pPr>
              <a:lnSpc>
                <a:spcPct val="100000"/>
              </a:lnSpc>
            </a:pPr>
            <a:r>
              <a:rPr lang="fr-FR" sz="1400" spc="-1" dirty="0">
                <a:solidFill>
                  <a:srgbClr val="000000"/>
                </a:solidFill>
                <a:latin typeface="Corbel"/>
              </a:rPr>
              <a:t>Choisir « Dossards » puis :</a:t>
            </a:r>
          </a:p>
          <a:p>
            <a:pPr marL="800100" lvl="1" indent="-342900">
              <a:buFont typeface="+mj-lt"/>
              <a:buAutoNum type="arabicPeriod"/>
            </a:pPr>
            <a:r>
              <a:rPr lang="fr-FR" sz="1400" spc="-1" dirty="0">
                <a:solidFill>
                  <a:srgbClr val="000000"/>
                </a:solidFill>
                <a:latin typeface="Corbel"/>
              </a:rPr>
              <a:t>Affecter un dossard individuellement </a:t>
            </a:r>
            <a:r>
              <a:rPr lang="fr-FR" sz="1400" spc="-1" dirty="0">
                <a:solidFill>
                  <a:srgbClr val="000000"/>
                </a:solidFill>
                <a:latin typeface="Corbel"/>
                <a:sym typeface="Wingdings" panose="05000000000000000000" pitchFamily="2" charset="2"/>
              </a:rPr>
              <a:t> « Affectation d’un</a:t>
            </a:r>
          </a:p>
          <a:p>
            <a:pPr lvl="1"/>
            <a:r>
              <a:rPr lang="fr-FR" sz="1400" spc="-1" dirty="0">
                <a:solidFill>
                  <a:srgbClr val="000000"/>
                </a:solidFill>
                <a:latin typeface="Corbel"/>
                <a:sym typeface="Wingdings" panose="05000000000000000000" pitchFamily="2" charset="2"/>
              </a:rPr>
              <a:t>          dossard »,</a:t>
            </a:r>
          </a:p>
          <a:p>
            <a:pPr marL="800100" lvl="1" indent="-342900">
              <a:buFont typeface="+mj-lt"/>
              <a:buAutoNum type="arabicPeriod" startAt="2"/>
            </a:pPr>
            <a:r>
              <a:rPr lang="fr-FR" sz="1400" spc="-1" dirty="0">
                <a:solidFill>
                  <a:srgbClr val="000000"/>
                </a:solidFill>
                <a:latin typeface="Corbel"/>
              </a:rPr>
              <a:t>« Supprimer le dossard »,</a:t>
            </a:r>
          </a:p>
          <a:p>
            <a:pPr marL="800100" lvl="1" indent="-342900">
              <a:buFont typeface="+mj-lt"/>
              <a:buAutoNum type="arabicPeriod" startAt="2"/>
            </a:pPr>
            <a:r>
              <a:rPr lang="fr-FR" sz="1400" spc="-1" dirty="0">
                <a:solidFill>
                  <a:srgbClr val="000000"/>
                </a:solidFill>
                <a:latin typeface="Corbel"/>
              </a:rPr>
              <a:t>« Impression du dossard »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6" action="ppaction://hlinksldjump"/>
              </a:rPr>
              <a:t>diapositive suivante</a:t>
            </a:r>
            <a:r>
              <a:rPr lang="fr-FR" sz="1400" spc="-1" dirty="0">
                <a:solidFill>
                  <a:srgbClr val="000000"/>
                </a:solidFill>
                <a:latin typeface="Corbel"/>
              </a:rPr>
              <a:t>).          </a:t>
            </a:r>
          </a:p>
        </p:txBody>
      </p:sp>
      <p:sp>
        <p:nvSpPr>
          <p:cNvPr id="4" name="CustomShape 9">
            <a:extLst>
              <a:ext uri="{FF2B5EF4-FFF2-40B4-BE49-F238E27FC236}">
                <a16:creationId xmlns:a16="http://schemas.microsoft.com/office/drawing/2014/main" id="{5C2C3274-C734-FD95-3FBD-7C655E910AC0}"/>
              </a:ext>
            </a:extLst>
          </p:cNvPr>
          <p:cNvSpPr/>
          <p:nvPr/>
        </p:nvSpPr>
        <p:spPr>
          <a:xfrm>
            <a:off x="4013835" y="2491322"/>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303794" y="2710399"/>
            <a:ext cx="1558443" cy="79889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273645" y="3176921"/>
            <a:ext cx="1678641" cy="54401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952286" y="3648454"/>
            <a:ext cx="1741207" cy="14930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3959634" y="3004259"/>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5862238" y="3500138"/>
            <a:ext cx="740198" cy="13915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2/4</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390794" y="4879931"/>
            <a:ext cx="3491054" cy="1365188"/>
          </a:xfrm>
          <a:prstGeom prst="rect">
            <a:avLst/>
          </a:prstGeom>
        </p:spPr>
      </p:pic>
      <p:sp>
        <p:nvSpPr>
          <p:cNvPr id="7" name="Rectangle 6">
            <a:extLst>
              <a:ext uri="{FF2B5EF4-FFF2-40B4-BE49-F238E27FC236}">
                <a16:creationId xmlns:a16="http://schemas.microsoft.com/office/drawing/2014/main" id="{E150402C-C115-8EAD-0184-8557E4677EF1}"/>
              </a:ext>
            </a:extLst>
          </p:cNvPr>
          <p:cNvSpPr/>
          <p:nvPr/>
        </p:nvSpPr>
        <p:spPr>
          <a:xfrm>
            <a:off x="5953266" y="3783796"/>
            <a:ext cx="1740227" cy="13365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5975424" y="3894541"/>
            <a:ext cx="845253" cy="1212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4156920" y="3689858"/>
            <a:ext cx="1818504" cy="149307"/>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flipV="1">
            <a:off x="4164021" y="3975819"/>
            <a:ext cx="1818504" cy="10367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35180CAA-3A19-47D8-CAC9-D8FCD60B612D}"/>
              </a:ext>
            </a:extLst>
          </p:cNvPr>
          <p:cNvSpPr/>
          <p:nvPr/>
        </p:nvSpPr>
        <p:spPr>
          <a:xfrm>
            <a:off x="3929485" y="3518129"/>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7</a:t>
            </a:r>
            <a:endParaRPr lang="fr-FR" sz="1800" b="0" strike="noStrike" spc="-1" dirty="0">
              <a:latin typeface="Arial"/>
            </a:endParaRPr>
          </a:p>
        </p:txBody>
      </p:sp>
      <p:sp>
        <p:nvSpPr>
          <p:cNvPr id="15" name="CustomShape 9">
            <a:extLst>
              <a:ext uri="{FF2B5EF4-FFF2-40B4-BE49-F238E27FC236}">
                <a16:creationId xmlns:a16="http://schemas.microsoft.com/office/drawing/2014/main" id="{C8054C9E-71EA-7E86-D5CB-4A33AD4CB9B9}"/>
              </a:ext>
            </a:extLst>
          </p:cNvPr>
          <p:cNvSpPr/>
          <p:nvPr/>
        </p:nvSpPr>
        <p:spPr>
          <a:xfrm>
            <a:off x="3890875" y="3927557"/>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8</a:t>
            </a:r>
            <a:endParaRPr lang="fr-FR" sz="1800" b="0" strike="noStrike" spc="-1" dirty="0">
              <a:latin typeface="Arial"/>
            </a:endParaRPr>
          </a:p>
        </p:txBody>
      </p:sp>
      <p:sp>
        <p:nvSpPr>
          <p:cNvPr id="2" name="Rectangle 1">
            <a:extLst>
              <a:ext uri="{FF2B5EF4-FFF2-40B4-BE49-F238E27FC236}">
                <a16:creationId xmlns:a16="http://schemas.microsoft.com/office/drawing/2014/main" id="{1192F38C-1A47-B837-AAC8-F85870E3E339}"/>
              </a:ext>
            </a:extLst>
          </p:cNvPr>
          <p:cNvSpPr/>
          <p:nvPr/>
        </p:nvSpPr>
        <p:spPr>
          <a:xfrm>
            <a:off x="7433188" y="4879931"/>
            <a:ext cx="1448660" cy="40124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CustomShape 7">
            <a:extLst>
              <a:ext uri="{FF2B5EF4-FFF2-40B4-BE49-F238E27FC236}">
                <a16:creationId xmlns:a16="http://schemas.microsoft.com/office/drawing/2014/main" id="{B081E3C2-7203-EBE9-7AEA-E09B55BCCA44}"/>
              </a:ext>
            </a:extLst>
          </p:cNvPr>
          <p:cNvSpPr/>
          <p:nvPr/>
        </p:nvSpPr>
        <p:spPr>
          <a:xfrm flipV="1">
            <a:off x="3854789" y="5058952"/>
            <a:ext cx="3161831" cy="314177"/>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8" name="CustomShape 1">
            <a:extLst>
              <a:ext uri="{FF2B5EF4-FFF2-40B4-BE49-F238E27FC236}">
                <a16:creationId xmlns:a16="http://schemas.microsoft.com/office/drawing/2014/main" id="{CF621105-71D7-C05A-109C-304827259BB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pic>
        <p:nvPicPr>
          <p:cNvPr id="21" name="Image 20">
            <a:extLst>
              <a:ext uri="{FF2B5EF4-FFF2-40B4-BE49-F238E27FC236}">
                <a16:creationId xmlns:a16="http://schemas.microsoft.com/office/drawing/2014/main" id="{D326E7B7-E045-2CC6-3670-775E14DAB36F}"/>
              </a:ext>
            </a:extLst>
          </p:cNvPr>
          <p:cNvPicPr>
            <a:picLocks noChangeAspect="1"/>
          </p:cNvPicPr>
          <p:nvPr/>
        </p:nvPicPr>
        <p:blipFill>
          <a:blip r:embed="rId8"/>
          <a:stretch>
            <a:fillRect/>
          </a:stretch>
        </p:blipFill>
        <p:spPr>
          <a:xfrm>
            <a:off x="989375" y="3872783"/>
            <a:ext cx="2514239" cy="279360"/>
          </a:xfrm>
          <a:prstGeom prst="rect">
            <a:avLst/>
          </a:prstGeom>
        </p:spPr>
      </p:pic>
      <p:sp>
        <p:nvSpPr>
          <p:cNvPr id="17" name="CustomShape 9">
            <a:extLst>
              <a:ext uri="{FF2B5EF4-FFF2-40B4-BE49-F238E27FC236}">
                <a16:creationId xmlns:a16="http://schemas.microsoft.com/office/drawing/2014/main" id="{FADAE1A0-EC32-51FA-C4C8-826C5D27D1C9}"/>
              </a:ext>
            </a:extLst>
          </p:cNvPr>
          <p:cNvSpPr/>
          <p:nvPr/>
        </p:nvSpPr>
        <p:spPr>
          <a:xfrm>
            <a:off x="3994227" y="4302421"/>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9</a:t>
            </a:r>
            <a:endParaRPr lang="fr-FR" sz="1800" b="0" strike="noStrike" spc="-1" dirty="0">
              <a:latin typeface="Arial"/>
            </a:endParaRPr>
          </a:p>
        </p:txBody>
      </p:sp>
      <p:sp>
        <p:nvSpPr>
          <p:cNvPr id="20" name="CustomShape 7">
            <a:extLst>
              <a:ext uri="{FF2B5EF4-FFF2-40B4-BE49-F238E27FC236}">
                <a16:creationId xmlns:a16="http://schemas.microsoft.com/office/drawing/2014/main" id="{ACEC4404-0570-C4DC-7440-61EFD5B4D514}"/>
              </a:ext>
            </a:extLst>
          </p:cNvPr>
          <p:cNvSpPr/>
          <p:nvPr/>
        </p:nvSpPr>
        <p:spPr>
          <a:xfrm flipV="1">
            <a:off x="4272475" y="4161354"/>
            <a:ext cx="1710050" cy="30755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8E28D769-8AE2-9160-2C70-7804C2F0F04B}"/>
              </a:ext>
            </a:extLst>
          </p:cNvPr>
          <p:cNvSpPr/>
          <p:nvPr/>
        </p:nvSpPr>
        <p:spPr>
          <a:xfrm>
            <a:off x="5978317" y="4075949"/>
            <a:ext cx="845253" cy="12122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273917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2" end="2"/>
                                            </p:txEl>
                                          </p:spTgt>
                                        </p:tgtEl>
                                        <p:attrNameLst>
                                          <p:attrName>style.visibility</p:attrName>
                                        </p:attrNameLst>
                                      </p:cBhvr>
                                      <p:to>
                                        <p:strVal val="visible"/>
                                      </p:to>
                                    </p:set>
                                  </p:childTnLst>
                                </p:cTn>
                              </p:par>
                              <p:par>
                                <p:cTn id="45" presetID="1" presetClass="entr" fill="hold" nodeType="with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106">
                                            <p:txEl>
                                              <p:pRg st="4" end="4"/>
                                            </p:txEl>
                                          </p:spTgt>
                                        </p:tgtEl>
                                        <p:attrNameLst>
                                          <p:attrName>style.visibility</p:attrName>
                                        </p:attrNameLst>
                                      </p:cBhvr>
                                      <p:to>
                                        <p:strVal val="visible"/>
                                      </p:to>
                                    </p:set>
                                  </p:childTnLst>
                                </p:cTn>
                              </p:par>
                              <p:par>
                                <p:cTn id="49" presetID="1" presetClass="entr" fill="hold" nodeType="withEffect">
                                  <p:stCondLst>
                                    <p:cond delay="0"/>
                                  </p:stCondLst>
                                  <p:childTnLst>
                                    <p:set>
                                      <p:cBhvr>
                                        <p:cTn id="50" dur="1" fill="hold">
                                          <p:stCondLst>
                                            <p:cond delay="0"/>
                                          </p:stCondLst>
                                        </p:cTn>
                                        <p:tgtEl>
                                          <p:spTgt spid="106">
                                            <p:txEl>
                                              <p:pRg st="5" end="5"/>
                                            </p:txEl>
                                          </p:spTgt>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7" end="7"/>
                                            </p:txEl>
                                          </p:spTgt>
                                        </p:tgtEl>
                                        <p:attrNameLst>
                                          <p:attrName>style.visibility</p:attrName>
                                        </p:attrNameLst>
                                      </p:cBhvr>
                                      <p:to>
                                        <p:strVal val="visible"/>
                                      </p:to>
                                    </p:set>
                                  </p:childTnLst>
                                </p:cTn>
                              </p:par>
                              <p:par>
                                <p:cTn id="69" presetID="1" presetClass="entr" fill="hold" nodeType="withEffect">
                                  <p:stCondLst>
                                    <p:cond delay="0"/>
                                  </p:stCondLst>
                                  <p:childTnLst>
                                    <p:set>
                                      <p:cBhvr>
                                        <p:cTn id="7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9" end="9"/>
                                            </p:txEl>
                                          </p:spTgt>
                                        </p:tgtEl>
                                        <p:attrNameLst>
                                          <p:attrName>style.visibility</p:attrName>
                                        </p:attrNameLst>
                                      </p:cBhvr>
                                      <p:to>
                                        <p:strVal val="visible"/>
                                      </p:to>
                                    </p:set>
                                  </p:childTnLst>
                                </p:cTn>
                              </p:par>
                              <p:par>
                                <p:cTn id="75" presetID="1" presetClass="entr" fill="hold" nodeType="withEffect">
                                  <p:stCondLst>
                                    <p:cond delay="0"/>
                                  </p:stCondLst>
                                  <p:childTnLst>
                                    <p:set>
                                      <p:cBhvr>
                                        <p:cTn id="7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5"/>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fill="hold" nodeType="clickEffect">
                                  <p:stCondLst>
                                    <p:cond delay="0"/>
                                  </p:stCondLst>
                                  <p:childTnLst>
                                    <p:set>
                                      <p:cBhvr>
                                        <p:cTn id="100" dur="1" fill="hold">
                                          <p:stCondLst>
                                            <p:cond delay="0"/>
                                          </p:stCondLst>
                                        </p:cTn>
                                        <p:tgtEl>
                                          <p:spTgt spid="13"/>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7"/>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20"/>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2"/>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19" end="19"/>
                                            </p:txEl>
                                          </p:spTgt>
                                        </p:tgtEl>
                                        <p:attrNameLst>
                                          <p:attrName>style.visibility</p:attrName>
                                        </p:attrNameLst>
                                      </p:cBhvr>
                                      <p:to>
                                        <p:strVal val="visible"/>
                                      </p:to>
                                    </p:set>
                                  </p:childTnLst>
                                </p:cTn>
                              </p:par>
                              <p:par>
                                <p:cTn id="145" presetID="1" presetClass="entr" fill="hold" nodeType="withEffect">
                                  <p:stCondLst>
                                    <p:cond delay="0"/>
                                  </p:stCondLst>
                                  <p:childTnLst>
                                    <p:set>
                                      <p:cBhvr>
                                        <p:cTn id="146"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fill="hold" nodeType="clickEffect">
                                  <p:stCondLst>
                                    <p:cond delay="0"/>
                                  </p:stCondLst>
                                  <p:childTnLst>
                                    <p:set>
                                      <p:cBhvr>
                                        <p:cTn id="150"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fill="hold" nodeType="clickEffect">
                                  <p:stCondLst>
                                    <p:cond delay="0"/>
                                  </p:stCondLst>
                                  <p:childTnLst>
                                    <p:set>
                                      <p:cBhvr>
                                        <p:cTn id="15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P spid="2"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Gestionnaire de Comité – Niveau District – page 2/3</a:t>
            </a:r>
            <a:endParaRPr lang="fr-FR" sz="1800" b="0" strike="noStrike" spc="-1" dirty="0">
              <a:latin typeface="Arial"/>
            </a:endParaRPr>
          </a:p>
        </p:txBody>
      </p:sp>
      <p:sp>
        <p:nvSpPr>
          <p:cNvPr id="106" name="CustomShape 5"/>
          <p:cNvSpPr/>
          <p:nvPr/>
        </p:nvSpPr>
        <p:spPr>
          <a:xfrm>
            <a:off x="677160" y="1451233"/>
            <a:ext cx="7788960" cy="461519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spc="-1" dirty="0">
                <a:solidFill>
                  <a:srgbClr val="000000"/>
                </a:solidFill>
                <a:latin typeface="Corbel"/>
              </a:rPr>
              <a:t>Pour créer le District</a:t>
            </a:r>
          </a:p>
          <a:p>
            <a:pPr marL="342900" indent="-342900">
              <a:lnSpc>
                <a:spcPct val="100000"/>
              </a:lnSpc>
              <a:buAutoNum type="arabicParenR"/>
            </a:pPr>
            <a:r>
              <a:rPr lang="fr-FR" sz="1400" spc="-1" dirty="0">
                <a:solidFill>
                  <a:srgbClr val="000000"/>
                </a:solidFill>
                <a:latin typeface="Corbel"/>
              </a:rPr>
              <a:t>Indiquer un Nom de District en évitant les caractères spéciaux,</a:t>
            </a:r>
          </a:p>
          <a:p>
            <a:pPr marL="342900" indent="-342900">
              <a:lnSpc>
                <a:spcPct val="100000"/>
              </a:lnSpc>
              <a:buAutoNum type="arabicParenR"/>
            </a:pPr>
            <a:r>
              <a:rPr lang="fr-FR" sz="1400" spc="-1" dirty="0">
                <a:solidFill>
                  <a:srgbClr val="000000"/>
                </a:solidFill>
                <a:latin typeface="Corbel"/>
              </a:rPr>
              <a:t>Cocher les AS qui font partie de ce District dans ce Championnat,</a:t>
            </a:r>
          </a:p>
          <a:p>
            <a:pPr>
              <a:lnSpc>
                <a:spcPct val="100000"/>
              </a:lnSpc>
            </a:pPr>
            <a:r>
              <a:rPr lang="fr-FR" sz="1400" spc="-1" dirty="0">
                <a:solidFill>
                  <a:srgbClr val="000000"/>
                </a:solidFill>
                <a:latin typeface="Corbel"/>
              </a:rPr>
              <a:t>Note : les AS sélectionnées pourront être de nouveau choisies dans un autre District pour ce Championnat si besoin.</a:t>
            </a:r>
          </a:p>
          <a:p>
            <a:pPr marL="342900" indent="-342900">
              <a:lnSpc>
                <a:spcPct val="100000"/>
              </a:lnSpc>
              <a:buFont typeface="+mj-lt"/>
              <a:buAutoNum type="arabicParenR" startAt="3"/>
            </a:pPr>
            <a:r>
              <a:rPr lang="fr-FR" sz="1400" spc="-1" dirty="0">
                <a:solidFill>
                  <a:srgbClr val="000000"/>
                </a:solidFill>
                <a:latin typeface="Corbel"/>
              </a:rPr>
              <a:t>Cliquer sur « Créer District ».</a:t>
            </a: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Si des AS ont déjà été sélectionnée dans un autre District dans ce championnat, elles apparaissent en dessous mais reste sélectionnables:</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a:stretch/>
        </p:blipFill>
        <p:spPr>
          <a:xfrm>
            <a:off x="784941" y="2834773"/>
            <a:ext cx="7574118" cy="257720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50046" y="305086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66554" y="3190549"/>
            <a:ext cx="1186702" cy="7773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5384798" y="2735700"/>
            <a:ext cx="73610" cy="65905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753256" y="3082938"/>
            <a:ext cx="2875893"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911303" y="3413568"/>
            <a:ext cx="7240537" cy="171194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301988" y="245598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179480" y="507505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a:off x="492320" y="5224589"/>
            <a:ext cx="418983" cy="4571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911303" y="5128603"/>
            <a:ext cx="553218"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1">
            <a:extLst>
              <a:ext uri="{FF2B5EF4-FFF2-40B4-BE49-F238E27FC236}">
                <a16:creationId xmlns:a16="http://schemas.microsoft.com/office/drawing/2014/main" id="{6DEEC55E-2614-6218-5C52-1732CB108EF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13" name="Image 12">
            <a:extLst>
              <a:ext uri="{FF2B5EF4-FFF2-40B4-BE49-F238E27FC236}">
                <a16:creationId xmlns:a16="http://schemas.microsoft.com/office/drawing/2014/main" id="{ED85B2BE-A350-F03B-0D22-8009BEE44204}"/>
              </a:ext>
            </a:extLst>
          </p:cNvPr>
          <p:cNvPicPr>
            <a:picLocks noChangeAspect="1"/>
          </p:cNvPicPr>
          <p:nvPr/>
        </p:nvPicPr>
        <p:blipFill>
          <a:blip r:embed="rId5"/>
          <a:stretch>
            <a:fillRect/>
          </a:stretch>
        </p:blipFill>
        <p:spPr>
          <a:xfrm>
            <a:off x="677160" y="6010023"/>
            <a:ext cx="7474680" cy="547913"/>
          </a:xfrm>
          <a:prstGeom prst="rect">
            <a:avLst/>
          </a:prstGeom>
        </p:spPr>
      </p:pic>
    </p:spTree>
    <p:extLst>
      <p:ext uri="{BB962C8B-B14F-4D97-AF65-F5344CB8AC3E}">
        <p14:creationId xmlns:p14="http://schemas.microsoft.com/office/powerpoint/2010/main" val="13785770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 11"/>
          <p:cNvPicPr>
            <a:picLocks noChangeAspect="1"/>
          </p:cNvPicPr>
          <p:nvPr/>
        </p:nvPicPr>
        <p:blipFill>
          <a:blip r:embed="rId2">
            <a:extLst>
              <a:ext uri="{28A0092B-C50C-407E-A947-70E740481C1C}">
                <a14:useLocalDpi xmlns:a14="http://schemas.microsoft.com/office/drawing/2010/main" val="0"/>
              </a:ext>
            </a:extLst>
          </a:blip>
          <a:srcRect/>
          <a:stretch/>
        </p:blipFill>
        <p:spPr>
          <a:xfrm>
            <a:off x="4704328" y="1621482"/>
            <a:ext cx="3402434" cy="1670906"/>
          </a:xfrm>
          <a:prstGeom prst="rect">
            <a:avLst/>
          </a:prstGeom>
          <a:ln>
            <a:noFill/>
          </a:ln>
        </p:spPr>
      </p:pic>
      <p:pic>
        <p:nvPicPr>
          <p:cNvPr id="2" name="Image 1">
            <a:extLst>
              <a:ext uri="{FF2B5EF4-FFF2-40B4-BE49-F238E27FC236}">
                <a16:creationId xmlns:a16="http://schemas.microsoft.com/office/drawing/2014/main" id="{FECB3F44-824E-1845-1282-4DE8D39BC205}"/>
              </a:ext>
            </a:extLst>
          </p:cNvPr>
          <p:cNvPicPr>
            <a:picLocks noChangeAspect="1"/>
          </p:cNvPicPr>
          <p:nvPr/>
        </p:nvPicPr>
        <p:blipFill>
          <a:blip r:embed="rId3"/>
          <a:stretch>
            <a:fillRect/>
          </a:stretch>
        </p:blipFill>
        <p:spPr>
          <a:xfrm>
            <a:off x="5595702" y="2850748"/>
            <a:ext cx="2133785" cy="524301"/>
          </a:xfrm>
          <a:prstGeom prst="rect">
            <a:avLst/>
          </a:prstGeom>
        </p:spPr>
      </p:pic>
      <p:pic>
        <p:nvPicPr>
          <p:cNvPr id="18" name="Image 17" descr="Une image contenant texte&#10;&#10;Description générée automatiquement">
            <a:extLst>
              <a:ext uri="{FF2B5EF4-FFF2-40B4-BE49-F238E27FC236}">
                <a16:creationId xmlns:a16="http://schemas.microsoft.com/office/drawing/2014/main" id="{8E7BE162-C9FE-D7FA-CF16-3D28BA01E2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9481" y="4875123"/>
            <a:ext cx="2363118" cy="710921"/>
          </a:xfrm>
          <a:prstGeom prst="rect">
            <a:avLst/>
          </a:prstGeom>
        </p:spPr>
      </p:pic>
      <p:pic>
        <p:nvPicPr>
          <p:cNvPr id="101" name="Espace réservé du contenu 6"/>
          <p:cNvPicPr/>
          <p:nvPr/>
        </p:nvPicPr>
        <p:blipFill>
          <a:blip r:embed="rId5"/>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6"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50</a:t>
            </a:fld>
            <a:endParaRPr lang="fr-FR" sz="1400" b="0" strike="noStrike" spc="-1" dirty="0">
              <a:latin typeface="Times New Roman"/>
            </a:endParaRPr>
          </a:p>
        </p:txBody>
      </p:sp>
      <p:sp>
        <p:nvSpPr>
          <p:cNvPr id="106" name="CustomShape 5"/>
          <p:cNvSpPr/>
          <p:nvPr/>
        </p:nvSpPr>
        <p:spPr>
          <a:xfrm>
            <a:off x="173736" y="1365840"/>
            <a:ext cx="8613647" cy="519997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10"/>
            </a:pPr>
            <a:r>
              <a:rPr lang="fr-FR" sz="1400" spc="-1" dirty="0">
                <a:solidFill>
                  <a:srgbClr val="000000"/>
                </a:solidFill>
                <a:latin typeface="Corbel"/>
              </a:rPr>
              <a:t>Pour imprimer les dossards et étiquettes, en bas de l’écran cliquer sur « Dossards », </a:t>
            </a:r>
          </a:p>
          <a:p>
            <a:pPr marL="342900" indent="-342900">
              <a:lnSpc>
                <a:spcPct val="100000"/>
              </a:lnSpc>
              <a:buFont typeface="+mj-lt"/>
              <a:buAutoNum type="arabicParenR" startAt="10"/>
            </a:pPr>
            <a:r>
              <a:rPr lang="fr-FR" sz="1400" spc="-1" dirty="0">
                <a:solidFill>
                  <a:srgbClr val="000000"/>
                </a:solidFill>
                <a:latin typeface="Corbel"/>
              </a:rPr>
              <a:t>Puis « Imprimer les dossards »,</a:t>
            </a: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marL="342900" indent="-342900">
              <a:lnSpc>
                <a:spcPct val="100000"/>
              </a:lnSpc>
              <a:buFont typeface="+mj-lt"/>
              <a:buAutoNum type="arabicParenR" startAt="10"/>
            </a:pPr>
            <a:endParaRPr lang="fr-FR" sz="1400" spc="-1" dirty="0">
              <a:solidFill>
                <a:srgbClr val="000000"/>
              </a:solidFill>
              <a:latin typeface="Corbel"/>
            </a:endParaRPr>
          </a:p>
          <a:p>
            <a:pPr>
              <a:lnSpc>
                <a:spcPct val="100000"/>
              </a:lnSpc>
            </a:pPr>
            <a:r>
              <a:rPr lang="fr-FR" sz="1400" spc="-1" dirty="0">
                <a:solidFill>
                  <a:srgbClr val="000000"/>
                </a:solidFill>
                <a:latin typeface="Corbel"/>
              </a:rPr>
              <a:t>Sur l’écran suivant :</a:t>
            </a:r>
          </a:p>
          <a:p>
            <a:pPr marL="342900" indent="-342900">
              <a:lnSpc>
                <a:spcPct val="100000"/>
              </a:lnSpc>
              <a:buFont typeface="+mj-lt"/>
              <a:buAutoNum type="arabicParenR" startAt="12"/>
            </a:pPr>
            <a:r>
              <a:rPr lang="fr-FR" sz="1400" spc="-1" dirty="0">
                <a:solidFill>
                  <a:srgbClr val="000000"/>
                </a:solidFill>
                <a:latin typeface="Corbel"/>
              </a:rPr>
              <a:t>Choisir le modèle d’étiquettes :</a:t>
            </a:r>
          </a:p>
          <a:p>
            <a:pPr marL="800100" lvl="1" indent="-342900">
              <a:buFont typeface="+mj-lt"/>
              <a:buAutoNum type="alphaLcPeriod"/>
            </a:pPr>
            <a:r>
              <a:rPr lang="fr-FR" sz="1400" spc="-1" dirty="0">
                <a:solidFill>
                  <a:srgbClr val="000000"/>
                </a:solidFill>
                <a:latin typeface="Corbel"/>
              </a:rPr>
              <a:t>2 étiquettes = format A5 c’est-à-dire format dossard,</a:t>
            </a:r>
          </a:p>
          <a:p>
            <a:pPr marL="800100" lvl="1" indent="-342900">
              <a:buFont typeface="+mj-lt"/>
              <a:buAutoNum type="alphaLcPeriod"/>
            </a:pPr>
            <a:r>
              <a:rPr lang="fr-FR" sz="1400" spc="-1" dirty="0">
                <a:solidFill>
                  <a:srgbClr val="000000"/>
                </a:solidFill>
                <a:latin typeface="Corbel"/>
              </a:rPr>
              <a:t>4 étiquettes = format A6,</a:t>
            </a:r>
          </a:p>
          <a:p>
            <a:pPr marL="800100" lvl="1" indent="-342900">
              <a:buFont typeface="+mj-lt"/>
              <a:buAutoNum type="alphaLcPeriod"/>
            </a:pPr>
            <a:r>
              <a:rPr lang="fr-FR" sz="1400" spc="-1" dirty="0">
                <a:solidFill>
                  <a:srgbClr val="000000"/>
                </a:solidFill>
                <a:latin typeface="Corbel"/>
              </a:rPr>
              <a:t>6 étiquettes,</a:t>
            </a:r>
          </a:p>
          <a:p>
            <a:pPr marL="800100" lvl="1" indent="-342900">
              <a:buFont typeface="+mj-lt"/>
              <a:buAutoNum type="alphaLcPeriod"/>
            </a:pPr>
            <a:r>
              <a:rPr lang="fr-FR" sz="1400" spc="-1" dirty="0">
                <a:solidFill>
                  <a:srgbClr val="000000"/>
                </a:solidFill>
                <a:latin typeface="Corbel"/>
              </a:rPr>
              <a:t>8 étiquettes = format A7,</a:t>
            </a:r>
          </a:p>
          <a:p>
            <a:pPr marL="800100" lvl="1" indent="-342900">
              <a:buFont typeface="+mj-lt"/>
              <a:buAutoNum type="alphaLcPeriod"/>
            </a:pPr>
            <a:r>
              <a:rPr lang="fr-FR" sz="1400" spc="-1" dirty="0">
                <a:solidFill>
                  <a:srgbClr val="000000"/>
                </a:solidFill>
                <a:latin typeface="Corbel"/>
              </a:rPr>
              <a:t>14 étiquettes = format classique étiquettes.</a:t>
            </a:r>
          </a:p>
          <a:p>
            <a:pPr marL="342900" indent="-342900">
              <a:lnSpc>
                <a:spcPct val="100000"/>
              </a:lnSpc>
              <a:buFont typeface="+mj-lt"/>
              <a:buAutoNum type="arabicParenR" startAt="12"/>
            </a:pPr>
            <a:r>
              <a:rPr lang="fr-FR" sz="1400" spc="-1" dirty="0">
                <a:solidFill>
                  <a:srgbClr val="000000"/>
                </a:solidFill>
                <a:latin typeface="Corbel"/>
              </a:rPr>
              <a:t>Choisir l’ordre d’impression :</a:t>
            </a:r>
          </a:p>
          <a:p>
            <a:pPr marL="800100" lvl="1" indent="-342900">
              <a:buFont typeface="+mj-lt"/>
              <a:buAutoNum type="alphaLcPeriod"/>
            </a:pPr>
            <a:r>
              <a:rPr lang="fr-FR" sz="1400" spc="-1" dirty="0">
                <a:solidFill>
                  <a:srgbClr val="000000"/>
                </a:solidFill>
                <a:latin typeface="Corbel"/>
              </a:rPr>
              <a:t>Par numéro de dossard,</a:t>
            </a:r>
          </a:p>
          <a:p>
            <a:pPr marL="800100" lvl="1" indent="-342900">
              <a:buFont typeface="+mj-lt"/>
              <a:buAutoNum type="alphaLcPeriod"/>
            </a:pPr>
            <a:r>
              <a:rPr lang="fr-FR" sz="1400" spc="-1" dirty="0">
                <a:solidFill>
                  <a:srgbClr val="000000"/>
                </a:solidFill>
                <a:latin typeface="Corbel"/>
              </a:rPr>
              <a:t>Pas AS (se base sur le sigle),</a:t>
            </a:r>
          </a:p>
          <a:p>
            <a:pPr marL="800100" lvl="1" indent="-342900">
              <a:buFont typeface="+mj-lt"/>
              <a:buAutoNum type="alphaLcPeriod"/>
            </a:pPr>
            <a:r>
              <a:rPr lang="fr-FR" sz="1400" spc="-1" dirty="0">
                <a:solidFill>
                  <a:srgbClr val="000000"/>
                </a:solidFill>
                <a:latin typeface="Corbel"/>
              </a:rPr>
              <a:t>Par AS puis nom d’établissement,</a:t>
            </a:r>
          </a:p>
          <a:p>
            <a:pPr marL="800100" lvl="1" indent="-342900">
              <a:buFont typeface="+mj-lt"/>
              <a:buAutoNum type="alphaLcPeriod"/>
            </a:pPr>
            <a:r>
              <a:rPr lang="fr-FR" sz="1400" spc="-1" dirty="0">
                <a:solidFill>
                  <a:srgbClr val="000000"/>
                </a:solidFill>
                <a:latin typeface="Corbel"/>
              </a:rPr>
              <a:t>Par numéro de comité.</a:t>
            </a:r>
          </a:p>
          <a:p>
            <a:pPr marL="800100" lvl="1" indent="-342900">
              <a:buFont typeface="+mj-lt"/>
              <a:buAutoNum type="alphaLcPeriod"/>
            </a:pPr>
            <a:endParaRPr lang="fr-FR" sz="1400" spc="-1" dirty="0">
              <a:solidFill>
                <a:srgbClr val="000000"/>
              </a:solidFill>
              <a:latin typeface="Corbel"/>
            </a:endParaRPr>
          </a:p>
          <a:p>
            <a:pPr marL="800100" lvl="1" indent="-342900">
              <a:buFont typeface="+mj-lt"/>
              <a:buAutoNum type="alphaLcPeriod"/>
            </a:pPr>
            <a:endParaRPr lang="fr-FR" sz="1400" spc="-1" dirty="0">
              <a:solidFill>
                <a:srgbClr val="000000"/>
              </a:solidFill>
              <a:latin typeface="Corbel"/>
            </a:endParaRPr>
          </a:p>
          <a:p>
            <a:pPr marL="342900" indent="-342900">
              <a:lnSpc>
                <a:spcPct val="100000"/>
              </a:lnSpc>
              <a:buFont typeface="+mj-lt"/>
              <a:buAutoNum type="arabicParenR" startAt="12"/>
            </a:pPr>
            <a:r>
              <a:rPr lang="fr-FR" sz="1400" spc="-1" dirty="0">
                <a:solidFill>
                  <a:srgbClr val="000000"/>
                </a:solidFill>
                <a:latin typeface="Corbel"/>
              </a:rPr>
              <a:t>Choisir l’étiquette de démarrage de l’impression,</a:t>
            </a:r>
          </a:p>
          <a:p>
            <a:pPr>
              <a:lnSpc>
                <a:spcPct val="100000"/>
              </a:lnSpc>
            </a:pPr>
            <a:r>
              <a:rPr lang="fr-FR" sz="1000" spc="-1" dirty="0">
                <a:solidFill>
                  <a:srgbClr val="000000"/>
                </a:solidFill>
                <a:latin typeface="Corbel"/>
              </a:rPr>
              <a:t>          Exemple sur une planche de 14, la 1</a:t>
            </a:r>
            <a:r>
              <a:rPr lang="fr-FR" sz="1000" spc="-1" baseline="30000" dirty="0">
                <a:solidFill>
                  <a:srgbClr val="000000"/>
                </a:solidFill>
                <a:latin typeface="Corbel"/>
              </a:rPr>
              <a:t>ère</a:t>
            </a:r>
            <a:r>
              <a:rPr lang="fr-FR" sz="1000" spc="-1" dirty="0">
                <a:solidFill>
                  <a:srgbClr val="000000"/>
                </a:solidFill>
                <a:latin typeface="Corbel"/>
              </a:rPr>
              <a:t> étiquette en en haut à gauche, la 2</a:t>
            </a:r>
            <a:r>
              <a:rPr lang="fr-FR" sz="1000" spc="-1" baseline="30000" dirty="0">
                <a:solidFill>
                  <a:srgbClr val="000000"/>
                </a:solidFill>
                <a:latin typeface="Corbel"/>
              </a:rPr>
              <a:t>ème</a:t>
            </a:r>
            <a:r>
              <a:rPr lang="fr-FR" sz="1000" spc="-1" dirty="0">
                <a:solidFill>
                  <a:srgbClr val="000000"/>
                </a:solidFill>
                <a:latin typeface="Corbel"/>
              </a:rPr>
              <a:t> en haut à droite, la 3</a:t>
            </a:r>
            <a:r>
              <a:rPr lang="fr-FR" sz="1000" spc="-1" baseline="30000" dirty="0">
                <a:solidFill>
                  <a:srgbClr val="000000"/>
                </a:solidFill>
                <a:latin typeface="Corbel"/>
              </a:rPr>
              <a:t>ème</a:t>
            </a:r>
            <a:r>
              <a:rPr lang="fr-FR" sz="1000" spc="-1" dirty="0">
                <a:solidFill>
                  <a:srgbClr val="000000"/>
                </a:solidFill>
                <a:latin typeface="Corbel"/>
              </a:rPr>
              <a:t> sur la 2</a:t>
            </a:r>
            <a:r>
              <a:rPr lang="fr-FR" sz="1000" spc="-1" baseline="30000" dirty="0">
                <a:solidFill>
                  <a:srgbClr val="000000"/>
                </a:solidFill>
                <a:latin typeface="Corbel"/>
              </a:rPr>
              <a:t>ème</a:t>
            </a:r>
            <a:r>
              <a:rPr lang="fr-FR" sz="1000" spc="-1" dirty="0">
                <a:solidFill>
                  <a:srgbClr val="000000"/>
                </a:solidFill>
                <a:latin typeface="Corbel"/>
              </a:rPr>
              <a:t> ligne à gauche, …</a:t>
            </a:r>
          </a:p>
          <a:p>
            <a:pPr marL="342900" indent="-342900">
              <a:lnSpc>
                <a:spcPct val="100000"/>
              </a:lnSpc>
              <a:buFont typeface="+mj-lt"/>
              <a:buAutoNum type="arabicParenR" startAt="15"/>
            </a:pPr>
            <a:r>
              <a:rPr lang="fr-FR" sz="1400" spc="-1" dirty="0">
                <a:solidFill>
                  <a:srgbClr val="000000"/>
                </a:solidFill>
                <a:latin typeface="Corbel"/>
              </a:rPr>
              <a:t>Cliquer sur « Lancer l’impression » pour aller vers votre imprimante.         </a:t>
            </a:r>
          </a:p>
        </p:txBody>
      </p:sp>
      <p:sp>
        <p:nvSpPr>
          <p:cNvPr id="4" name="CustomShape 9">
            <a:extLst>
              <a:ext uri="{FF2B5EF4-FFF2-40B4-BE49-F238E27FC236}">
                <a16:creationId xmlns:a16="http://schemas.microsoft.com/office/drawing/2014/main" id="{5C2C3274-C734-FD95-3FBD-7C655E910AC0}"/>
              </a:ext>
            </a:extLst>
          </p:cNvPr>
          <p:cNvSpPr/>
          <p:nvPr/>
        </p:nvSpPr>
        <p:spPr>
          <a:xfrm>
            <a:off x="1576873" y="2004385"/>
            <a:ext cx="466847"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spc="-1" dirty="0">
                <a:solidFill>
                  <a:srgbClr val="FFFFFF"/>
                </a:solidFill>
                <a:latin typeface="Corbel"/>
              </a:rPr>
              <a:t>10</a:t>
            </a:r>
            <a:endParaRPr lang="fr-FR" sz="14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006282" y="2109220"/>
            <a:ext cx="3582594" cy="654826"/>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2006282" y="2494974"/>
            <a:ext cx="3582594" cy="78255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588876" y="3204993"/>
            <a:ext cx="1468526" cy="137993"/>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1576873" y="2365765"/>
            <a:ext cx="466847"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spc="-1" dirty="0">
                <a:solidFill>
                  <a:srgbClr val="FFFFFF"/>
                </a:solidFill>
                <a:latin typeface="Corbel"/>
              </a:rPr>
              <a:t>11</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5588876" y="2700397"/>
            <a:ext cx="654269" cy="21016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3/4</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955340" y="3382604"/>
            <a:ext cx="2995081" cy="2669823"/>
          </a:xfrm>
          <a:prstGeom prst="rect">
            <a:avLst/>
          </a:prstGeom>
        </p:spPr>
      </p:pic>
      <p:sp>
        <p:nvSpPr>
          <p:cNvPr id="7" name="Rectangle 6">
            <a:extLst>
              <a:ext uri="{FF2B5EF4-FFF2-40B4-BE49-F238E27FC236}">
                <a16:creationId xmlns:a16="http://schemas.microsoft.com/office/drawing/2014/main" id="{E150402C-C115-8EAD-0184-8557E4677EF1}"/>
              </a:ext>
            </a:extLst>
          </p:cNvPr>
          <p:cNvSpPr/>
          <p:nvPr/>
        </p:nvSpPr>
        <p:spPr>
          <a:xfrm>
            <a:off x="6134692" y="3562265"/>
            <a:ext cx="1300992" cy="107521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6134692" y="5189130"/>
            <a:ext cx="2616446" cy="48100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4474741" y="3897708"/>
            <a:ext cx="1592918" cy="6418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a:off x="4572018" y="4513734"/>
            <a:ext cx="1562673" cy="23444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9">
            <a:extLst>
              <a:ext uri="{FF2B5EF4-FFF2-40B4-BE49-F238E27FC236}">
                <a16:creationId xmlns:a16="http://schemas.microsoft.com/office/drawing/2014/main" id="{C8054C9E-71EA-7E86-D5CB-4A33AD4CB9B9}"/>
              </a:ext>
            </a:extLst>
          </p:cNvPr>
          <p:cNvSpPr/>
          <p:nvPr/>
        </p:nvSpPr>
        <p:spPr>
          <a:xfrm>
            <a:off x="4143821" y="3729336"/>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12</a:t>
            </a:r>
            <a:endParaRPr lang="fr-FR" sz="1400" b="0" strike="noStrike" spc="-1" dirty="0">
              <a:latin typeface="Arial"/>
            </a:endParaRPr>
          </a:p>
        </p:txBody>
      </p:sp>
      <p:sp>
        <p:nvSpPr>
          <p:cNvPr id="16" name="CustomShape 7">
            <a:extLst>
              <a:ext uri="{FF2B5EF4-FFF2-40B4-BE49-F238E27FC236}">
                <a16:creationId xmlns:a16="http://schemas.microsoft.com/office/drawing/2014/main" id="{B081E3C2-7203-EBE9-7AEA-E09B55BCCA44}"/>
              </a:ext>
            </a:extLst>
          </p:cNvPr>
          <p:cNvSpPr/>
          <p:nvPr/>
        </p:nvSpPr>
        <p:spPr>
          <a:xfrm flipV="1">
            <a:off x="4942090" y="5534409"/>
            <a:ext cx="1192602" cy="406087"/>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Rectangle 18">
            <a:extLst>
              <a:ext uri="{FF2B5EF4-FFF2-40B4-BE49-F238E27FC236}">
                <a16:creationId xmlns:a16="http://schemas.microsoft.com/office/drawing/2014/main" id="{987867DA-5273-8EED-8E1C-000CF50CEBB2}"/>
              </a:ext>
            </a:extLst>
          </p:cNvPr>
          <p:cNvSpPr/>
          <p:nvPr/>
        </p:nvSpPr>
        <p:spPr>
          <a:xfrm>
            <a:off x="6134692" y="4694874"/>
            <a:ext cx="2616446" cy="4060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8967F42A-6B72-B490-D361-58A53E24D414}"/>
              </a:ext>
            </a:extLst>
          </p:cNvPr>
          <p:cNvSpPr/>
          <p:nvPr/>
        </p:nvSpPr>
        <p:spPr>
          <a:xfrm>
            <a:off x="5983358" y="5696744"/>
            <a:ext cx="1592482" cy="33327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CustomShape 9">
            <a:extLst>
              <a:ext uri="{FF2B5EF4-FFF2-40B4-BE49-F238E27FC236}">
                <a16:creationId xmlns:a16="http://schemas.microsoft.com/office/drawing/2014/main" id="{9FF504E4-4F06-A208-4EE0-4BF0997DD0C2}"/>
              </a:ext>
            </a:extLst>
          </p:cNvPr>
          <p:cNvSpPr/>
          <p:nvPr/>
        </p:nvSpPr>
        <p:spPr>
          <a:xfrm>
            <a:off x="4190242" y="4366563"/>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13</a:t>
            </a:r>
            <a:endParaRPr lang="fr-FR" sz="1400" b="0" strike="noStrike" spc="-1" dirty="0">
              <a:latin typeface="Arial"/>
            </a:endParaRPr>
          </a:p>
        </p:txBody>
      </p:sp>
      <p:sp>
        <p:nvSpPr>
          <p:cNvPr id="22" name="CustomShape 9">
            <a:extLst>
              <a:ext uri="{FF2B5EF4-FFF2-40B4-BE49-F238E27FC236}">
                <a16:creationId xmlns:a16="http://schemas.microsoft.com/office/drawing/2014/main" id="{D46FC9D5-5490-B296-E46E-43195386F1CA}"/>
              </a:ext>
            </a:extLst>
          </p:cNvPr>
          <p:cNvSpPr/>
          <p:nvPr/>
        </p:nvSpPr>
        <p:spPr>
          <a:xfrm>
            <a:off x="4474741" y="5795807"/>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14</a:t>
            </a:r>
            <a:endParaRPr lang="fr-FR" sz="1400" b="0" strike="noStrike" spc="-1" dirty="0">
              <a:latin typeface="Arial"/>
            </a:endParaRPr>
          </a:p>
        </p:txBody>
      </p:sp>
      <p:sp>
        <p:nvSpPr>
          <p:cNvPr id="23" name="CustomShape 9">
            <a:extLst>
              <a:ext uri="{FF2B5EF4-FFF2-40B4-BE49-F238E27FC236}">
                <a16:creationId xmlns:a16="http://schemas.microsoft.com/office/drawing/2014/main" id="{688FB105-4207-E818-1535-068A68B64E23}"/>
              </a:ext>
            </a:extLst>
          </p:cNvPr>
          <p:cNvSpPr/>
          <p:nvPr/>
        </p:nvSpPr>
        <p:spPr>
          <a:xfrm>
            <a:off x="7586384" y="6221462"/>
            <a:ext cx="459174"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400" b="0" strike="noStrike" spc="-1" dirty="0">
                <a:solidFill>
                  <a:srgbClr val="FFFFFF"/>
                </a:solidFill>
                <a:latin typeface="Corbel"/>
              </a:rPr>
              <a:t>15</a:t>
            </a:r>
            <a:endParaRPr lang="fr-FR" sz="1400" b="0" strike="noStrike" spc="-1" dirty="0">
              <a:latin typeface="Arial"/>
            </a:endParaRPr>
          </a:p>
        </p:txBody>
      </p:sp>
      <p:sp>
        <p:nvSpPr>
          <p:cNvPr id="24" name="CustomShape 7">
            <a:extLst>
              <a:ext uri="{FF2B5EF4-FFF2-40B4-BE49-F238E27FC236}">
                <a16:creationId xmlns:a16="http://schemas.microsoft.com/office/drawing/2014/main" id="{79B2EA60-C411-F4C5-07E9-B499A2F2480E}"/>
              </a:ext>
            </a:extLst>
          </p:cNvPr>
          <p:cNvSpPr/>
          <p:nvPr/>
        </p:nvSpPr>
        <p:spPr>
          <a:xfrm flipH="1" flipV="1">
            <a:off x="7435683" y="6043695"/>
            <a:ext cx="224893" cy="26818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CustomShape 7">
            <a:extLst>
              <a:ext uri="{FF2B5EF4-FFF2-40B4-BE49-F238E27FC236}">
                <a16:creationId xmlns:a16="http://schemas.microsoft.com/office/drawing/2014/main" id="{DC32002E-E9C0-280C-DC24-E1B975D5F12D}"/>
              </a:ext>
            </a:extLst>
          </p:cNvPr>
          <p:cNvSpPr/>
          <p:nvPr/>
        </p:nvSpPr>
        <p:spPr>
          <a:xfrm>
            <a:off x="4524455" y="4610052"/>
            <a:ext cx="163393" cy="30331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1">
            <a:extLst>
              <a:ext uri="{FF2B5EF4-FFF2-40B4-BE49-F238E27FC236}">
                <a16:creationId xmlns:a16="http://schemas.microsoft.com/office/drawing/2014/main" id="{9F7A09BA-1138-0F02-1854-42D3D69947B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6"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43707715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2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18"/>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fill="hold" nodeType="clickEffect">
                                  <p:stCondLst>
                                    <p:cond delay="0"/>
                                  </p:stCondLst>
                                  <p:childTnLst>
                                    <p:set>
                                      <p:cBhvr>
                                        <p:cTn id="116"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fill="hold" nodeType="clickEffect">
                                  <p:stCondLst>
                                    <p:cond delay="0"/>
                                  </p:stCondLst>
                                  <p:childTnLst>
                                    <p:set>
                                      <p:cBhvr>
                                        <p:cTn id="120"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2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fill="hold" nodeType="clickEffect">
                                  <p:stCondLst>
                                    <p:cond delay="0"/>
                                  </p:stCondLst>
                                  <p:childTnLst>
                                    <p:set>
                                      <p:cBhvr>
                                        <p:cTn id="136" dur="1" fill="hold">
                                          <p:stCondLst>
                                            <p:cond delay="0"/>
                                          </p:stCondLst>
                                        </p:cTn>
                                        <p:tgtEl>
                                          <p:spTgt spid="16"/>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106">
                                            <p:txEl>
                                              <p:pRg st="23" end="23"/>
                                            </p:txEl>
                                          </p:spTgt>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fill="hold" nodeType="clickEffect">
                                  <p:stCondLst>
                                    <p:cond delay="0"/>
                                  </p:stCondLst>
                                  <p:childTnLst>
                                    <p:set>
                                      <p:cBhvr>
                                        <p:cTn id="152" dur="1" fill="hold">
                                          <p:stCondLst>
                                            <p:cond delay="0"/>
                                          </p:stCondLst>
                                        </p:cTn>
                                        <p:tgtEl>
                                          <p:spTgt spid="23"/>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fill="hold" nodeType="clickEffect">
                                  <p:stCondLst>
                                    <p:cond delay="0"/>
                                  </p:stCondLst>
                                  <p:childTnLst>
                                    <p:set>
                                      <p:cBhvr>
                                        <p:cTn id="156" dur="1" fill="hold">
                                          <p:stCondLst>
                                            <p:cond delay="0"/>
                                          </p:stCondLst>
                                        </p:cTn>
                                        <p:tgtEl>
                                          <p:spTgt spid="24"/>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P spid="19" grpId="0" animBg="1"/>
      <p:bldP spid="2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51</a:t>
            </a:fld>
            <a:endParaRPr lang="fr-FR" sz="1400" b="0" strike="noStrike" spc="-1" dirty="0">
              <a:latin typeface="Times New Roman"/>
            </a:endParaRPr>
          </a:p>
        </p:txBody>
      </p:sp>
      <p:sp>
        <p:nvSpPr>
          <p:cNvPr id="106" name="CustomShape 5"/>
          <p:cNvSpPr/>
          <p:nvPr/>
        </p:nvSpPr>
        <p:spPr>
          <a:xfrm>
            <a:off x="173736" y="1365840"/>
            <a:ext cx="8613647"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Les dossards / étiquettes sont imprimé(e)s avec les informations suivantes :</a:t>
            </a:r>
          </a:p>
          <a:p>
            <a:pPr marL="285750" indent="-285750">
              <a:lnSpc>
                <a:spcPct val="100000"/>
              </a:lnSpc>
              <a:buFontTx/>
              <a:buChar char="-"/>
            </a:pPr>
            <a:r>
              <a:rPr lang="fr-FR" sz="1400" spc="-1" dirty="0">
                <a:solidFill>
                  <a:srgbClr val="000000"/>
                </a:solidFill>
                <a:latin typeface="Corbel"/>
              </a:rPr>
              <a:t>Numéro de dossards,</a:t>
            </a:r>
          </a:p>
          <a:p>
            <a:pPr marL="285750" indent="-285750">
              <a:lnSpc>
                <a:spcPct val="100000"/>
              </a:lnSpc>
              <a:buFontTx/>
              <a:buChar char="-"/>
            </a:pPr>
            <a:r>
              <a:rPr lang="fr-FR" sz="1400" spc="-1" dirty="0">
                <a:solidFill>
                  <a:srgbClr val="000000"/>
                </a:solidFill>
                <a:latin typeface="Corbel"/>
              </a:rPr>
              <a:t>Nom et Prénom de l’élève,</a:t>
            </a:r>
          </a:p>
          <a:p>
            <a:pPr marL="285750" indent="-285750">
              <a:lnSpc>
                <a:spcPct val="100000"/>
              </a:lnSpc>
              <a:buFontTx/>
              <a:buChar char="-"/>
            </a:pPr>
            <a:r>
              <a:rPr lang="fr-FR" sz="1400" spc="-1" dirty="0">
                <a:solidFill>
                  <a:srgbClr val="000000"/>
                </a:solidFill>
                <a:latin typeface="Corbel"/>
              </a:rPr>
              <a:t>Code barre (</a:t>
            </a:r>
            <a:r>
              <a:rPr lang="fr-FR" sz="1400" b="1" u="sng" spc="-1" dirty="0">
                <a:solidFill>
                  <a:srgbClr val="000000"/>
                </a:solidFill>
                <a:latin typeface="Corbel"/>
              </a:rPr>
              <a:t>utile pour scanner les arrivées avec une scanette</a:t>
            </a:r>
            <a:r>
              <a:rPr lang="fr-FR" sz="1400" spc="-1" dirty="0">
                <a:solidFill>
                  <a:srgbClr val="000000"/>
                </a:solidFill>
                <a:latin typeface="Corbel"/>
              </a:rPr>
              <a:t>),</a:t>
            </a:r>
          </a:p>
          <a:p>
            <a:pPr marL="285750" indent="-285750">
              <a:lnSpc>
                <a:spcPct val="100000"/>
              </a:lnSpc>
              <a:buFontTx/>
              <a:buChar char="-"/>
            </a:pPr>
            <a:r>
              <a:rPr lang="fr-FR" sz="1400" spc="-1" dirty="0">
                <a:solidFill>
                  <a:srgbClr val="000000"/>
                </a:solidFill>
                <a:latin typeface="Corbel"/>
              </a:rPr>
              <a:t>Catégorie,</a:t>
            </a:r>
          </a:p>
          <a:p>
            <a:pPr marL="285750" indent="-285750">
              <a:lnSpc>
                <a:spcPct val="100000"/>
              </a:lnSpc>
              <a:buFontTx/>
              <a:buChar char="-"/>
            </a:pPr>
            <a:r>
              <a:rPr lang="fr-FR" sz="1400" spc="-1" dirty="0">
                <a:solidFill>
                  <a:srgbClr val="000000"/>
                </a:solidFill>
                <a:latin typeface="Corbel"/>
              </a:rPr>
              <a:t>Numéro de licence,</a:t>
            </a:r>
          </a:p>
          <a:p>
            <a:pPr marL="285750" indent="-285750">
              <a:lnSpc>
                <a:spcPct val="100000"/>
              </a:lnSpc>
              <a:buFontTx/>
              <a:buChar char="-"/>
            </a:pPr>
            <a:r>
              <a:rPr lang="fr-FR" sz="1400" spc="-1" dirty="0">
                <a:solidFill>
                  <a:srgbClr val="000000"/>
                </a:solidFill>
                <a:latin typeface="Corbel"/>
              </a:rPr>
              <a:t>Sigle d’AS,</a:t>
            </a:r>
          </a:p>
          <a:p>
            <a:pPr marL="285750" indent="-285750">
              <a:lnSpc>
                <a:spcPct val="100000"/>
              </a:lnSpc>
              <a:buFontTx/>
              <a:buChar char="-"/>
            </a:pPr>
            <a:r>
              <a:rPr lang="fr-FR" sz="1400" spc="-1" dirty="0">
                <a:solidFill>
                  <a:srgbClr val="000000"/>
                </a:solidFill>
                <a:latin typeface="Corbel"/>
              </a:rPr>
              <a:t>Nom et Ville de l’AS,</a:t>
            </a:r>
          </a:p>
          <a:p>
            <a:pPr marL="285750" indent="-285750">
              <a:lnSpc>
                <a:spcPct val="100000"/>
              </a:lnSpc>
              <a:buFontTx/>
              <a:buChar char="-"/>
            </a:pPr>
            <a:r>
              <a:rPr lang="fr-FR" sz="1400" spc="-1" dirty="0">
                <a:solidFill>
                  <a:srgbClr val="000000"/>
                </a:solidFill>
                <a:latin typeface="Corbel"/>
              </a:rPr>
              <a:t>Logo de l’Ugsel.    </a:t>
            </a: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i. Attribution des dossards – page 4/4</a:t>
            </a:r>
            <a:endParaRPr lang="fr-FR" spc="-1" dirty="0"/>
          </a:p>
        </p:txBody>
      </p:sp>
      <p:pic>
        <p:nvPicPr>
          <p:cNvPr id="14" name="Image 13" descr="Une image contenant texte&#10;&#10;Description générée automatiquement">
            <a:extLst>
              <a:ext uri="{FF2B5EF4-FFF2-40B4-BE49-F238E27FC236}">
                <a16:creationId xmlns:a16="http://schemas.microsoft.com/office/drawing/2014/main" id="{61D4122F-46A3-EAE3-6802-4CF3E65085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9318" y="1886820"/>
            <a:ext cx="2949196" cy="1508891"/>
          </a:xfrm>
          <a:prstGeom prst="rect">
            <a:avLst/>
          </a:prstGeom>
        </p:spPr>
      </p:pic>
      <p:pic>
        <p:nvPicPr>
          <p:cNvPr id="28" name="Image 27">
            <a:extLst>
              <a:ext uri="{FF2B5EF4-FFF2-40B4-BE49-F238E27FC236}">
                <a16:creationId xmlns:a16="http://schemas.microsoft.com/office/drawing/2014/main" id="{AEA12501-C5A7-CB0B-C362-23CEC4858FB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48015" y="3832592"/>
            <a:ext cx="3811212" cy="2659345"/>
          </a:xfrm>
          <a:prstGeom prst="rect">
            <a:avLst/>
          </a:prstGeom>
        </p:spPr>
      </p:pic>
      <p:sp>
        <p:nvSpPr>
          <p:cNvPr id="29" name="CustomShape 5">
            <a:extLst>
              <a:ext uri="{FF2B5EF4-FFF2-40B4-BE49-F238E27FC236}">
                <a16:creationId xmlns:a16="http://schemas.microsoft.com/office/drawing/2014/main" id="{24283F29-5137-8805-DD99-907F98192015}"/>
              </a:ext>
            </a:extLst>
          </p:cNvPr>
          <p:cNvSpPr/>
          <p:nvPr/>
        </p:nvSpPr>
        <p:spPr>
          <a:xfrm>
            <a:off x="345708" y="3757129"/>
            <a:ext cx="3811212" cy="224531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Exemple 14 étiquettes (format étiquettes)</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Exemple 2 étiquettes (format dossards)</a:t>
            </a:r>
          </a:p>
          <a:p>
            <a:pPr>
              <a:lnSpc>
                <a:spcPct val="100000"/>
              </a:lnSpc>
            </a:pPr>
            <a:r>
              <a:rPr lang="fr-FR" sz="1400" spc="-1" dirty="0">
                <a:solidFill>
                  <a:srgbClr val="000000"/>
                </a:solidFill>
                <a:latin typeface="Corbel"/>
              </a:rPr>
              <a:t>Pour intégrer les logos voir </a:t>
            </a:r>
            <a:r>
              <a:rPr lang="fr-FR" sz="1400" spc="-1" dirty="0">
                <a:solidFill>
                  <a:srgbClr val="000000"/>
                </a:solidFill>
                <a:latin typeface="Corbel"/>
                <a:hlinkClick r:id="rId6" action="ppaction://hlinksldjump"/>
              </a:rPr>
              <a:t>diapositive 25</a:t>
            </a:r>
            <a:r>
              <a:rPr lang="fr-FR" sz="1400" spc="-1" dirty="0">
                <a:solidFill>
                  <a:srgbClr val="000000"/>
                </a:solidFill>
                <a:latin typeface="Corbel"/>
              </a:rPr>
              <a:t> point 3)</a:t>
            </a:r>
          </a:p>
        </p:txBody>
      </p:sp>
      <p:sp>
        <p:nvSpPr>
          <p:cNvPr id="30" name="CustomShape 7">
            <a:extLst>
              <a:ext uri="{FF2B5EF4-FFF2-40B4-BE49-F238E27FC236}">
                <a16:creationId xmlns:a16="http://schemas.microsoft.com/office/drawing/2014/main" id="{3E2D6785-E8B0-EAC9-441F-C376687A0B57}"/>
              </a:ext>
            </a:extLst>
          </p:cNvPr>
          <p:cNvSpPr/>
          <p:nvPr/>
        </p:nvSpPr>
        <p:spPr>
          <a:xfrm flipV="1">
            <a:off x="3795342" y="5239512"/>
            <a:ext cx="968682" cy="38271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1" name="CustomShape 7">
            <a:extLst>
              <a:ext uri="{FF2B5EF4-FFF2-40B4-BE49-F238E27FC236}">
                <a16:creationId xmlns:a16="http://schemas.microsoft.com/office/drawing/2014/main" id="{227F7506-5801-84B4-CE95-3B8D671B476E}"/>
              </a:ext>
            </a:extLst>
          </p:cNvPr>
          <p:cNvSpPr/>
          <p:nvPr/>
        </p:nvSpPr>
        <p:spPr>
          <a:xfrm flipV="1">
            <a:off x="3604683" y="2926079"/>
            <a:ext cx="1934635" cy="99061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F88F4421-3EA6-6DE5-8827-09595F72576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10968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9">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52</a:t>
            </a:fld>
            <a:endParaRPr lang="fr-FR" sz="1400" b="0" strike="noStrike" spc="-1" dirty="0">
              <a:latin typeface="Times New Roman"/>
            </a:endParaRPr>
          </a:p>
        </p:txBody>
      </p:sp>
      <p:sp>
        <p:nvSpPr>
          <p:cNvPr id="106" name="CustomShape 5"/>
          <p:cNvSpPr/>
          <p:nvPr/>
        </p:nvSpPr>
        <p:spPr>
          <a:xfrm>
            <a:off x="173736" y="1365840"/>
            <a:ext cx="8732285" cy="430741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imprimer les étiquettes des Associations Sportives :</a:t>
            </a:r>
          </a:p>
          <a:p>
            <a:pPr marL="342900" indent="-342900">
              <a:lnSpc>
                <a:spcPct val="100000"/>
              </a:lnSpc>
              <a:buFont typeface="+mj-lt"/>
              <a:buAutoNum type="arabicParenR"/>
            </a:pPr>
            <a:r>
              <a:rPr lang="fr-FR" sz="1400" spc="-1" dirty="0">
                <a:solidFill>
                  <a:srgbClr val="000000"/>
                </a:solidFill>
                <a:latin typeface="Corbel"/>
              </a:rPr>
              <a:t>Cliquer sur « Impressions » puis sur « Imprimer les associations sportives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Dans la fenêtre qui s’ouvre, choisir où l’impression des étiquettes doit </a:t>
            </a:r>
          </a:p>
          <a:p>
            <a:pPr>
              <a:lnSpc>
                <a:spcPct val="100000"/>
              </a:lnSpc>
            </a:pPr>
            <a:r>
              <a:rPr lang="fr-FR" sz="1400" spc="-1" dirty="0">
                <a:solidFill>
                  <a:srgbClr val="000000"/>
                </a:solidFill>
                <a:latin typeface="Corbel"/>
              </a:rPr>
              <a:t>          commencer puis cliquer sur « Valider »,</a:t>
            </a:r>
          </a:p>
          <a:p>
            <a:pPr>
              <a:lnSpc>
                <a:spcPct val="100000"/>
              </a:lnSpc>
            </a:pPr>
            <a:r>
              <a:rPr lang="fr-FR" sz="1200" i="1" spc="-1" dirty="0">
                <a:solidFill>
                  <a:srgbClr val="000000"/>
                </a:solidFill>
                <a:latin typeface="Corbel"/>
              </a:rPr>
              <a:t>           </a:t>
            </a:r>
            <a:r>
              <a:rPr lang="fr-FR" sz="1000" spc="-1" dirty="0">
                <a:solidFill>
                  <a:srgbClr val="000000"/>
                </a:solidFill>
                <a:latin typeface="Corbel"/>
              </a:rPr>
              <a:t>Exemple sur une planche de 14, la 1ère étiquette en en haut à gauche, la 2ème en haut à droite,</a:t>
            </a:r>
          </a:p>
          <a:p>
            <a:pPr>
              <a:lnSpc>
                <a:spcPct val="100000"/>
              </a:lnSpc>
            </a:pPr>
            <a:r>
              <a:rPr lang="fr-FR" sz="1000" spc="-1" dirty="0">
                <a:solidFill>
                  <a:srgbClr val="000000"/>
                </a:solidFill>
                <a:latin typeface="Corbel"/>
              </a:rPr>
              <a:t>             la 3ème sur la 2ème ligne à gauche, …</a:t>
            </a:r>
          </a:p>
          <a:p>
            <a:pPr marL="342900" indent="-342900">
              <a:lnSpc>
                <a:spcPct val="100000"/>
              </a:lnSpc>
              <a:buFont typeface="+mj-lt"/>
              <a:buAutoNum type="arabicParenR" startAt="2"/>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Pour imprimer les listes d’élèves inscrits cliquer sur « Impressions » puis choisir la liste choisie.</a:t>
            </a: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a:lnSpc>
                <a:spcPct val="100000"/>
              </a:lnSpc>
            </a:pPr>
            <a:r>
              <a:rPr lang="fr-FR" sz="1400" spc="-1" dirty="0">
                <a:solidFill>
                  <a:srgbClr val="000000"/>
                </a:solidFill>
                <a:latin typeface="Corbel"/>
              </a:rPr>
              <a:t>          Note : l’ensemble des possibilités d’impression des listes des inscrits se trouve sur la </a:t>
            </a:r>
            <a:r>
              <a:rPr lang="fr-FR" sz="1400" spc="-1" dirty="0">
                <a:solidFill>
                  <a:srgbClr val="000000"/>
                </a:solidFill>
                <a:latin typeface="Corbel"/>
                <a:hlinkClick r:id="rId4" action="ppaction://hlinksldjump"/>
              </a:rPr>
              <a:t>diapositive suivante</a:t>
            </a:r>
            <a:r>
              <a:rPr lang="fr-FR" sz="1400" spc="-1" dirty="0">
                <a:solidFill>
                  <a:srgbClr val="000000"/>
                </a:solidFill>
                <a:latin typeface="Corbel"/>
              </a:rPr>
              <a: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2037350" y="1932446"/>
            <a:ext cx="4023413" cy="988580"/>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949123" y="2348375"/>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V="1">
            <a:off x="1211477" y="2285060"/>
            <a:ext cx="864211" cy="170688"/>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1211477" y="2613086"/>
            <a:ext cx="978654" cy="28519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155988" y="2625133"/>
            <a:ext cx="1898035" cy="283847"/>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923418" y="2971245"/>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075688" y="2221129"/>
            <a:ext cx="1106424" cy="23592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j. Autres impressions – page 1/2</a:t>
            </a:r>
            <a:endParaRPr lang="fr-FR" spc="-1" dirty="0"/>
          </a:p>
        </p:txBody>
      </p:sp>
      <p:pic>
        <p:nvPicPr>
          <p:cNvPr id="3" name="Image 2">
            <a:extLst>
              <a:ext uri="{FF2B5EF4-FFF2-40B4-BE49-F238E27FC236}">
                <a16:creationId xmlns:a16="http://schemas.microsoft.com/office/drawing/2014/main" id="{3BD02ADD-E125-5126-BF23-22D5BB4DF50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757005" y="1793081"/>
            <a:ext cx="2149016" cy="1264732"/>
          </a:xfrm>
          <a:prstGeom prst="rect">
            <a:avLst/>
          </a:prstGeom>
        </p:spPr>
      </p:pic>
      <p:sp>
        <p:nvSpPr>
          <p:cNvPr id="2" name="Rectangle 1">
            <a:extLst>
              <a:ext uri="{FF2B5EF4-FFF2-40B4-BE49-F238E27FC236}">
                <a16:creationId xmlns:a16="http://schemas.microsoft.com/office/drawing/2014/main" id="{2A0452BD-2592-E32C-588E-1616D6E164C2}"/>
              </a:ext>
            </a:extLst>
          </p:cNvPr>
          <p:cNvSpPr/>
          <p:nvPr/>
        </p:nvSpPr>
        <p:spPr>
          <a:xfrm>
            <a:off x="6752960" y="2008446"/>
            <a:ext cx="2093742" cy="55322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6B919E91-62B3-A6EC-4DE8-24B206632254}"/>
              </a:ext>
            </a:extLst>
          </p:cNvPr>
          <p:cNvSpPr/>
          <p:nvPr/>
        </p:nvSpPr>
        <p:spPr>
          <a:xfrm>
            <a:off x="6836150" y="2732110"/>
            <a:ext cx="681374" cy="22986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CustomShape 7">
            <a:extLst>
              <a:ext uri="{FF2B5EF4-FFF2-40B4-BE49-F238E27FC236}">
                <a16:creationId xmlns:a16="http://schemas.microsoft.com/office/drawing/2014/main" id="{082FD9E8-AA98-623A-DFE1-CB36C3009D21}"/>
              </a:ext>
            </a:extLst>
          </p:cNvPr>
          <p:cNvSpPr/>
          <p:nvPr/>
        </p:nvSpPr>
        <p:spPr>
          <a:xfrm flipV="1">
            <a:off x="6179401" y="2339089"/>
            <a:ext cx="611941" cy="75210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8" name="CustomShape 7">
            <a:extLst>
              <a:ext uri="{FF2B5EF4-FFF2-40B4-BE49-F238E27FC236}">
                <a16:creationId xmlns:a16="http://schemas.microsoft.com/office/drawing/2014/main" id="{8E47AA4A-0CE1-DFBE-FFE4-E7A63C269399}"/>
              </a:ext>
            </a:extLst>
          </p:cNvPr>
          <p:cNvSpPr/>
          <p:nvPr/>
        </p:nvSpPr>
        <p:spPr>
          <a:xfrm flipV="1">
            <a:off x="6179402" y="2870384"/>
            <a:ext cx="681374" cy="229863"/>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20" name="Image 19" descr="Une image contenant texte&#10;&#10;Description générée automatiquement">
            <a:extLst>
              <a:ext uri="{FF2B5EF4-FFF2-40B4-BE49-F238E27FC236}">
                <a16:creationId xmlns:a16="http://schemas.microsoft.com/office/drawing/2014/main" id="{4E7D330A-AE20-58F4-0445-68CDAD4997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13358" y="4430815"/>
            <a:ext cx="4939602" cy="773424"/>
          </a:xfrm>
          <a:prstGeom prst="rect">
            <a:avLst/>
          </a:prstGeom>
        </p:spPr>
      </p:pic>
      <p:sp>
        <p:nvSpPr>
          <p:cNvPr id="11" name="CustomShape 1">
            <a:extLst>
              <a:ext uri="{FF2B5EF4-FFF2-40B4-BE49-F238E27FC236}">
                <a16:creationId xmlns:a16="http://schemas.microsoft.com/office/drawing/2014/main" id="{501447C0-F7B4-32F8-2BFE-F12E42B8E3A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914307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8" end="8"/>
                                            </p:txEl>
                                          </p:spTgt>
                                        </p:tgtEl>
                                        <p:attrNameLst>
                                          <p:attrName>style.visibility</p:attrName>
                                        </p:attrNameLst>
                                      </p:cBhvr>
                                      <p:to>
                                        <p:strVal val="visible"/>
                                      </p:to>
                                    </p:set>
                                  </p:childTnLst>
                                </p:cTn>
                              </p:par>
                              <p:par>
                                <p:cTn id="39" presetID="1" presetClass="entr" fill="hold" nodeType="withEffect">
                                  <p:stCondLst>
                                    <p:cond delay="0"/>
                                  </p:stCondLst>
                                  <p:childTnLst>
                                    <p:set>
                                      <p:cBhvr>
                                        <p:cTn id="4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10" end="10"/>
                                            </p:txEl>
                                          </p:spTgt>
                                        </p:tgtEl>
                                        <p:attrNameLst>
                                          <p:attrName>style.visibility</p:attrName>
                                        </p:attrNameLst>
                                      </p:cBhvr>
                                      <p:to>
                                        <p:strVal val="visible"/>
                                      </p:to>
                                    </p:set>
                                  </p:childTnLst>
                                </p:cTn>
                              </p:par>
                              <p:par>
                                <p:cTn id="69" presetID="1" presetClass="entr" fill="hold" nodeType="withEffect">
                                  <p:stCondLst>
                                    <p:cond delay="0"/>
                                  </p:stCondLst>
                                  <p:childTnLst>
                                    <p:set>
                                      <p:cBhvr>
                                        <p:cTn id="7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2"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53</a:t>
            </a:fld>
            <a:endParaRPr lang="fr-FR" sz="1400" b="0" strike="noStrike" spc="-1" dirty="0">
              <a:latin typeface="Times New Roman"/>
            </a:endParaRPr>
          </a:p>
        </p:txBody>
      </p:sp>
      <p:sp>
        <p:nvSpPr>
          <p:cNvPr id="106" name="CustomShape 5"/>
          <p:cNvSpPr/>
          <p:nvPr/>
        </p:nvSpPr>
        <p:spPr>
          <a:xfrm>
            <a:off x="173736" y="1365840"/>
            <a:ext cx="8732285" cy="532308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Les possibilités de tri avant impression des listes des inscrits :</a:t>
            </a:r>
          </a:p>
          <a:p>
            <a:pPr>
              <a:lnSpc>
                <a:spcPct val="100000"/>
              </a:lnSpc>
            </a:pPr>
            <a:endParaRPr lang="fr-FR" sz="800" spc="-1" dirty="0">
              <a:solidFill>
                <a:srgbClr val="000000"/>
              </a:solidFill>
              <a:latin typeface="Corbel"/>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participants » puis « Par épreuves » puis « Globale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épreuves » puis « Globale » puis « Ordre des dossards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participants » puis « Par épreuves » puis « Regroupée par association sportive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participants » puis « Par épreuves » puis « Regroupée par association sportive » puis « Ordre des dossards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établissements » puis « Ordre Alphabétique (nom et prénom)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établissements » puis « Ordre des dossards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associations sportives » puis « Ordre Alphabétique (nom et prénom)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participants » puis « Par associations sportives » puis « Ordre des dossards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équipes » puis « Globale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équipes » puis « Globale » puis « Ordre des dossards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équipes » puis « Regroupée par association sportive » puis « Ordre Alphabétique (nom et prénom)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équipes » puis « Regroupée par association sportive » puis « Ordre des dossards »,</a:t>
            </a:r>
          </a:p>
          <a:p>
            <a:pPr>
              <a:lnSpc>
                <a:spcPct val="100000"/>
              </a:lnSpc>
            </a:pPr>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relais » puis « Globale » puis « Ordre Alphabétique (nom et prénom) »,</a:t>
            </a:r>
          </a:p>
          <a:p>
            <a:pPr>
              <a:lnSpc>
                <a:spcPct val="100000"/>
              </a:lnSpc>
            </a:pPr>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relais » puis « Globale » puis « Ordre des dossards »,</a:t>
            </a:r>
          </a:p>
          <a:p>
            <a:endParaRPr lang="fr-FR" sz="800" spc="-1" dirty="0">
              <a:solidFill>
                <a:srgbClr val="000000"/>
              </a:solidFill>
              <a:latin typeface="Corbel"/>
              <a:sym typeface="Wingdings" panose="05000000000000000000" pitchFamily="2" charset="2"/>
            </a:endParaRPr>
          </a:p>
          <a:p>
            <a:pPr marL="171450" indent="-171450">
              <a:buFontTx/>
              <a:buChar char="-"/>
            </a:pPr>
            <a:r>
              <a:rPr lang="fr-FR" sz="1200" spc="-1" dirty="0">
                <a:solidFill>
                  <a:srgbClr val="000000"/>
                </a:solidFill>
                <a:latin typeface="Corbel"/>
                <a:sym typeface="Wingdings" panose="05000000000000000000" pitchFamily="2" charset="2"/>
              </a:rPr>
              <a:t>« Les relais » puis « Regroupée par association sportive » puis « Ordre Alphabétique (nom et prénom) »,</a:t>
            </a:r>
          </a:p>
          <a:p>
            <a:endParaRPr lang="fr-FR" sz="800" spc="-1" dirty="0">
              <a:solidFill>
                <a:srgbClr val="000000"/>
              </a:solidFill>
              <a:latin typeface="Corbel"/>
              <a:sym typeface="Wingdings" panose="05000000000000000000" pitchFamily="2" charset="2"/>
            </a:endParaRPr>
          </a:p>
          <a:p>
            <a:pPr marL="171450" indent="-171450">
              <a:lnSpc>
                <a:spcPct val="100000"/>
              </a:lnSpc>
              <a:buFontTx/>
              <a:buChar char="-"/>
            </a:pPr>
            <a:r>
              <a:rPr lang="fr-FR" sz="1200" spc="-1" dirty="0">
                <a:solidFill>
                  <a:srgbClr val="000000"/>
                </a:solidFill>
                <a:latin typeface="Corbel"/>
                <a:sym typeface="Wingdings" panose="05000000000000000000" pitchFamily="2" charset="2"/>
              </a:rPr>
              <a:t>« Les relais » puis « Regroupée par association sportive » puis « Ordre des dossards ».</a:t>
            </a: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j. Impressions – page 2/2</a:t>
            </a:r>
            <a:endParaRPr lang="fr-FR" spc="-1" dirty="0"/>
          </a:p>
        </p:txBody>
      </p:sp>
      <p:sp>
        <p:nvSpPr>
          <p:cNvPr id="3" name="CustomShape 1">
            <a:extLst>
              <a:ext uri="{FF2B5EF4-FFF2-40B4-BE49-F238E27FC236}">
                <a16:creationId xmlns:a16="http://schemas.microsoft.com/office/drawing/2014/main" id="{1C87FF7C-4C35-28D7-497D-167EABC986E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50569778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24" end="2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xEl>
                                              <p:pRg st="26" end="2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6">
                                            <p:txEl>
                                              <p:pRg st="28" end="2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6">
                                            <p:txEl>
                                              <p:pRg st="30" end="3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xEl>
                                              <p:pRg st="32" end="3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Image 11"/>
          <p:cNvPicPr>
            <a:picLocks noChangeAspect="1"/>
          </p:cNvPicPr>
          <p:nvPr/>
        </p:nvPicPr>
        <p:blipFill>
          <a:blip r:embed="rId2">
            <a:extLst>
              <a:ext uri="{28A0092B-C50C-407E-A947-70E740481C1C}">
                <a14:useLocalDpi xmlns:a14="http://schemas.microsoft.com/office/drawing/2010/main" val="0"/>
              </a:ext>
            </a:extLst>
          </a:blip>
          <a:srcRect l="4267" r="4267"/>
          <a:stretch/>
        </p:blipFill>
        <p:spPr>
          <a:xfrm>
            <a:off x="2421470" y="3265378"/>
            <a:ext cx="6390508" cy="3204000"/>
          </a:xfrm>
          <a:prstGeom prst="rect">
            <a:avLst/>
          </a:prstGeom>
          <a:ln>
            <a:noFill/>
          </a:ln>
        </p:spPr>
      </p:pic>
      <p:pic>
        <p:nvPicPr>
          <p:cNvPr id="16" name="Image 15">
            <a:extLst>
              <a:ext uri="{FF2B5EF4-FFF2-40B4-BE49-F238E27FC236}">
                <a16:creationId xmlns:a16="http://schemas.microsoft.com/office/drawing/2014/main" id="{0C0C48CE-733B-0323-1FF8-C051B59D373B}"/>
              </a:ext>
            </a:extLst>
          </p:cNvPr>
          <p:cNvPicPr>
            <a:picLocks noChangeAspect="1"/>
          </p:cNvPicPr>
          <p:nvPr/>
        </p:nvPicPr>
        <p:blipFill>
          <a:blip r:embed="rId3"/>
          <a:stretch>
            <a:fillRect/>
          </a:stretch>
        </p:blipFill>
        <p:spPr>
          <a:xfrm>
            <a:off x="3569798" y="4269329"/>
            <a:ext cx="5043980" cy="2054387"/>
          </a:xfrm>
          <a:prstGeom prst="rect">
            <a:avLst/>
          </a:prstGeom>
        </p:spPr>
      </p:pic>
      <p:pic>
        <p:nvPicPr>
          <p:cNvPr id="101" name="Espace réservé du contenu 6"/>
          <p:cNvPicPr/>
          <p:nvPr/>
        </p:nvPicPr>
        <p:blipFill>
          <a:blip r:embed="rId4"/>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5"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a:t>
            </a:r>
            <a:r>
              <a:rPr lang="fr-FR" sz="2000" b="1" strike="noStrike" spc="-1" dirty="0">
                <a:solidFill>
                  <a:srgbClr val="FFFFFF"/>
                </a:solidFill>
                <a:latin typeface="Calibri"/>
              </a:rPr>
              <a:t>. </a:t>
            </a:r>
            <a:r>
              <a:rPr lang="fr-FR" sz="2000" b="1" spc="-1" dirty="0">
                <a:solidFill>
                  <a:srgbClr val="FFFFFF"/>
                </a:solidFill>
                <a:latin typeface="Calibri"/>
              </a:rPr>
              <a:t>Ucompetitions – Liste des participants du championnat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54</a:t>
            </a:fld>
            <a:endParaRPr lang="fr-FR" sz="1400" b="0" strike="noStrike" spc="-1" dirty="0">
              <a:latin typeface="Times New Roman"/>
            </a:endParaRPr>
          </a:p>
        </p:txBody>
      </p:sp>
      <p:sp>
        <p:nvSpPr>
          <p:cNvPr id="106" name="CustomShape 5"/>
          <p:cNvSpPr/>
          <p:nvPr/>
        </p:nvSpPr>
        <p:spPr>
          <a:xfrm>
            <a:off x="173736" y="1365840"/>
            <a:ext cx="8613647" cy="181442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Double cliquer sur le nom d’un(e) élève permet de faire apparaitre la fiche élève,</a:t>
            </a:r>
          </a:p>
          <a:p>
            <a:pPr marL="342900" indent="-342900">
              <a:lnSpc>
                <a:spcPct val="100000"/>
              </a:lnSpc>
              <a:buFont typeface="+mj-lt"/>
              <a:buAutoNum type="arabicParenR"/>
            </a:pPr>
            <a:r>
              <a:rPr lang="fr-FR" sz="1400" spc="-1" dirty="0">
                <a:solidFill>
                  <a:srgbClr val="000000"/>
                </a:solidFill>
                <a:latin typeface="Corbel"/>
              </a:rPr>
              <a:t>Double cliquer sur la date de naissance d’un(e) élève fait apparaitre sa catégorie et inversement,</a:t>
            </a:r>
          </a:p>
          <a:p>
            <a:pPr marL="342900" indent="-342900">
              <a:lnSpc>
                <a:spcPct val="100000"/>
              </a:lnSpc>
              <a:buFont typeface="+mj-lt"/>
              <a:buAutoNum type="arabicParenR"/>
            </a:pPr>
            <a:r>
              <a:rPr lang="fr-FR" sz="1400" spc="-1" dirty="0">
                <a:solidFill>
                  <a:srgbClr val="000000"/>
                </a:solidFill>
                <a:latin typeface="Corbel"/>
              </a:rPr>
              <a:t>Cliquer droit sur la ligne d’un inscrit permet d’accéder à d’autres fonctionnalités,</a:t>
            </a:r>
          </a:p>
          <a:p>
            <a:pPr marL="800100" lvl="1" indent="-342900">
              <a:buFont typeface="+mj-lt"/>
              <a:buAutoNum type="alphaLcPeriod"/>
            </a:pPr>
            <a:r>
              <a:rPr lang="fr-FR" sz="1400" spc="-1" dirty="0">
                <a:solidFill>
                  <a:srgbClr val="000000"/>
                </a:solidFill>
                <a:latin typeface="Corbel"/>
              </a:rPr>
              <a:t>« Multi-inscriptions » est fonctionnel mais pas pertinent en cross,</a:t>
            </a:r>
          </a:p>
          <a:p>
            <a:pPr marL="800100" lvl="1" indent="-342900">
              <a:buFont typeface="+mj-lt"/>
              <a:buAutoNum type="alphaLcPeriod"/>
            </a:pPr>
            <a:r>
              <a:rPr lang="fr-FR" sz="1400" spc="-1" dirty="0">
                <a:solidFill>
                  <a:srgbClr val="000000"/>
                </a:solidFill>
                <a:latin typeface="Corbel"/>
              </a:rPr>
              <a:t>Vérifier les inscriptions incomplètes contrôle les élèves sans performance et sans état,</a:t>
            </a:r>
          </a:p>
          <a:p>
            <a:pPr marL="800100" lvl="1" indent="-342900">
              <a:buFont typeface="+mj-lt"/>
              <a:buAutoNum type="alphaLcPeriod"/>
            </a:pPr>
            <a:r>
              <a:rPr lang="fr-FR" sz="1400" spc="-1" dirty="0">
                <a:solidFill>
                  <a:srgbClr val="000000"/>
                </a:solidFill>
                <a:latin typeface="Corbel"/>
              </a:rPr>
              <a:t>« Copier le NUMEC dans le presse papier » permet de copier le numéro de licence de l’élève,</a:t>
            </a:r>
          </a:p>
          <a:p>
            <a:pPr marL="800100" lvl="1" indent="-342900">
              <a:buFont typeface="+mj-lt"/>
              <a:buAutoNum type="alphaLcPeriod"/>
            </a:pPr>
            <a:r>
              <a:rPr lang="fr-FR" sz="1400" spc="-1" dirty="0">
                <a:solidFill>
                  <a:srgbClr val="000000"/>
                </a:solidFill>
                <a:latin typeface="Corbel"/>
              </a:rPr>
              <a:t>Dans « Outils », « Voir les valeurs par tours » n’est pas utile en Cross et « Check les relais » permet de sortir les informations des relais dans un </a:t>
            </a:r>
            <a:r>
              <a:rPr lang="fr-FR" sz="1400" spc="-1" dirty="0" err="1">
                <a:solidFill>
                  <a:srgbClr val="000000"/>
                </a:solidFill>
                <a:latin typeface="Corbel"/>
              </a:rPr>
              <a:t>bloc-note</a:t>
            </a:r>
            <a:r>
              <a:rPr lang="fr-FR" sz="1400" spc="-1" dirty="0">
                <a:solidFill>
                  <a:srgbClr val="000000"/>
                </a:solidFill>
                <a:latin typeface="Corbel"/>
              </a:rPr>
              <a:t>.</a:t>
            </a:r>
          </a:p>
        </p:txBody>
      </p:sp>
      <p:sp>
        <p:nvSpPr>
          <p:cNvPr id="4" name="CustomShape 9">
            <a:extLst>
              <a:ext uri="{FF2B5EF4-FFF2-40B4-BE49-F238E27FC236}">
                <a16:creationId xmlns:a16="http://schemas.microsoft.com/office/drawing/2014/main" id="{5C2C3274-C734-FD95-3FBD-7C655E910AC0}"/>
              </a:ext>
            </a:extLst>
          </p:cNvPr>
          <p:cNvSpPr/>
          <p:nvPr/>
        </p:nvSpPr>
        <p:spPr>
          <a:xfrm>
            <a:off x="669457" y="4075741"/>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a</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82297" y="4290776"/>
            <a:ext cx="2851577" cy="36257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857693" y="4984408"/>
            <a:ext cx="2976181" cy="10988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3833874" y="4997328"/>
            <a:ext cx="1893892" cy="17669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44853" y="4844728"/>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b</a:t>
            </a:r>
          </a:p>
        </p:txBody>
      </p:sp>
      <p:sp>
        <p:nvSpPr>
          <p:cNvPr id="10" name="Rectangle 9">
            <a:extLst>
              <a:ext uri="{FF2B5EF4-FFF2-40B4-BE49-F238E27FC236}">
                <a16:creationId xmlns:a16="http://schemas.microsoft.com/office/drawing/2014/main" id="{2EF89A18-C1F8-128D-34F3-48DDB97AA908}"/>
              </a:ext>
            </a:extLst>
          </p:cNvPr>
          <p:cNvSpPr/>
          <p:nvPr/>
        </p:nvSpPr>
        <p:spPr>
          <a:xfrm>
            <a:off x="3833874" y="4559810"/>
            <a:ext cx="1148328" cy="17669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k. Autres fonctionnalités – page 1/1</a:t>
            </a:r>
            <a:endParaRPr lang="fr-FR" spc="-1" dirty="0"/>
          </a:p>
        </p:txBody>
      </p:sp>
      <p:sp>
        <p:nvSpPr>
          <p:cNvPr id="7" name="Rectangle 6">
            <a:extLst>
              <a:ext uri="{FF2B5EF4-FFF2-40B4-BE49-F238E27FC236}">
                <a16:creationId xmlns:a16="http://schemas.microsoft.com/office/drawing/2014/main" id="{E150402C-C115-8EAD-0184-8557E4677EF1}"/>
              </a:ext>
            </a:extLst>
          </p:cNvPr>
          <p:cNvSpPr/>
          <p:nvPr/>
        </p:nvSpPr>
        <p:spPr>
          <a:xfrm>
            <a:off x="3833874" y="5286576"/>
            <a:ext cx="2044412" cy="17669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825F05E9-3071-797C-2223-971381B91407}"/>
              </a:ext>
            </a:extLst>
          </p:cNvPr>
          <p:cNvSpPr/>
          <p:nvPr/>
        </p:nvSpPr>
        <p:spPr>
          <a:xfrm>
            <a:off x="6575565" y="5610938"/>
            <a:ext cx="1464591" cy="47090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7">
            <a:extLst>
              <a:ext uri="{FF2B5EF4-FFF2-40B4-BE49-F238E27FC236}">
                <a16:creationId xmlns:a16="http://schemas.microsoft.com/office/drawing/2014/main" id="{191376E4-B7BB-C0A1-10B4-F13CA6E1B394}"/>
              </a:ext>
            </a:extLst>
          </p:cNvPr>
          <p:cNvSpPr/>
          <p:nvPr/>
        </p:nvSpPr>
        <p:spPr>
          <a:xfrm>
            <a:off x="1057015" y="5379631"/>
            <a:ext cx="2776859"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C908A5F3-8581-4510-41C0-1157C82346B6}"/>
              </a:ext>
            </a:extLst>
          </p:cNvPr>
          <p:cNvSpPr/>
          <p:nvPr/>
        </p:nvSpPr>
        <p:spPr>
          <a:xfrm flipV="1">
            <a:off x="2215092" y="5963649"/>
            <a:ext cx="4385891" cy="218171"/>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CustomShape 9">
            <a:extLst>
              <a:ext uri="{FF2B5EF4-FFF2-40B4-BE49-F238E27FC236}">
                <a16:creationId xmlns:a16="http://schemas.microsoft.com/office/drawing/2014/main" id="{35180CAA-3A19-47D8-CAC9-D8FCD60B612D}"/>
              </a:ext>
            </a:extLst>
          </p:cNvPr>
          <p:cNvSpPr/>
          <p:nvPr/>
        </p:nvSpPr>
        <p:spPr>
          <a:xfrm>
            <a:off x="744175" y="5273825"/>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5" name="CustomShape 9">
            <a:extLst>
              <a:ext uri="{FF2B5EF4-FFF2-40B4-BE49-F238E27FC236}">
                <a16:creationId xmlns:a16="http://schemas.microsoft.com/office/drawing/2014/main" id="{C8054C9E-71EA-7E86-D5CB-4A33AD4CB9B9}"/>
              </a:ext>
            </a:extLst>
          </p:cNvPr>
          <p:cNvSpPr/>
          <p:nvPr/>
        </p:nvSpPr>
        <p:spPr>
          <a:xfrm>
            <a:off x="1902252" y="6072734"/>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3" name="CustomShape 1">
            <a:extLst>
              <a:ext uri="{FF2B5EF4-FFF2-40B4-BE49-F238E27FC236}">
                <a16:creationId xmlns:a16="http://schemas.microsoft.com/office/drawing/2014/main" id="{BCAE9E18-5811-568D-298B-8C4D058CBDA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5"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21455561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7" grpId="0" animBg="1"/>
      <p:bldP spid="1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V</a:t>
            </a:r>
            <a:r>
              <a:rPr lang="fr-FR" sz="2000" b="1" spc="-1" dirty="0">
                <a:solidFill>
                  <a:srgbClr val="FFFFFF"/>
                </a:solidFill>
                <a:latin typeface="Calibri"/>
              </a:rPr>
              <a:t>III</a:t>
            </a:r>
            <a:r>
              <a:rPr lang="fr-FR" sz="2000" b="1" strike="noStrike" spc="-1" dirty="0">
                <a:solidFill>
                  <a:srgbClr val="FFFFFF"/>
                </a:solidFill>
                <a:latin typeface="Calibri"/>
              </a:rPr>
              <a:t>. </a:t>
            </a:r>
            <a:r>
              <a:rPr lang="fr-FR" sz="2000" b="1" spc="-1" dirty="0">
                <a:solidFill>
                  <a:srgbClr val="FFFFFF"/>
                </a:solidFill>
                <a:latin typeface="Calibri"/>
              </a:rPr>
              <a:t>Ucompetitions – Liste des équipes</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55</a:t>
            </a:fld>
            <a:endParaRPr lang="fr-FR" sz="1400" b="0" strike="noStrike" spc="-1" dirty="0">
              <a:latin typeface="Times New Roman"/>
            </a:endParaRPr>
          </a:p>
        </p:txBody>
      </p:sp>
      <p:sp>
        <p:nvSpPr>
          <p:cNvPr id="106" name="CustomShape 5"/>
          <p:cNvSpPr/>
          <p:nvPr/>
        </p:nvSpPr>
        <p:spPr>
          <a:xfrm>
            <a:off x="479277" y="1481950"/>
            <a:ext cx="7788960" cy="7372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Liste des équipes… »,</a:t>
            </a:r>
          </a:p>
          <a:p>
            <a:pPr marL="342900" indent="-342900">
              <a:lnSpc>
                <a:spcPct val="100000"/>
              </a:lnSpc>
              <a:buFont typeface="+mj-lt"/>
              <a:buAutoNum type="arabicParenR"/>
            </a:pPr>
            <a:r>
              <a:rPr lang="fr-FR" sz="1400" spc="-1" dirty="0">
                <a:solidFill>
                  <a:srgbClr val="000000"/>
                </a:solidFill>
                <a:latin typeface="Corbel"/>
              </a:rPr>
              <a:t>Suivre la Gestion des équipes à partir de la </a:t>
            </a:r>
            <a:r>
              <a:rPr lang="fr-FR" sz="1400" spc="-1" dirty="0">
                <a:solidFill>
                  <a:srgbClr val="000000"/>
                </a:solidFill>
                <a:latin typeface="Corbel"/>
                <a:hlinkClick r:id="rId4" action="ppaction://hlinksldjump"/>
              </a:rPr>
              <a:t>Diapositive 37</a:t>
            </a:r>
            <a:r>
              <a:rPr lang="fr-FR" sz="1400" spc="-1" dirty="0">
                <a:solidFill>
                  <a:srgbClr val="000000"/>
                </a:solidFill>
                <a:latin typeface="Corbel"/>
              </a:rPr>
              <a: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796768" y="2736223"/>
            <a:ext cx="5550104" cy="263420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960002" y="384092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95143" y="3864130"/>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pc="-1" dirty="0"/>
          </a:p>
        </p:txBody>
      </p:sp>
      <p:sp>
        <p:nvSpPr>
          <p:cNvPr id="3" name="CustomShape 1">
            <a:extLst>
              <a:ext uri="{FF2B5EF4-FFF2-40B4-BE49-F238E27FC236}">
                <a16:creationId xmlns:a16="http://schemas.microsoft.com/office/drawing/2014/main" id="{3C32095A-311D-D49D-F5DF-8FA4F016277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027462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56</a:t>
            </a:fld>
            <a:endParaRPr lang="fr-FR" sz="1400" b="0" strike="noStrike" spc="-1" dirty="0">
              <a:latin typeface="Times New Roman"/>
            </a:endParaRPr>
          </a:p>
        </p:txBody>
      </p:sp>
      <p:sp>
        <p:nvSpPr>
          <p:cNvPr id="106" name="CustomShape 5"/>
          <p:cNvSpPr/>
          <p:nvPr/>
        </p:nvSpPr>
        <p:spPr>
          <a:xfrm>
            <a:off x="479277" y="1481950"/>
            <a:ext cx="7788960" cy="52176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r>
              <a:rPr lang="fr-FR" sz="1400" spc="-1" dirty="0">
                <a:solidFill>
                  <a:srgbClr val="000000"/>
                </a:solidFill>
                <a:latin typeface="Corbel"/>
              </a:rPr>
              <a:t>Cliquer sur « Saisies des arrivées… ».</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796768" y="2748750"/>
            <a:ext cx="5550104" cy="2609151"/>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635350" y="289482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948190" y="3063600"/>
            <a:ext cx="1346953" cy="10304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960002" y="3840921"/>
            <a:ext cx="1335141" cy="42992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2295143" y="4172849"/>
            <a:ext cx="3026665"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647162" y="370124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2295143" y="2987797"/>
            <a:ext cx="877825"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a:t>
            </a:r>
            <a:endParaRPr lang="fr-FR" spc="-1" dirty="0"/>
          </a:p>
        </p:txBody>
      </p:sp>
      <p:sp>
        <p:nvSpPr>
          <p:cNvPr id="3" name="CustomShape 1">
            <a:extLst>
              <a:ext uri="{FF2B5EF4-FFF2-40B4-BE49-F238E27FC236}">
                <a16:creationId xmlns:a16="http://schemas.microsoft.com/office/drawing/2014/main" id="{3D3369EA-3930-D1CD-FC4E-C15BAFA6461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67151159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lvl="0">
              <a:defRPr/>
            </a:pPr>
            <a:r>
              <a:rPr lang="fr-FR" sz="1900" b="1" spc="-1" dirty="0">
                <a:solidFill>
                  <a:srgbClr val="FFFFFF"/>
                </a:solidFill>
                <a:latin typeface="Calibri"/>
              </a:rPr>
              <a:t>IX. </a:t>
            </a:r>
            <a:r>
              <a:rPr lang="fr-FR" sz="1900" b="1" spc="-1" dirty="0" err="1">
                <a:solidFill>
                  <a:srgbClr val="FFFFFF"/>
                </a:solidFill>
                <a:latin typeface="Calibri"/>
              </a:rPr>
              <a:t>Ucompetitions</a:t>
            </a:r>
            <a:r>
              <a:rPr lang="fr-FR" sz="1900" b="1" spc="-1" dirty="0">
                <a:solidFill>
                  <a:srgbClr val="FFFFFF"/>
                </a:solidFill>
                <a:latin typeface="Calibri"/>
              </a:rPr>
              <a:t> – Saisies des arrivées : manuelle, scannée et via dossards </a:t>
            </a:r>
            <a:r>
              <a:rPr lang="fr-FR" sz="1900" b="1" spc="-1" dirty="0" err="1">
                <a:solidFill>
                  <a:srgbClr val="FFFFFF"/>
                </a:solidFill>
                <a:latin typeface="Calibri"/>
              </a:rPr>
              <a:t>pucés</a:t>
            </a:r>
            <a:endParaRPr lang="fr-FR" sz="1900" b="1" spc="-1" dirty="0">
              <a:solidFill>
                <a:srgbClr val="FFFFFF"/>
              </a:solidFill>
              <a:latin typeface="Calibri"/>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57</a:t>
            </a:fld>
            <a:endParaRPr lang="fr-FR" sz="1400" b="0" strike="noStrike" spc="-1" dirty="0">
              <a:latin typeface="Times New Roman"/>
            </a:endParaRPr>
          </a:p>
        </p:txBody>
      </p:sp>
      <p:sp>
        <p:nvSpPr>
          <p:cNvPr id="106" name="CustomShape 5"/>
          <p:cNvSpPr/>
          <p:nvPr/>
        </p:nvSpPr>
        <p:spPr>
          <a:xfrm>
            <a:off x="150091" y="1365840"/>
            <a:ext cx="8891629" cy="307631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200" spc="-1" dirty="0">
                <a:solidFill>
                  <a:srgbClr val="000000"/>
                </a:solidFill>
                <a:latin typeface="Corbel"/>
              </a:rPr>
              <a:t>Sur l’écran de saisie du cross :</a:t>
            </a:r>
          </a:p>
          <a:p>
            <a:pPr marL="342900" indent="-342900">
              <a:lnSpc>
                <a:spcPct val="100000"/>
              </a:lnSpc>
              <a:buFont typeface="+mj-lt"/>
              <a:buAutoNum type="arabicParenR"/>
            </a:pPr>
            <a:r>
              <a:rPr lang="fr-FR" sz="1200" spc="-1" dirty="0">
                <a:solidFill>
                  <a:srgbClr val="000000"/>
                </a:solidFill>
                <a:latin typeface="Corbel"/>
              </a:rPr>
              <a:t>La compétition active, en orange, et les autres compétitions,</a:t>
            </a:r>
          </a:p>
          <a:p>
            <a:pPr marL="342900" indent="-342900">
              <a:lnSpc>
                <a:spcPct val="100000"/>
              </a:lnSpc>
              <a:buFont typeface="+mj-lt"/>
              <a:buAutoNum type="arabicParenR" startAt="2"/>
            </a:pPr>
            <a:r>
              <a:rPr lang="fr-FR" sz="1200" spc="-1" dirty="0">
                <a:solidFill>
                  <a:srgbClr val="000000"/>
                </a:solidFill>
                <a:latin typeface="Corbel"/>
              </a:rPr>
              <a:t>La date et l’horaire de début de compétition apparaissent. Si aucune date de début de compétition n’a été saisie, le bouton « Date de début de compétition » est présent et il est indiqué « La compétition n’a pas encore démarré »,</a:t>
            </a:r>
          </a:p>
          <a:p>
            <a:pPr marL="342900" indent="-342900">
              <a:buFont typeface="+mj-lt"/>
              <a:buAutoNum type="arabicParenR" startAt="3"/>
            </a:pPr>
            <a:r>
              <a:rPr lang="fr-FR" sz="1200" spc="-1" dirty="0">
                <a:solidFill>
                  <a:srgbClr val="000000"/>
                </a:solidFill>
                <a:latin typeface="Corbel"/>
              </a:rPr>
              <a:t>Le cadre blanc où les arrivées apparaissent,</a:t>
            </a:r>
          </a:p>
          <a:p>
            <a:pPr marL="342900" indent="-342900">
              <a:lnSpc>
                <a:spcPct val="100000"/>
              </a:lnSpc>
              <a:buFont typeface="+mj-lt"/>
              <a:buAutoNum type="arabicParenR" startAt="3"/>
            </a:pPr>
            <a:r>
              <a:rPr lang="fr-FR" sz="1200" spc="-1" dirty="0">
                <a:solidFill>
                  <a:srgbClr val="000000"/>
                </a:solidFill>
                <a:latin typeface="Corbel"/>
              </a:rPr>
              <a:t>La compétition active est rappelée dessous ce cadre,</a:t>
            </a:r>
          </a:p>
          <a:p>
            <a:pPr marL="342900" indent="-342900">
              <a:lnSpc>
                <a:spcPct val="100000"/>
              </a:lnSpc>
              <a:buFont typeface="+mj-lt"/>
              <a:buAutoNum type="arabicParenR" startAt="3"/>
            </a:pPr>
            <a:r>
              <a:rPr lang="fr-FR" sz="1200" spc="-1" dirty="0">
                <a:solidFill>
                  <a:srgbClr val="000000"/>
                </a:solidFill>
                <a:latin typeface="Corbel"/>
              </a:rPr>
              <a:t>Le classement du prochain dossard saisi est indiqué sur la même ligne ,</a:t>
            </a:r>
          </a:p>
          <a:p>
            <a:pPr marL="342900" indent="-342900">
              <a:lnSpc>
                <a:spcPct val="100000"/>
              </a:lnSpc>
              <a:buFont typeface="+mj-lt"/>
              <a:buAutoNum type="arabicParenR" startAt="3"/>
            </a:pPr>
            <a:r>
              <a:rPr lang="fr-FR" sz="1200" spc="-1" dirty="0">
                <a:solidFill>
                  <a:srgbClr val="000000"/>
                </a:solidFill>
                <a:latin typeface="Corbel"/>
              </a:rPr>
              <a:t>Cocher (conseillé) l’option « Me prévenir lorsque le dossard n’est pas dans la compétition active » : permet d’être prévenu qu’un(e) élève n’a pas couru dans la bonne course ou lorsque plusieurs catégories courent en même temps,</a:t>
            </a:r>
          </a:p>
          <a:p>
            <a:pPr marL="342900" indent="-342900">
              <a:lnSpc>
                <a:spcPct val="100000"/>
              </a:lnSpc>
              <a:buFont typeface="+mj-lt"/>
              <a:buAutoNum type="arabicParenR" startAt="3"/>
            </a:pPr>
            <a:r>
              <a:rPr lang="fr-FR" sz="1200" spc="-1" dirty="0">
                <a:solidFill>
                  <a:srgbClr val="000000"/>
                </a:solidFill>
                <a:latin typeface="Corbel"/>
              </a:rPr>
              <a:t>Le cadre de saisie des arrivées et le bouton « Ajouter »,</a:t>
            </a:r>
          </a:p>
          <a:p>
            <a:pPr marL="342900" indent="-342900">
              <a:lnSpc>
                <a:spcPct val="100000"/>
              </a:lnSpc>
              <a:buFont typeface="+mj-lt"/>
              <a:buAutoNum type="arabicParenR" startAt="3"/>
            </a:pPr>
            <a:r>
              <a:rPr lang="fr-FR" sz="1200" spc="-1" dirty="0">
                <a:solidFill>
                  <a:srgbClr val="000000"/>
                </a:solidFill>
                <a:latin typeface="Corbel"/>
              </a:rPr>
              <a:t>Le bouton pour « visualiser les participants non-arrivés »,</a:t>
            </a:r>
          </a:p>
          <a:p>
            <a:pPr marL="342900" indent="-342900">
              <a:lnSpc>
                <a:spcPct val="100000"/>
              </a:lnSpc>
              <a:buFont typeface="+mj-lt"/>
              <a:buAutoNum type="arabicParenR" startAt="3"/>
            </a:pPr>
            <a:r>
              <a:rPr lang="fr-FR" sz="1200" spc="-1" dirty="0">
                <a:solidFill>
                  <a:srgbClr val="000000"/>
                </a:solidFill>
                <a:latin typeface="Corbel"/>
              </a:rPr>
              <a:t>Le bouton « Impressions » pour éditer les résultats officiels, les informations pour la presse et extraire l’Excel des résultats,</a:t>
            </a:r>
          </a:p>
          <a:p>
            <a:pPr marL="342900" indent="-342900">
              <a:lnSpc>
                <a:spcPct val="100000"/>
              </a:lnSpc>
              <a:buFont typeface="+mj-lt"/>
              <a:buAutoNum type="arabicParenR" startAt="3"/>
            </a:pPr>
            <a:r>
              <a:rPr lang="fr-FR" sz="1200" spc="-1" dirty="0">
                <a:solidFill>
                  <a:srgbClr val="000000"/>
                </a:solidFill>
                <a:latin typeface="Corbel"/>
              </a:rPr>
              <a:t>Le bouton de Gestion des « Dossards </a:t>
            </a:r>
            <a:r>
              <a:rPr lang="fr-FR" sz="1200" spc="-1" dirty="0" err="1">
                <a:solidFill>
                  <a:srgbClr val="000000"/>
                </a:solidFill>
                <a:latin typeface="Corbel"/>
              </a:rPr>
              <a:t>pucés</a:t>
            </a:r>
            <a:r>
              <a:rPr lang="fr-FR" sz="1200" spc="-1" dirty="0">
                <a:solidFill>
                  <a:srgbClr val="000000"/>
                </a:solidFill>
                <a:latin typeface="Corbel"/>
              </a:rPr>
              <a:t> »,</a:t>
            </a:r>
          </a:p>
          <a:p>
            <a:pPr marL="342900" indent="-342900">
              <a:lnSpc>
                <a:spcPct val="100000"/>
              </a:lnSpc>
              <a:buFont typeface="+mj-lt"/>
              <a:buAutoNum type="arabicParenR" startAt="3"/>
            </a:pPr>
            <a:r>
              <a:rPr lang="fr-FR" sz="1200" spc="-1" dirty="0">
                <a:solidFill>
                  <a:srgbClr val="000000"/>
                </a:solidFill>
                <a:latin typeface="Corbel"/>
              </a:rPr>
              <a:t>Un raccourci vers la liste des participants,</a:t>
            </a:r>
          </a:p>
          <a:p>
            <a:pPr marL="342900" indent="-342900">
              <a:lnSpc>
                <a:spcPct val="100000"/>
              </a:lnSpc>
              <a:buFont typeface="+mj-lt"/>
              <a:buAutoNum type="arabicParenR" startAt="3"/>
            </a:pPr>
            <a:r>
              <a:rPr lang="fr-FR" sz="1200" spc="-1" dirty="0">
                <a:solidFill>
                  <a:srgbClr val="000000"/>
                </a:solidFill>
                <a:latin typeface="Corbel"/>
              </a:rPr>
              <a:t>Le total des arrivées.</a:t>
            </a:r>
          </a:p>
          <a:p>
            <a:pPr marL="342900" indent="-342900">
              <a:lnSpc>
                <a:spcPct val="100000"/>
              </a:lnSpc>
              <a:buFont typeface="+mj-lt"/>
              <a:buAutoNum type="arabicParenR" startAt="3"/>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081249" y="4219842"/>
            <a:ext cx="7070591" cy="2544636"/>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a:t>
            </a:r>
            <a:endParaRPr lang="fr-FR" spc="-1" dirty="0"/>
          </a:p>
        </p:txBody>
      </p:sp>
      <p:sp>
        <p:nvSpPr>
          <p:cNvPr id="3" name="CustomShape 1">
            <a:extLst>
              <a:ext uri="{FF2B5EF4-FFF2-40B4-BE49-F238E27FC236}">
                <a16:creationId xmlns:a16="http://schemas.microsoft.com/office/drawing/2014/main" id="{D84018D6-8D3B-CE2E-12E8-B687E1F341F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39806834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lvl="0">
              <a:defRPr/>
            </a:pPr>
            <a:r>
              <a:rPr lang="fr-FR" sz="1900" b="1" spc="-1" dirty="0">
                <a:solidFill>
                  <a:srgbClr val="FFFFFF"/>
                </a:solidFill>
                <a:latin typeface="Calibri"/>
              </a:rPr>
              <a:t>IX. </a:t>
            </a:r>
            <a:r>
              <a:rPr lang="fr-FR" sz="1900" b="1" spc="-1" dirty="0" err="1">
                <a:solidFill>
                  <a:srgbClr val="FFFFFF"/>
                </a:solidFill>
                <a:latin typeface="Calibri"/>
              </a:rPr>
              <a:t>Ucompetitions</a:t>
            </a:r>
            <a:r>
              <a:rPr lang="fr-FR" sz="1900" b="1" spc="-1" dirty="0">
                <a:solidFill>
                  <a:srgbClr val="FFFFFF"/>
                </a:solidFill>
                <a:latin typeface="Calibri"/>
              </a:rPr>
              <a:t> – Saisies des arrivées : manuelle, scannée et via dossards </a:t>
            </a:r>
            <a:r>
              <a:rPr lang="fr-FR" sz="1900" b="1" spc="-1" dirty="0" err="1">
                <a:solidFill>
                  <a:srgbClr val="FFFFFF"/>
                </a:solidFill>
                <a:latin typeface="Calibri"/>
              </a:rPr>
              <a:t>pucés</a:t>
            </a:r>
            <a:endParaRPr lang="fr-FR" sz="1900" b="1" spc="-1" dirty="0">
              <a:solidFill>
                <a:srgbClr val="FFFFFF"/>
              </a:solidFill>
              <a:latin typeface="Calibri"/>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58</a:t>
            </a:fld>
            <a:endParaRPr lang="fr-FR" sz="1400" b="0" strike="noStrike" spc="-1" dirty="0">
              <a:latin typeface="Times New Roman"/>
            </a:endParaRPr>
          </a:p>
        </p:txBody>
      </p:sp>
      <p:sp>
        <p:nvSpPr>
          <p:cNvPr id="106" name="CustomShape 5"/>
          <p:cNvSpPr/>
          <p:nvPr/>
        </p:nvSpPr>
        <p:spPr>
          <a:xfrm>
            <a:off x="362880" y="1840963"/>
            <a:ext cx="7788960" cy="95265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La compétition active apparait en orange (par défaut BF1),</a:t>
            </a:r>
          </a:p>
          <a:p>
            <a:pPr marL="342900" indent="-342900">
              <a:lnSpc>
                <a:spcPct val="100000"/>
              </a:lnSpc>
              <a:buFont typeface="+mj-lt"/>
              <a:buAutoNum type="arabicParenR"/>
            </a:pPr>
            <a:r>
              <a:rPr lang="fr-FR" sz="1400" spc="-1" dirty="0">
                <a:solidFill>
                  <a:srgbClr val="000000"/>
                </a:solidFill>
                <a:latin typeface="Corbel"/>
              </a:rPr>
              <a:t>Cliquer sur une autre compétition (BF1-BF2-BG1-BG2-MF1-MF2-MG1-MG2-CJF-CJG-Relais Mixte CJ) pour basculer d’une compétition à une autre avant la saisie des arrivées.</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843517" y="4211072"/>
            <a:ext cx="7665133"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322857" y="3366493"/>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530677" y="3629187"/>
            <a:ext cx="312840" cy="68022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1414917" y="3629187"/>
            <a:ext cx="59211" cy="69481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1161289" y="4324003"/>
            <a:ext cx="2816352" cy="22316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1258497" y="334982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843517" y="4309411"/>
            <a:ext cx="317771" cy="223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c. Modifier la compétition active</a:t>
            </a:r>
            <a:endParaRPr lang="fr-FR" spc="-1" dirty="0"/>
          </a:p>
        </p:txBody>
      </p:sp>
      <p:sp>
        <p:nvSpPr>
          <p:cNvPr id="3" name="CustomShape 1">
            <a:extLst>
              <a:ext uri="{FF2B5EF4-FFF2-40B4-BE49-F238E27FC236}">
                <a16:creationId xmlns:a16="http://schemas.microsoft.com/office/drawing/2014/main" id="{6E3050CE-7A4D-5E60-4DED-FB97EEEEC5D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7" name="Image 6">
            <a:extLst>
              <a:ext uri="{FF2B5EF4-FFF2-40B4-BE49-F238E27FC236}">
                <a16:creationId xmlns:a16="http://schemas.microsoft.com/office/drawing/2014/main" id="{B7806215-AF09-E9CF-1319-6443BDB52999}"/>
              </a:ext>
            </a:extLst>
          </p:cNvPr>
          <p:cNvPicPr>
            <a:picLocks noChangeAspect="1"/>
          </p:cNvPicPr>
          <p:nvPr/>
        </p:nvPicPr>
        <p:blipFill>
          <a:blip r:embed="rId5"/>
          <a:stretch>
            <a:fillRect/>
          </a:stretch>
        </p:blipFill>
        <p:spPr>
          <a:xfrm>
            <a:off x="2697735" y="6194039"/>
            <a:ext cx="1459185" cy="199678"/>
          </a:xfrm>
          <a:prstGeom prst="rect">
            <a:avLst/>
          </a:prstGeom>
        </p:spPr>
      </p:pic>
    </p:spTree>
    <p:extLst>
      <p:ext uri="{BB962C8B-B14F-4D97-AF65-F5344CB8AC3E}">
        <p14:creationId xmlns:p14="http://schemas.microsoft.com/office/powerpoint/2010/main" val="12759324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lvl="0">
              <a:defRPr/>
            </a:pPr>
            <a:r>
              <a:rPr lang="fr-FR" sz="1900" b="1" spc="-1" dirty="0">
                <a:solidFill>
                  <a:srgbClr val="FFFFFF"/>
                </a:solidFill>
                <a:latin typeface="Calibri"/>
              </a:rPr>
              <a:t>IX. </a:t>
            </a:r>
            <a:r>
              <a:rPr lang="fr-FR" sz="1900" b="1" spc="-1" dirty="0" err="1">
                <a:solidFill>
                  <a:srgbClr val="FFFFFF"/>
                </a:solidFill>
                <a:latin typeface="Calibri"/>
              </a:rPr>
              <a:t>Ucompetitions</a:t>
            </a:r>
            <a:r>
              <a:rPr lang="fr-FR" sz="1900" b="1" spc="-1" dirty="0">
                <a:solidFill>
                  <a:srgbClr val="FFFFFF"/>
                </a:solidFill>
                <a:latin typeface="Calibri"/>
              </a:rPr>
              <a:t> – Saisies des arrivées : manuelle, scannée et via dossards </a:t>
            </a:r>
            <a:r>
              <a:rPr lang="fr-FR" sz="1900" b="1" spc="-1" dirty="0" err="1">
                <a:solidFill>
                  <a:srgbClr val="FFFFFF"/>
                </a:solidFill>
                <a:latin typeface="Calibri"/>
              </a:rPr>
              <a:t>pucés</a:t>
            </a:r>
            <a:endParaRPr lang="fr-FR" sz="1900" b="1" spc="-1" dirty="0">
              <a:solidFill>
                <a:srgbClr val="FFFFFF"/>
              </a:solidFill>
              <a:latin typeface="Calibri"/>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59</a:t>
            </a:fld>
            <a:endParaRPr lang="fr-FR" sz="1400" b="0" strike="noStrike" spc="-1" dirty="0">
              <a:latin typeface="Times New Roman"/>
            </a:endParaRPr>
          </a:p>
        </p:txBody>
      </p:sp>
      <p:sp>
        <p:nvSpPr>
          <p:cNvPr id="106" name="CustomShape 5"/>
          <p:cNvSpPr/>
          <p:nvPr/>
        </p:nvSpPr>
        <p:spPr>
          <a:xfrm>
            <a:off x="362880" y="1350360"/>
            <a:ext cx="778896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Si la date et l’horaire de début de la compétition n’ont pas été renseignés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4" action="ppaction://hlinksldjump"/>
              </a:rPr>
              <a:t>diapositive 27</a:t>
            </a:r>
            <a:r>
              <a:rPr lang="fr-FR" sz="1400" spc="-1" dirty="0">
                <a:solidFill>
                  <a:srgbClr val="000000"/>
                </a:solidFill>
                <a:latin typeface="Corbel"/>
              </a:rPr>
              <a:t>), il est écrit que « Le compétition n’a pas encore démarré » et le bouton « Date de début de la compétition » est visible.</a:t>
            </a:r>
          </a:p>
          <a:p>
            <a:pPr>
              <a:lnSpc>
                <a:spcPct val="100000"/>
              </a:lnSpc>
            </a:pPr>
            <a:r>
              <a:rPr lang="fr-FR" sz="1400" b="1" spc="-1" dirty="0">
                <a:solidFill>
                  <a:srgbClr val="000000"/>
                </a:solidFill>
                <a:latin typeface="Corbel"/>
              </a:rPr>
              <a:t>Note : C’est fonctionnalité est facultative en condition classique mais obligatoire lors de l’utilisation des dossards </a:t>
            </a:r>
            <a:r>
              <a:rPr lang="fr-FR" sz="1400" b="1" spc="-1" dirty="0" err="1">
                <a:solidFill>
                  <a:srgbClr val="000000"/>
                </a:solidFill>
                <a:latin typeface="Corbel"/>
              </a:rPr>
              <a:t>pucés</a:t>
            </a:r>
            <a:r>
              <a:rPr lang="fr-FR" sz="1400" b="1" spc="-1" dirty="0">
                <a:solidFill>
                  <a:srgbClr val="000000"/>
                </a:solidFill>
                <a:latin typeface="Corbel"/>
              </a:rPr>
              <a:t> pour que l’ordre des courses soit correct à l’export et pour que le temps soit pris en compte à l’import .</a:t>
            </a:r>
          </a:p>
          <a:p>
            <a:pPr marL="342900" indent="-342900">
              <a:lnSpc>
                <a:spcPct val="100000"/>
              </a:lnSpc>
              <a:buFont typeface="+mj-lt"/>
              <a:buAutoNum type="arabicParenR" startAt="2"/>
            </a:pPr>
            <a:r>
              <a:rPr lang="fr-FR" sz="1400" spc="-1" dirty="0">
                <a:solidFill>
                  <a:srgbClr val="000000"/>
                </a:solidFill>
                <a:latin typeface="Corbel"/>
              </a:rPr>
              <a:t>Cliquer sur le bouton « Date de début de la compétition » puis :</a:t>
            </a:r>
          </a:p>
          <a:p>
            <a:pPr marL="800100" lvl="1" indent="-342900">
              <a:buFont typeface="+mj-lt"/>
              <a:buAutoNum type="alphaLcParenR"/>
            </a:pPr>
            <a:r>
              <a:rPr lang="fr-FR" sz="1400" spc="-1" dirty="0">
                <a:solidFill>
                  <a:srgbClr val="000000"/>
                </a:solidFill>
                <a:latin typeface="Corbel"/>
              </a:rPr>
              <a:t>Cliquer sur « Immédiat » pour mettre le jour et l’heure de l’ordinateur,</a:t>
            </a:r>
          </a:p>
          <a:p>
            <a:pPr marL="800100" lvl="1" indent="-342900">
              <a:buFont typeface="+mj-lt"/>
              <a:buAutoNum type="alphaLcParenR"/>
            </a:pPr>
            <a:r>
              <a:rPr lang="fr-FR" sz="1400" spc="-1" dirty="0">
                <a:solidFill>
                  <a:srgbClr val="000000"/>
                </a:solidFill>
                <a:latin typeface="Corbel"/>
              </a:rPr>
              <a:t>Cliquer sur « Manuelle » pour saisir les données manuellement.</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843517" y="4211072"/>
            <a:ext cx="7665133"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017406" y="333173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H="1">
            <a:off x="3751864" y="3544478"/>
            <a:ext cx="1376316" cy="91932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7863765" y="3980207"/>
            <a:ext cx="172761" cy="56416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7919170" y="372043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940726" y="4498116"/>
            <a:ext cx="2751931" cy="2152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d. Date de début de la compétition</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6972511" y="4498116"/>
            <a:ext cx="1464479" cy="29069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5260157" y="3578791"/>
            <a:ext cx="2048549" cy="91932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1" name="Image 10">
            <a:extLst>
              <a:ext uri="{FF2B5EF4-FFF2-40B4-BE49-F238E27FC236}">
                <a16:creationId xmlns:a16="http://schemas.microsoft.com/office/drawing/2014/main" id="{A8719377-7863-8603-B568-B6C7B2E799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8745" y="2498944"/>
            <a:ext cx="2572010" cy="1052186"/>
          </a:xfrm>
          <a:prstGeom prst="rect">
            <a:avLst/>
          </a:prstGeom>
        </p:spPr>
      </p:pic>
      <p:sp>
        <p:nvSpPr>
          <p:cNvPr id="12" name="CustomShape 7">
            <a:extLst>
              <a:ext uri="{FF2B5EF4-FFF2-40B4-BE49-F238E27FC236}">
                <a16:creationId xmlns:a16="http://schemas.microsoft.com/office/drawing/2014/main" id="{3E4215FA-E976-9A49-8F84-102FD17BC4C8}"/>
              </a:ext>
            </a:extLst>
          </p:cNvPr>
          <p:cNvSpPr/>
          <p:nvPr/>
        </p:nvSpPr>
        <p:spPr>
          <a:xfrm flipH="1" flipV="1">
            <a:off x="7723686" y="3578791"/>
            <a:ext cx="312840" cy="23351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CustomShape 1">
            <a:extLst>
              <a:ext uri="{FF2B5EF4-FFF2-40B4-BE49-F238E27FC236}">
                <a16:creationId xmlns:a16="http://schemas.microsoft.com/office/drawing/2014/main" id="{48EE3C4C-1CAF-15AE-B6B4-53D0C400D559}"/>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7" name="Image 6">
            <a:extLst>
              <a:ext uri="{FF2B5EF4-FFF2-40B4-BE49-F238E27FC236}">
                <a16:creationId xmlns:a16="http://schemas.microsoft.com/office/drawing/2014/main" id="{DA6703A9-60B0-4E29-52E0-348C3DD51D2D}"/>
              </a:ext>
            </a:extLst>
          </p:cNvPr>
          <p:cNvPicPr>
            <a:picLocks noChangeAspect="1"/>
          </p:cNvPicPr>
          <p:nvPr/>
        </p:nvPicPr>
        <p:blipFill>
          <a:blip r:embed="rId7"/>
          <a:stretch>
            <a:fillRect/>
          </a:stretch>
        </p:blipFill>
        <p:spPr>
          <a:xfrm>
            <a:off x="2697735" y="6194039"/>
            <a:ext cx="1459185" cy="199678"/>
          </a:xfrm>
          <a:prstGeom prst="rect">
            <a:avLst/>
          </a:prstGeom>
        </p:spPr>
      </p:pic>
    </p:spTree>
    <p:extLst>
      <p:ext uri="{BB962C8B-B14F-4D97-AF65-F5344CB8AC3E}">
        <p14:creationId xmlns:p14="http://schemas.microsoft.com/office/powerpoint/2010/main" val="240907120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Gestionnaire de Comité – Niveau District - page 3/3</a:t>
            </a:r>
            <a:endParaRPr lang="fr-FR" sz="1800" b="0" strike="noStrike" spc="-1" dirty="0">
              <a:latin typeface="Arial"/>
            </a:endParaRPr>
          </a:p>
        </p:txBody>
      </p:sp>
      <p:sp>
        <p:nvSpPr>
          <p:cNvPr id="106" name="CustomShape 5"/>
          <p:cNvSpPr/>
          <p:nvPr/>
        </p:nvSpPr>
        <p:spPr>
          <a:xfrm>
            <a:off x="677160" y="1451233"/>
            <a:ext cx="7788960" cy="116809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Le District est créé,</a:t>
            </a:r>
          </a:p>
          <a:p>
            <a:pPr marL="342900" indent="-342900">
              <a:lnSpc>
                <a:spcPct val="100000"/>
              </a:lnSpc>
              <a:buAutoNum type="arabicParenR"/>
            </a:pPr>
            <a:r>
              <a:rPr lang="fr-FR" sz="1400" spc="-1" dirty="0">
                <a:solidFill>
                  <a:srgbClr val="000000"/>
                </a:solidFill>
                <a:latin typeface="Corbel"/>
              </a:rPr>
              <a:t>Pour créer un autre District, cliquer sur le « + »,</a:t>
            </a:r>
          </a:p>
          <a:p>
            <a:pPr marL="342900" indent="-342900">
              <a:lnSpc>
                <a:spcPct val="100000"/>
              </a:lnSpc>
              <a:buAutoNum type="arabicParenR"/>
            </a:pPr>
            <a:r>
              <a:rPr lang="fr-FR" sz="1400" spc="-1" dirty="0">
                <a:solidFill>
                  <a:srgbClr val="000000"/>
                </a:solidFill>
                <a:latin typeface="Corbel"/>
              </a:rPr>
              <a:t>Pour modifier le District, cliquer sur le crayon,</a:t>
            </a:r>
          </a:p>
          <a:p>
            <a:pPr marL="342900" indent="-342900">
              <a:lnSpc>
                <a:spcPct val="100000"/>
              </a:lnSpc>
              <a:buAutoNum type="arabicParenR"/>
            </a:pPr>
            <a:r>
              <a:rPr lang="fr-FR" sz="1400" spc="-1" dirty="0">
                <a:solidFill>
                  <a:srgbClr val="000000"/>
                </a:solidFill>
                <a:latin typeface="Corbel"/>
              </a:rPr>
              <a:t>Pour supprimer le District, cliquer sur la croix,</a:t>
            </a:r>
          </a:p>
          <a:p>
            <a:pPr marL="342900" indent="-342900">
              <a:lnSpc>
                <a:spcPct val="100000"/>
              </a:lnSpc>
              <a:buAutoNum type="arabicParenR"/>
            </a:pPr>
            <a:r>
              <a:rPr lang="fr-FR" sz="1400" spc="-1" dirty="0">
                <a:solidFill>
                  <a:srgbClr val="000000"/>
                </a:solidFill>
                <a:latin typeface="Corbel"/>
              </a:rPr>
              <a:t>Pour ouvrir une journée et donc les inscriptions, cliquer sur le calendrier,</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a:stretch/>
        </p:blipFill>
        <p:spPr>
          <a:xfrm>
            <a:off x="665547" y="3230931"/>
            <a:ext cx="7574118" cy="54380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397383" y="273892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662388" y="2992803"/>
            <a:ext cx="643660" cy="43619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12750" y="3018283"/>
            <a:ext cx="264410" cy="49326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3306049" y="3429000"/>
            <a:ext cx="2293114"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711921" y="3454480"/>
            <a:ext cx="163540" cy="14605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67169" y="273892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5650100" y="27381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H="1">
            <a:off x="5416419" y="3018283"/>
            <a:ext cx="312840" cy="43619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5291277" y="3434169"/>
            <a:ext cx="173160"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5077996" y="273810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5220628" y="2992803"/>
            <a:ext cx="45719" cy="436197"/>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5134049" y="3439367"/>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4562458" y="2738923"/>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4797090" y="3031005"/>
            <a:ext cx="156417" cy="39452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4945932" y="3432517"/>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711921" y="4035441"/>
            <a:ext cx="778896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746" y="4774870"/>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32701" y="4447360"/>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13877" y="4813456"/>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374492" y="4226159"/>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24" name="CustomShape 1">
            <a:extLst>
              <a:ext uri="{FF2B5EF4-FFF2-40B4-BE49-F238E27FC236}">
                <a16:creationId xmlns:a16="http://schemas.microsoft.com/office/drawing/2014/main" id="{939F432A-FB3A-539A-0BE4-A42DDC299FF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6507609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1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6" grpId="0" animBg="1"/>
      <p:bldP spid="2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60</a:t>
            </a:fld>
            <a:endParaRPr lang="fr-FR" sz="1400" b="0" strike="noStrike" spc="-1" dirty="0">
              <a:latin typeface="Times New Roman"/>
            </a:endParaRPr>
          </a:p>
        </p:txBody>
      </p:sp>
      <p:sp>
        <p:nvSpPr>
          <p:cNvPr id="106" name="CustomShape 5"/>
          <p:cNvSpPr/>
          <p:nvPr/>
        </p:nvSpPr>
        <p:spPr>
          <a:xfrm>
            <a:off x="667109" y="1635093"/>
            <a:ext cx="7788960" cy="224531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La saisie manuelle se fait dans le cadre prévu à cet effet :</a:t>
            </a:r>
          </a:p>
          <a:p>
            <a:pPr marL="800100" lvl="1" indent="-342900">
              <a:buFont typeface="+mj-lt"/>
              <a:buAutoNum type="arabicPeriod"/>
            </a:pPr>
            <a:r>
              <a:rPr lang="fr-FR" sz="1400" spc="-1" dirty="0">
                <a:solidFill>
                  <a:srgbClr val="000000"/>
                </a:solidFill>
                <a:latin typeface="Corbel"/>
              </a:rPr>
              <a:t>Cliquer sur le cadre « Numéro de dossard / Elève »,</a:t>
            </a:r>
          </a:p>
          <a:p>
            <a:pPr marL="800100" lvl="1" indent="-342900">
              <a:buFont typeface="+mj-lt"/>
              <a:buAutoNum type="arabicPeriod"/>
            </a:pPr>
            <a:r>
              <a:rPr lang="fr-FR" sz="1400" spc="-1" dirty="0">
                <a:solidFill>
                  <a:srgbClr val="000000"/>
                </a:solidFill>
                <a:latin typeface="Corbel"/>
              </a:rPr>
              <a:t>Saisir le numéro de dossard,</a:t>
            </a:r>
          </a:p>
          <a:p>
            <a:pPr lvl="1"/>
            <a:r>
              <a:rPr lang="fr-FR" sz="1400" spc="-1" dirty="0">
                <a:solidFill>
                  <a:srgbClr val="000000"/>
                </a:solidFill>
                <a:latin typeface="Corbel"/>
              </a:rPr>
              <a:t>Note : il est possible de saisir le nom, ou une partie du nom, de l’élève. Dans le cas où il y a plusieurs propositions, une fenêtre s’ouvre pour faire ce choix : double cliquer gauche sur l’élève.</a:t>
            </a:r>
          </a:p>
          <a:p>
            <a:pPr marL="800100" lvl="1" indent="-342900">
              <a:buFont typeface="+mj-lt"/>
              <a:buAutoNum type="arabicPeriod" startAt="3"/>
            </a:pPr>
            <a:r>
              <a:rPr lang="fr-FR" sz="1400" spc="-1" dirty="0">
                <a:solidFill>
                  <a:srgbClr val="000000"/>
                </a:solidFill>
                <a:latin typeface="Corbel"/>
              </a:rPr>
              <a:t>Taper sur « Entrée » de votre clavier ou cliquer sur le bouton « Ajouter ».</a:t>
            </a:r>
          </a:p>
          <a:p>
            <a:pPr>
              <a:lnSpc>
                <a:spcPct val="100000"/>
              </a:lnSpc>
            </a:pPr>
            <a:r>
              <a:rPr lang="fr-FR" sz="1400" spc="-1" dirty="0">
                <a:solidFill>
                  <a:srgbClr val="000000"/>
                </a:solidFill>
                <a:latin typeface="Corbel"/>
              </a:rPr>
              <a:t>Note : si vous avez une </a:t>
            </a:r>
            <a:r>
              <a:rPr lang="fr-FR" sz="1400" b="1" spc="-1" dirty="0">
                <a:solidFill>
                  <a:srgbClr val="000000"/>
                </a:solidFill>
                <a:latin typeface="Corbel"/>
              </a:rPr>
              <a:t>scanette</a:t>
            </a:r>
            <a:r>
              <a:rPr lang="fr-FR" sz="1400" spc="-1" dirty="0">
                <a:solidFill>
                  <a:srgbClr val="000000"/>
                </a:solidFill>
                <a:latin typeface="Corbel"/>
              </a:rPr>
              <a:t> vous devez cliquer sur le cadre, scanner le code barre du dossard puis taper sur « Entrée » sur votre clavier ou cliquer sur le bouton « Ajouter ».</a:t>
            </a:r>
          </a:p>
          <a:p>
            <a:pPr>
              <a:lnSpc>
                <a:spcPct val="100000"/>
              </a:lnSpc>
            </a:pPr>
            <a:r>
              <a:rPr lang="fr-FR" sz="1400" b="1" u="sng" spc="-1" dirty="0">
                <a:solidFill>
                  <a:srgbClr val="000000"/>
                </a:solidFill>
                <a:latin typeface="Corbel"/>
              </a:rPr>
              <a:t>Important : le fonctionnement de la scanette est lié à votre ordinateur et non à Ucompetitions!</a:t>
            </a:r>
          </a:p>
          <a:p>
            <a:pPr>
              <a:lnSpc>
                <a:spcPct val="100000"/>
              </a:lnSpc>
            </a:pPr>
            <a:r>
              <a:rPr lang="fr-FR" sz="1400" b="1" u="sng" spc="-1" dirty="0">
                <a:solidFill>
                  <a:srgbClr val="000000"/>
                </a:solidFill>
                <a:latin typeface="Corbel"/>
              </a:rPr>
              <a:t>Conseil : tester la scanette avec les majuscules verrouillées sur votre clavier.</a:t>
            </a: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790936" y="4163341"/>
            <a:ext cx="7665133"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39199" y="504230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25981" y="5261115"/>
            <a:ext cx="364955" cy="69386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790936" y="5818823"/>
            <a:ext cx="2777507" cy="2152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et scannée des arrivées – page 1/4</a:t>
            </a:r>
            <a:endParaRPr lang="fr-FR" spc="-1" dirty="0"/>
          </a:p>
        </p:txBody>
      </p:sp>
      <p:sp>
        <p:nvSpPr>
          <p:cNvPr id="3" name="CustomShape 1">
            <a:extLst>
              <a:ext uri="{FF2B5EF4-FFF2-40B4-BE49-F238E27FC236}">
                <a16:creationId xmlns:a16="http://schemas.microsoft.com/office/drawing/2014/main" id="{7D06C6DA-6E61-31F7-74BA-3147CF2A85A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2" name="Image 1">
            <a:extLst>
              <a:ext uri="{FF2B5EF4-FFF2-40B4-BE49-F238E27FC236}">
                <a16:creationId xmlns:a16="http://schemas.microsoft.com/office/drawing/2014/main" id="{171739E6-46A4-B0EB-A9C0-343C6A0CAE4B}"/>
              </a:ext>
            </a:extLst>
          </p:cNvPr>
          <p:cNvPicPr>
            <a:picLocks noChangeAspect="1"/>
          </p:cNvPicPr>
          <p:nvPr/>
        </p:nvPicPr>
        <p:blipFill>
          <a:blip r:embed="rId5"/>
          <a:stretch>
            <a:fillRect/>
          </a:stretch>
        </p:blipFill>
        <p:spPr>
          <a:xfrm>
            <a:off x="2633727" y="6120243"/>
            <a:ext cx="1459185" cy="199678"/>
          </a:xfrm>
          <a:prstGeom prst="rect">
            <a:avLst/>
          </a:prstGeom>
        </p:spPr>
      </p:pic>
    </p:spTree>
    <p:extLst>
      <p:ext uri="{BB962C8B-B14F-4D97-AF65-F5344CB8AC3E}">
        <p14:creationId xmlns:p14="http://schemas.microsoft.com/office/powerpoint/2010/main" val="140702550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61</a:t>
            </a:fld>
            <a:endParaRPr lang="fr-FR" sz="1400" b="0" strike="noStrike" spc="-1" dirty="0">
              <a:latin typeface="Times New Roman"/>
            </a:endParaRPr>
          </a:p>
        </p:txBody>
      </p:sp>
      <p:sp>
        <p:nvSpPr>
          <p:cNvPr id="106" name="CustomShape 5"/>
          <p:cNvSpPr/>
          <p:nvPr/>
        </p:nvSpPr>
        <p:spPr>
          <a:xfrm>
            <a:off x="612245" y="1365840"/>
            <a:ext cx="7788960" cy="48306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2"/>
            </a:pPr>
            <a:r>
              <a:rPr lang="fr-FR" sz="1400" spc="-1" dirty="0">
                <a:solidFill>
                  <a:srgbClr val="000000"/>
                </a:solidFill>
                <a:latin typeface="Corbel"/>
              </a:rPr>
              <a:t>Lorsqu’une arrivée correcte est saisie :</a:t>
            </a:r>
          </a:p>
          <a:p>
            <a:pPr marL="800100" lvl="1" indent="-342900">
              <a:buFont typeface="+mj-lt"/>
              <a:buAutoNum type="arabicPeriod"/>
            </a:pPr>
            <a:r>
              <a:rPr lang="fr-FR" sz="1400" spc="-1" dirty="0">
                <a:solidFill>
                  <a:srgbClr val="000000"/>
                </a:solidFill>
                <a:latin typeface="Corbel"/>
              </a:rPr>
              <a:t>Les informations d’arrivée de l’élève apparaissent dans le cadre d’information,</a:t>
            </a:r>
          </a:p>
          <a:p>
            <a:pPr marL="800100" lvl="1" indent="-342900">
              <a:buFont typeface="+mj-lt"/>
              <a:buAutoNum type="arabicPeriod"/>
            </a:pPr>
            <a:r>
              <a:rPr lang="fr-FR" sz="1400" spc="-1" dirty="0">
                <a:solidFill>
                  <a:srgbClr val="000000"/>
                </a:solidFill>
                <a:latin typeface="Corbel"/>
              </a:rPr>
              <a:t>En même temps, un bandeau vert, validant la saisie et la bonne catégorie de l’élève, apparait,</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Double cliquer gauche dans la case « qualifiés » pour indiquer dans les résultats que l’élève est qualifié(e) au tour suivant = « </a:t>
            </a:r>
            <a:r>
              <a:rPr lang="fr-FR" sz="1400" b="1" spc="-1" dirty="0">
                <a:solidFill>
                  <a:srgbClr val="000000"/>
                </a:solidFill>
                <a:latin typeface="Corbel"/>
              </a:rPr>
              <a:t>Q</a:t>
            </a:r>
            <a:r>
              <a:rPr lang="fr-FR" sz="1400" spc="-1" dirty="0">
                <a:solidFill>
                  <a:srgbClr val="000000"/>
                </a:solidFill>
                <a:latin typeface="Corbel"/>
              </a:rPr>
              <a:t>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Double cliquer à nouveau pour indiquer qu’il/elle est susceptible d’être qualifié(e) = « </a:t>
            </a:r>
            <a:r>
              <a:rPr lang="fr-FR" sz="1400" b="1" spc="-1" dirty="0">
                <a:solidFill>
                  <a:srgbClr val="000000"/>
                </a:solidFill>
                <a:latin typeface="Corbel"/>
              </a:rPr>
              <a:t>SQ</a:t>
            </a:r>
            <a:r>
              <a:rPr lang="fr-FR" sz="1400" spc="-1" dirty="0">
                <a:solidFill>
                  <a:srgbClr val="000000"/>
                </a:solidFill>
                <a:latin typeface="Corbel"/>
              </a:rPr>
              <a:t> »,</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Double cliquer à nouveau pour laisser la case vide.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016435" y="2072956"/>
            <a:ext cx="7530548"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311295" y="1793596"/>
            <a:ext cx="45537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660919" y="2008956"/>
            <a:ext cx="364955" cy="693865"/>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1095849" y="2595177"/>
            <a:ext cx="7348130" cy="35791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des arrivées – page 2/4</a:t>
            </a:r>
            <a:endParaRPr lang="fr-FR" spc="-1" dirty="0"/>
          </a:p>
        </p:txBody>
      </p:sp>
      <p:sp>
        <p:nvSpPr>
          <p:cNvPr id="2" name="CustomShape 9">
            <a:extLst>
              <a:ext uri="{FF2B5EF4-FFF2-40B4-BE49-F238E27FC236}">
                <a16:creationId xmlns:a16="http://schemas.microsoft.com/office/drawing/2014/main" id="{0D26929D-28C2-4500-3BAE-FC45FD05997D}"/>
              </a:ext>
            </a:extLst>
          </p:cNvPr>
          <p:cNvSpPr/>
          <p:nvPr/>
        </p:nvSpPr>
        <p:spPr>
          <a:xfrm>
            <a:off x="129139" y="3547742"/>
            <a:ext cx="45537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3" name="CustomShape 7">
            <a:extLst>
              <a:ext uri="{FF2B5EF4-FFF2-40B4-BE49-F238E27FC236}">
                <a16:creationId xmlns:a16="http://schemas.microsoft.com/office/drawing/2014/main" id="{2E0674D6-F442-EBB5-90D3-7BF6B4183817}"/>
              </a:ext>
            </a:extLst>
          </p:cNvPr>
          <p:cNvSpPr/>
          <p:nvPr/>
        </p:nvSpPr>
        <p:spPr>
          <a:xfrm>
            <a:off x="548476" y="3721176"/>
            <a:ext cx="477398" cy="22860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Rectangle 5">
            <a:extLst>
              <a:ext uri="{FF2B5EF4-FFF2-40B4-BE49-F238E27FC236}">
                <a16:creationId xmlns:a16="http://schemas.microsoft.com/office/drawing/2014/main" id="{454C1B76-7086-125F-345B-4FE7B9F08A28}"/>
              </a:ext>
            </a:extLst>
          </p:cNvPr>
          <p:cNvSpPr/>
          <p:nvPr/>
        </p:nvSpPr>
        <p:spPr>
          <a:xfrm>
            <a:off x="1016435" y="3794339"/>
            <a:ext cx="7530548" cy="22860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E09B9D19-3B2A-D6D5-98DC-1EBBFC0E21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929" y="4829575"/>
            <a:ext cx="8060054" cy="384654"/>
          </a:xfrm>
          <a:prstGeom prst="rect">
            <a:avLst/>
          </a:prstGeom>
        </p:spPr>
      </p:pic>
      <p:pic>
        <p:nvPicPr>
          <p:cNvPr id="11" name="Image 10">
            <a:extLst>
              <a:ext uri="{FF2B5EF4-FFF2-40B4-BE49-F238E27FC236}">
                <a16:creationId xmlns:a16="http://schemas.microsoft.com/office/drawing/2014/main" id="{D29A17DB-D25A-D511-CAD4-160E09ED10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929" y="5476402"/>
            <a:ext cx="8060054" cy="405229"/>
          </a:xfrm>
          <a:prstGeom prst="rect">
            <a:avLst/>
          </a:prstGeom>
        </p:spPr>
      </p:pic>
      <p:sp>
        <p:nvSpPr>
          <p:cNvPr id="13" name="ZoneTexte 12">
            <a:extLst>
              <a:ext uri="{FF2B5EF4-FFF2-40B4-BE49-F238E27FC236}">
                <a16:creationId xmlns:a16="http://schemas.microsoft.com/office/drawing/2014/main" id="{D09DCCED-8679-DBCC-3FF5-5EFB014470C3}"/>
              </a:ext>
            </a:extLst>
          </p:cNvPr>
          <p:cNvSpPr txBox="1"/>
          <p:nvPr/>
        </p:nvSpPr>
        <p:spPr>
          <a:xfrm>
            <a:off x="486929" y="6125418"/>
            <a:ext cx="8201468" cy="523220"/>
          </a:xfrm>
          <a:prstGeom prst="rect">
            <a:avLst/>
          </a:prstGeom>
          <a:noFill/>
        </p:spPr>
        <p:txBody>
          <a:bodyPr wrap="square" rtlCol="0">
            <a:spAutoFit/>
          </a:bodyPr>
          <a:lstStyle/>
          <a:p>
            <a:r>
              <a:rPr lang="fr-FR" sz="1400" u="sng" dirty="0"/>
              <a:t>Important : pour saisir l’arrivée d’un relais, il n’y a besoin de saisir le dossard que d’un(e) seul(e) élève membre du relais </a:t>
            </a:r>
            <a:r>
              <a:rPr lang="fr-FR" sz="1400" u="sng" dirty="0">
                <a:sym typeface="Wingdings" panose="05000000000000000000" pitchFamily="2" charset="2"/>
              </a:rPr>
              <a:t> </a:t>
            </a:r>
            <a:r>
              <a:rPr lang="fr-FR" sz="1400" u="sng" dirty="0" err="1">
                <a:sym typeface="Wingdings" panose="05000000000000000000" pitchFamily="2" charset="2"/>
              </a:rPr>
              <a:t>Ucompetitions</a:t>
            </a:r>
            <a:r>
              <a:rPr lang="fr-FR" sz="1400" u="sng" dirty="0">
                <a:sym typeface="Wingdings" panose="05000000000000000000" pitchFamily="2" charset="2"/>
              </a:rPr>
              <a:t> considérera que tous les membres du relais sont arrivés.</a:t>
            </a:r>
            <a:endParaRPr lang="fr-FR" sz="1400" u="sng" dirty="0"/>
          </a:p>
        </p:txBody>
      </p:sp>
      <p:sp>
        <p:nvSpPr>
          <p:cNvPr id="9" name="CustomShape 1">
            <a:extLst>
              <a:ext uri="{FF2B5EF4-FFF2-40B4-BE49-F238E27FC236}">
                <a16:creationId xmlns:a16="http://schemas.microsoft.com/office/drawing/2014/main" id="{56A47A3C-B390-FBCE-A195-42A0E5E4BD3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7" name="Image 6">
            <a:extLst>
              <a:ext uri="{FF2B5EF4-FFF2-40B4-BE49-F238E27FC236}">
                <a16:creationId xmlns:a16="http://schemas.microsoft.com/office/drawing/2014/main" id="{26DB342E-3621-8A25-8320-8C290A4273D0}"/>
              </a:ext>
            </a:extLst>
          </p:cNvPr>
          <p:cNvPicPr>
            <a:picLocks noChangeAspect="1"/>
          </p:cNvPicPr>
          <p:nvPr/>
        </p:nvPicPr>
        <p:blipFill>
          <a:blip r:embed="rId7"/>
          <a:stretch>
            <a:fillRect/>
          </a:stretch>
        </p:blipFill>
        <p:spPr>
          <a:xfrm>
            <a:off x="2825751" y="4044608"/>
            <a:ext cx="1459185" cy="199678"/>
          </a:xfrm>
          <a:prstGeom prst="rect">
            <a:avLst/>
          </a:prstGeom>
        </p:spPr>
      </p:pic>
    </p:spTree>
    <p:extLst>
      <p:ext uri="{BB962C8B-B14F-4D97-AF65-F5344CB8AC3E}">
        <p14:creationId xmlns:p14="http://schemas.microsoft.com/office/powerpoint/2010/main" val="180021418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20" end="2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62</a:t>
            </a:fld>
            <a:endParaRPr lang="fr-FR" sz="1400" b="0" strike="noStrike" spc="-1" dirty="0">
              <a:latin typeface="Times New Roman"/>
            </a:endParaRPr>
          </a:p>
        </p:txBody>
      </p:sp>
      <p:sp>
        <p:nvSpPr>
          <p:cNvPr id="106" name="CustomShape 5"/>
          <p:cNvSpPr/>
          <p:nvPr/>
        </p:nvSpPr>
        <p:spPr>
          <a:xfrm>
            <a:off x="667109" y="1635093"/>
            <a:ext cx="77889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3"/>
            </a:pPr>
            <a:r>
              <a:rPr lang="fr-FR" sz="1400" spc="-1" dirty="0">
                <a:solidFill>
                  <a:srgbClr val="000000"/>
                </a:solidFill>
                <a:latin typeface="Corbel"/>
              </a:rPr>
              <a:t>Lorsque une arrivée incorrecte est saisie :</a:t>
            </a:r>
          </a:p>
          <a:p>
            <a:pPr marL="800100" lvl="1" indent="-342900">
              <a:buFont typeface="+mj-lt"/>
              <a:buAutoNum type="arabicPeriod"/>
            </a:pPr>
            <a:r>
              <a:rPr lang="fr-FR" sz="1400" spc="-1" dirty="0">
                <a:solidFill>
                  <a:srgbClr val="000000"/>
                </a:solidFill>
                <a:latin typeface="Corbel"/>
              </a:rPr>
              <a:t>Si l’élève n’est pas dans la bonne course et si vous avez cocher la case correspondante à la fonctionnalité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4" action="ppaction://hlinksldjump"/>
              </a:rPr>
              <a:t>diapositive 56</a:t>
            </a:r>
            <a:r>
              <a:rPr lang="fr-FR" sz="1400" spc="-1" dirty="0">
                <a:solidFill>
                  <a:srgbClr val="000000"/>
                </a:solidFill>
                <a:latin typeface="Corbel"/>
              </a:rPr>
              <a:t>), une fenêtre s’ouvre vous demandant si vous confirmer l’enregistrement de l’arrivée dans la catégorie de l’élève. Si vous confirmer, l’arrivée est validée et </a:t>
            </a:r>
            <a:r>
              <a:rPr lang="fr-FR" sz="1400" spc="-1" dirty="0" err="1">
                <a:solidFill>
                  <a:srgbClr val="000000"/>
                </a:solidFill>
                <a:latin typeface="Corbel"/>
              </a:rPr>
              <a:t>Ucompetitions</a:t>
            </a:r>
            <a:r>
              <a:rPr lang="fr-FR" sz="1400" spc="-1" dirty="0">
                <a:solidFill>
                  <a:srgbClr val="000000"/>
                </a:solidFill>
                <a:latin typeface="Corbel"/>
              </a:rPr>
              <a:t> passe en actif sur la compétition de l’élève,</a:t>
            </a:r>
          </a:p>
          <a:p>
            <a:pPr lvl="1"/>
            <a:r>
              <a:rPr lang="fr-FR" sz="1400" b="1" u="sng" spc="-1" dirty="0">
                <a:solidFill>
                  <a:srgbClr val="000000"/>
                </a:solidFill>
                <a:latin typeface="Corbel"/>
              </a:rPr>
              <a:t>Important : utile si vous faites courir plusieurs catégories en même temps avec un classement               différencié ou pour être informé lorsqu’un participant n’a pas couru dans la bonne course.</a:t>
            </a:r>
          </a:p>
          <a:p>
            <a:pPr lvl="1"/>
            <a:endParaRPr lang="fr-FR" sz="1400" spc="-1" dirty="0">
              <a:solidFill>
                <a:srgbClr val="000000"/>
              </a:solidFill>
              <a:latin typeface="Corbel"/>
            </a:endParaRPr>
          </a:p>
          <a:p>
            <a:pPr lvl="1"/>
            <a:endParaRPr lang="fr-FR" sz="1400" spc="-1" dirty="0">
              <a:solidFill>
                <a:srgbClr val="000000"/>
              </a:solidFill>
              <a:latin typeface="Corbel"/>
            </a:endParaRPr>
          </a:p>
          <a:p>
            <a:pPr lvl="1"/>
            <a:endParaRPr lang="fr-FR" sz="1400" spc="-1" dirty="0">
              <a:solidFill>
                <a:srgbClr val="000000"/>
              </a:solidFill>
              <a:latin typeface="Corbel"/>
            </a:endParaRPr>
          </a:p>
          <a:p>
            <a:pPr lvl="1"/>
            <a:endParaRPr lang="fr-FR" sz="1400" spc="-1" dirty="0">
              <a:solidFill>
                <a:srgbClr val="000000"/>
              </a:solidFill>
              <a:latin typeface="Corbel"/>
            </a:endParaRPr>
          </a:p>
          <a:p>
            <a:pPr lvl="1"/>
            <a:endParaRPr lang="fr-FR" sz="1400" spc="-1" dirty="0">
              <a:solidFill>
                <a:srgbClr val="000000"/>
              </a:solidFill>
              <a:latin typeface="Corbel"/>
            </a:endParaRPr>
          </a:p>
          <a:p>
            <a:pPr marL="800100" lvl="1" indent="-342900">
              <a:buFont typeface="+mj-lt"/>
              <a:buAutoNum type="arabicPeriod" startAt="2"/>
            </a:pPr>
            <a:r>
              <a:rPr lang="fr-FR" sz="1400" spc="-1" dirty="0">
                <a:solidFill>
                  <a:srgbClr val="000000"/>
                </a:solidFill>
                <a:latin typeface="Corbel"/>
              </a:rPr>
              <a:t>Si le dossard de l’élève est déjà saisi, un bandeau orange apparait avec l’information,</a:t>
            </a: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r>
              <a:rPr lang="fr-FR" sz="1400" spc="-1" dirty="0">
                <a:solidFill>
                  <a:srgbClr val="000000"/>
                </a:solidFill>
                <a:latin typeface="Corbel"/>
              </a:rPr>
              <a:t>Si le dossard saisi n’existe pas, un bandeau orange apparait avec l’information,</a:t>
            </a: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endParaRPr lang="fr-FR" sz="1400" spc="-1" dirty="0">
              <a:solidFill>
                <a:srgbClr val="000000"/>
              </a:solidFill>
              <a:latin typeface="Corbel"/>
            </a:endParaRPr>
          </a:p>
          <a:p>
            <a:pPr marL="800100" lvl="1" indent="-342900">
              <a:buFont typeface="+mj-lt"/>
              <a:buAutoNum type="arabicPeriod" startAt="2"/>
            </a:pPr>
            <a:r>
              <a:rPr lang="fr-FR" sz="1400" spc="-1" dirty="0">
                <a:solidFill>
                  <a:srgbClr val="000000"/>
                </a:solidFill>
                <a:latin typeface="Corbel"/>
              </a:rPr>
              <a:t>Si la saisie ne correspond à aucune donnée élève alors un bandeau rouge avec l’information apparait.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2847823" y="3218792"/>
            <a:ext cx="3306557" cy="897639"/>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des arrivées – page 3/4</a:t>
            </a:r>
            <a:endParaRPr lang="fr-FR" spc="-1" dirty="0"/>
          </a:p>
        </p:txBody>
      </p:sp>
      <p:pic>
        <p:nvPicPr>
          <p:cNvPr id="8" name="Image 7">
            <a:extLst>
              <a:ext uri="{FF2B5EF4-FFF2-40B4-BE49-F238E27FC236}">
                <a16:creationId xmlns:a16="http://schemas.microsoft.com/office/drawing/2014/main" id="{E09B9D19-3B2A-D6D5-98DC-1EBBFC0E212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6452" y="4476113"/>
            <a:ext cx="8493258" cy="232309"/>
          </a:xfrm>
          <a:prstGeom prst="rect">
            <a:avLst/>
          </a:prstGeom>
        </p:spPr>
      </p:pic>
      <p:pic>
        <p:nvPicPr>
          <p:cNvPr id="11" name="Image 10">
            <a:extLst>
              <a:ext uri="{FF2B5EF4-FFF2-40B4-BE49-F238E27FC236}">
                <a16:creationId xmlns:a16="http://schemas.microsoft.com/office/drawing/2014/main" id="{D29A17DB-D25A-D511-CAD4-160E09ED107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379671" y="5161488"/>
            <a:ext cx="8502177" cy="245951"/>
          </a:xfrm>
          <a:prstGeom prst="rect">
            <a:avLst/>
          </a:prstGeom>
        </p:spPr>
      </p:pic>
      <p:pic>
        <p:nvPicPr>
          <p:cNvPr id="9" name="Image 8">
            <a:extLst>
              <a:ext uri="{FF2B5EF4-FFF2-40B4-BE49-F238E27FC236}">
                <a16:creationId xmlns:a16="http://schemas.microsoft.com/office/drawing/2014/main" id="{4E1AA807-2EFD-C9AB-E2E6-EB2B788E9F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239" y="6014543"/>
            <a:ext cx="8829040" cy="246833"/>
          </a:xfrm>
          <a:prstGeom prst="rect">
            <a:avLst/>
          </a:prstGeom>
        </p:spPr>
      </p:pic>
      <p:sp>
        <p:nvSpPr>
          <p:cNvPr id="3" name="CustomShape 1">
            <a:extLst>
              <a:ext uri="{FF2B5EF4-FFF2-40B4-BE49-F238E27FC236}">
                <a16:creationId xmlns:a16="http://schemas.microsoft.com/office/drawing/2014/main" id="{43AE7F57-27AC-8B95-8337-80AD516DEBD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704536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63</a:t>
            </a:fld>
            <a:endParaRPr lang="fr-FR" sz="1400" b="0" strike="noStrike" spc="-1" dirty="0">
              <a:latin typeface="Times New Roman"/>
            </a:endParaRPr>
          </a:p>
        </p:txBody>
      </p:sp>
      <p:sp>
        <p:nvSpPr>
          <p:cNvPr id="106" name="CustomShape 5"/>
          <p:cNvSpPr/>
          <p:nvPr/>
        </p:nvSpPr>
        <p:spPr>
          <a:xfrm>
            <a:off x="667109" y="1635093"/>
            <a:ext cx="4051195" cy="418430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4"/>
            </a:pPr>
            <a:r>
              <a:rPr lang="fr-FR" sz="1400" spc="-1" dirty="0">
                <a:solidFill>
                  <a:srgbClr val="000000"/>
                </a:solidFill>
                <a:latin typeface="Corbel"/>
              </a:rPr>
              <a:t>Modifier le rang d’un participant :</a:t>
            </a:r>
          </a:p>
          <a:p>
            <a:pPr marL="800100" lvl="1" indent="-342900">
              <a:buFont typeface="+mj-lt"/>
              <a:buAutoNum type="arabicPeriod"/>
            </a:pPr>
            <a:r>
              <a:rPr lang="fr-FR" sz="1400" spc="-1" dirty="0">
                <a:solidFill>
                  <a:srgbClr val="000000"/>
                </a:solidFill>
                <a:latin typeface="Corbel"/>
              </a:rPr>
              <a:t>Double cliquer gauche sur son classement,</a:t>
            </a:r>
          </a:p>
          <a:p>
            <a:pPr marL="800100" lvl="1" indent="-342900">
              <a:buFont typeface="+mj-lt"/>
              <a:buAutoNum type="arabicPeriod"/>
            </a:pPr>
            <a:endParaRPr lang="fr-FR" sz="1400" spc="-1" dirty="0">
              <a:solidFill>
                <a:srgbClr val="000000"/>
              </a:solidFill>
              <a:latin typeface="Corbel"/>
            </a:endParaRPr>
          </a:p>
          <a:p>
            <a:pPr marL="800100" lvl="1" indent="-342900">
              <a:buFont typeface="+mj-lt"/>
              <a:buAutoNum type="arabicPeriod"/>
            </a:pPr>
            <a:r>
              <a:rPr lang="fr-FR" sz="1400" spc="-1" dirty="0">
                <a:solidFill>
                  <a:srgbClr val="000000"/>
                </a:solidFill>
                <a:latin typeface="Corbel"/>
              </a:rPr>
              <a:t>Indiquer sa nouvelle place dans la fenêtre qui s’ouvre.</a:t>
            </a:r>
          </a:p>
          <a:p>
            <a:r>
              <a:rPr lang="fr-FR" sz="1400" spc="-1" dirty="0">
                <a:solidFill>
                  <a:srgbClr val="000000"/>
                </a:solidFill>
                <a:latin typeface="Corbel"/>
              </a:rPr>
              <a:t>Note : les rangs de tous les autres concurrents se mettent à jour automatiquement.</a:t>
            </a: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lnSpc>
                <a:spcPct val="100000"/>
              </a:lnSpc>
              <a:buFont typeface="+mj-lt"/>
              <a:buAutoNum type="arabicParenR" startAt="4"/>
            </a:pPr>
            <a:endParaRPr lang="fr-FR" sz="1400" spc="-1" dirty="0">
              <a:solidFill>
                <a:srgbClr val="000000"/>
              </a:solidFill>
              <a:latin typeface="Corbel"/>
            </a:endParaRPr>
          </a:p>
          <a:p>
            <a:pPr marL="342900" indent="-342900">
              <a:buFont typeface="+mj-lt"/>
              <a:buAutoNum type="arabicParenR" startAt="5"/>
            </a:pPr>
            <a:r>
              <a:rPr lang="fr-FR" sz="1400" spc="-1" dirty="0">
                <a:solidFill>
                  <a:srgbClr val="000000"/>
                </a:solidFill>
                <a:latin typeface="Corbel"/>
              </a:rPr>
              <a:t>Recalculer manuellement les rangs de la compétition :</a:t>
            </a:r>
          </a:p>
          <a:p>
            <a:pPr marL="800100" lvl="1" indent="-342900">
              <a:buFont typeface="+mj-lt"/>
              <a:buAutoNum type="arabicPeriod"/>
            </a:pPr>
            <a:r>
              <a:rPr lang="fr-FR" sz="1400" spc="-1" dirty="0">
                <a:solidFill>
                  <a:srgbClr val="000000"/>
                </a:solidFill>
                <a:latin typeface="Corbel"/>
              </a:rPr>
              <a:t>Cliquer droit sur une ligne,</a:t>
            </a:r>
          </a:p>
          <a:p>
            <a:pPr marL="800100" lvl="1" indent="-342900">
              <a:buFont typeface="+mj-lt"/>
              <a:buAutoNum type="arabicPeriod"/>
            </a:pPr>
            <a:r>
              <a:rPr lang="fr-FR" sz="1400" spc="-1" dirty="0">
                <a:solidFill>
                  <a:srgbClr val="000000"/>
                </a:solidFill>
                <a:latin typeface="Corbel"/>
              </a:rPr>
              <a:t>Cliquer sur « Recalculer les rangs de la compétition ».</a:t>
            </a:r>
          </a:p>
          <a:p>
            <a:r>
              <a:rPr lang="fr-FR" sz="1400" spc="-1" dirty="0">
                <a:solidFill>
                  <a:srgbClr val="000000"/>
                </a:solidFill>
                <a:latin typeface="Corbel"/>
              </a:rPr>
              <a:t>Note : utile à la suite de la suppression d’une inscription après saisie des arrivées et lorsqu’il manque un rang.</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321809" y="1510394"/>
            <a:ext cx="3547872" cy="2115744"/>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e. Saisie manuelle des arrivées – page 4/4</a:t>
            </a:r>
            <a:endParaRPr lang="fr-FR" spc="-1" dirty="0"/>
          </a:p>
        </p:txBody>
      </p:sp>
      <p:pic>
        <p:nvPicPr>
          <p:cNvPr id="3" name="Image 2">
            <a:extLst>
              <a:ext uri="{FF2B5EF4-FFF2-40B4-BE49-F238E27FC236}">
                <a16:creationId xmlns:a16="http://schemas.microsoft.com/office/drawing/2014/main" id="{0BCE1461-5D77-C264-2375-C736D5C62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4020" y="4359659"/>
            <a:ext cx="3565932" cy="2286694"/>
          </a:xfrm>
          <a:prstGeom prst="rect">
            <a:avLst/>
          </a:prstGeom>
        </p:spPr>
      </p:pic>
      <p:sp>
        <p:nvSpPr>
          <p:cNvPr id="6" name="CustomShape 7">
            <a:extLst>
              <a:ext uri="{FF2B5EF4-FFF2-40B4-BE49-F238E27FC236}">
                <a16:creationId xmlns:a16="http://schemas.microsoft.com/office/drawing/2014/main" id="{3373DB64-5817-ED8C-8DCB-2949BED61346}"/>
              </a:ext>
            </a:extLst>
          </p:cNvPr>
          <p:cNvSpPr/>
          <p:nvPr/>
        </p:nvSpPr>
        <p:spPr>
          <a:xfrm flipV="1">
            <a:off x="4672404" y="2702051"/>
            <a:ext cx="2380665" cy="6656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F47C2A32-8706-B4DC-019F-3B2C20FA751E}"/>
              </a:ext>
            </a:extLst>
          </p:cNvPr>
          <p:cNvSpPr/>
          <p:nvPr/>
        </p:nvSpPr>
        <p:spPr>
          <a:xfrm>
            <a:off x="5505048" y="2279314"/>
            <a:ext cx="334314" cy="27960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DA1180B3-3450-3F28-B660-D84D381B1DBB}"/>
              </a:ext>
            </a:extLst>
          </p:cNvPr>
          <p:cNvSpPr/>
          <p:nvPr/>
        </p:nvSpPr>
        <p:spPr>
          <a:xfrm>
            <a:off x="7073799" y="2359701"/>
            <a:ext cx="1649800" cy="34235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7">
            <a:extLst>
              <a:ext uri="{FF2B5EF4-FFF2-40B4-BE49-F238E27FC236}">
                <a16:creationId xmlns:a16="http://schemas.microsoft.com/office/drawing/2014/main" id="{AADC9644-1D75-5D39-E9D1-A16BE7654A22}"/>
              </a:ext>
            </a:extLst>
          </p:cNvPr>
          <p:cNvSpPr/>
          <p:nvPr/>
        </p:nvSpPr>
        <p:spPr>
          <a:xfrm>
            <a:off x="4718304" y="2085682"/>
            <a:ext cx="768096" cy="281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CustomShape 7">
            <a:extLst>
              <a:ext uri="{FF2B5EF4-FFF2-40B4-BE49-F238E27FC236}">
                <a16:creationId xmlns:a16="http://schemas.microsoft.com/office/drawing/2014/main" id="{8426563D-D8CC-AF8A-A89D-7F67D5147495}"/>
              </a:ext>
            </a:extLst>
          </p:cNvPr>
          <p:cNvSpPr/>
          <p:nvPr/>
        </p:nvSpPr>
        <p:spPr>
          <a:xfrm>
            <a:off x="4315967" y="4613366"/>
            <a:ext cx="2176273" cy="65892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F8F02B8E-F4BE-1E65-BF61-F0CC4F338D67}"/>
              </a:ext>
            </a:extLst>
          </p:cNvPr>
          <p:cNvSpPr/>
          <p:nvPr/>
        </p:nvSpPr>
        <p:spPr>
          <a:xfrm>
            <a:off x="4315967" y="4930456"/>
            <a:ext cx="2661019" cy="6067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Rectangle 13">
            <a:extLst>
              <a:ext uri="{FF2B5EF4-FFF2-40B4-BE49-F238E27FC236}">
                <a16:creationId xmlns:a16="http://schemas.microsoft.com/office/drawing/2014/main" id="{674EDCE0-E626-0631-3F80-76B231762D88}"/>
              </a:ext>
            </a:extLst>
          </p:cNvPr>
          <p:cNvSpPr/>
          <p:nvPr/>
        </p:nvSpPr>
        <p:spPr>
          <a:xfrm>
            <a:off x="6978704" y="5495543"/>
            <a:ext cx="1649800" cy="17216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7">
            <a:extLst>
              <a:ext uri="{FF2B5EF4-FFF2-40B4-BE49-F238E27FC236}">
                <a16:creationId xmlns:a16="http://schemas.microsoft.com/office/drawing/2014/main" id="{41FDE493-4F17-8411-22F6-33452B6FB239}"/>
              </a:ext>
            </a:extLst>
          </p:cNvPr>
          <p:cNvSpPr/>
          <p:nvPr/>
        </p:nvSpPr>
        <p:spPr>
          <a:xfrm>
            <a:off x="4314249" y="5413248"/>
            <a:ext cx="879771" cy="19680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Rectangle 16">
            <a:extLst>
              <a:ext uri="{FF2B5EF4-FFF2-40B4-BE49-F238E27FC236}">
                <a16:creationId xmlns:a16="http://schemas.microsoft.com/office/drawing/2014/main" id="{30903B7B-DC99-A400-5906-609554C0BA94}"/>
              </a:ext>
            </a:extLst>
          </p:cNvPr>
          <p:cNvSpPr/>
          <p:nvPr/>
        </p:nvSpPr>
        <p:spPr>
          <a:xfrm>
            <a:off x="5321809" y="5345149"/>
            <a:ext cx="438911" cy="4643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9E169510-A826-9140-F584-F5C560C9E31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2" name="Image 1">
            <a:extLst>
              <a:ext uri="{FF2B5EF4-FFF2-40B4-BE49-F238E27FC236}">
                <a16:creationId xmlns:a16="http://schemas.microsoft.com/office/drawing/2014/main" id="{5215DF48-C289-B9EB-D66D-4D0C399C7D90}"/>
              </a:ext>
            </a:extLst>
          </p:cNvPr>
          <p:cNvPicPr>
            <a:picLocks noChangeAspect="1"/>
          </p:cNvPicPr>
          <p:nvPr/>
        </p:nvPicPr>
        <p:blipFill>
          <a:blip r:embed="rId6"/>
          <a:stretch>
            <a:fillRect/>
          </a:stretch>
        </p:blipFill>
        <p:spPr>
          <a:xfrm>
            <a:off x="7264414" y="3351680"/>
            <a:ext cx="1459185" cy="199678"/>
          </a:xfrm>
          <a:prstGeom prst="rect">
            <a:avLst/>
          </a:prstGeom>
        </p:spPr>
      </p:pic>
    </p:spTree>
    <p:extLst>
      <p:ext uri="{BB962C8B-B14F-4D97-AF65-F5344CB8AC3E}">
        <p14:creationId xmlns:p14="http://schemas.microsoft.com/office/powerpoint/2010/main" val="218553748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4" grpId="0" animBg="1"/>
      <p:bldP spid="1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manuelles, scannées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64</a:t>
            </a:fld>
            <a:endParaRPr lang="fr-FR" sz="1400" b="0" strike="noStrike" spc="-1" dirty="0">
              <a:latin typeface="Times New Roman"/>
            </a:endParaRPr>
          </a:p>
        </p:txBody>
      </p:sp>
      <p:sp>
        <p:nvSpPr>
          <p:cNvPr id="106" name="CustomShape 5"/>
          <p:cNvSpPr/>
          <p:nvPr/>
        </p:nvSpPr>
        <p:spPr>
          <a:xfrm>
            <a:off x="124520" y="1376064"/>
            <a:ext cx="8690295" cy="363030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Pour gérer les participants non-arrivés:</a:t>
            </a:r>
          </a:p>
          <a:p>
            <a:pPr marL="800100" lvl="1" indent="-342900">
              <a:buFont typeface="+mj-lt"/>
              <a:buAutoNum type="arabicPeriod"/>
            </a:pPr>
            <a:r>
              <a:rPr lang="fr-FR" sz="1200" spc="-1" dirty="0">
                <a:solidFill>
                  <a:srgbClr val="000000"/>
                </a:solidFill>
                <a:latin typeface="Corbel"/>
              </a:rPr>
              <a:t>Cliquer sur « visualiser les participants non arrivés »,</a:t>
            </a: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a:pPr>
            <a:endParaRPr lang="fr-FR" sz="1200" spc="-1" dirty="0">
              <a:solidFill>
                <a:srgbClr val="000000"/>
              </a:solidFill>
              <a:latin typeface="Corbel"/>
            </a:endParaRPr>
          </a:p>
          <a:p>
            <a:pPr marL="800100" lvl="1" indent="-342900">
              <a:buFont typeface="+mj-lt"/>
              <a:buAutoNum type="arabicPeriod" startAt="2"/>
            </a:pPr>
            <a:r>
              <a:rPr lang="fr-FR" sz="1200" spc="-1" dirty="0">
                <a:solidFill>
                  <a:srgbClr val="000000"/>
                </a:solidFill>
                <a:latin typeface="Corbel"/>
              </a:rPr>
              <a:t>Double cliquer droit sur la ligne d’un participant l’ajoute à la suite des arrivées déjà saisies. Cliquer gauche sur la ligne d’un(e) élève puis cliquer sur « Sélectionner le participant » enregistre également son arrivée.</a:t>
            </a:r>
          </a:p>
          <a:p>
            <a:pPr marL="800100" lvl="1" indent="-342900">
              <a:buFont typeface="+mj-lt"/>
              <a:buAutoNum type="arabicPeriod" startAt="2"/>
            </a:pPr>
            <a:r>
              <a:rPr lang="fr-FR" sz="1200" spc="-1" dirty="0">
                <a:solidFill>
                  <a:srgbClr val="000000"/>
                </a:solidFill>
                <a:latin typeface="Corbel"/>
              </a:rPr>
              <a:t>Cliquer droit sur la ligne d’un(e) élève pour :</a:t>
            </a:r>
          </a:p>
          <a:p>
            <a:pPr marL="1257300" lvl="2" indent="-342900">
              <a:buFont typeface="+mj-lt"/>
              <a:buAutoNum type="alphaLcPeriod"/>
            </a:pPr>
            <a:r>
              <a:rPr lang="fr-FR" sz="1200" spc="-1" dirty="0">
                <a:solidFill>
                  <a:srgbClr val="000000"/>
                </a:solidFill>
                <a:latin typeface="Corbel"/>
              </a:rPr>
              <a:t>« Définir l’état » :</a:t>
            </a:r>
          </a:p>
          <a:p>
            <a:pPr marL="1200150" lvl="2" indent="-285750">
              <a:buFontTx/>
              <a:buChar char="-"/>
            </a:pPr>
            <a:r>
              <a:rPr lang="fr-FR" sz="1200" spc="-1" dirty="0">
                <a:solidFill>
                  <a:srgbClr val="000000"/>
                </a:solidFill>
                <a:latin typeface="Corbel"/>
              </a:rPr>
              <a:t>Abandon (ABD) = élève qui a couru et qui n’a pas fini,</a:t>
            </a:r>
          </a:p>
          <a:p>
            <a:pPr marL="1200150" lvl="2" indent="-285750">
              <a:buFontTx/>
              <a:buChar char="-"/>
            </a:pPr>
            <a:r>
              <a:rPr lang="fr-FR" sz="1200" spc="-1" dirty="0">
                <a:solidFill>
                  <a:srgbClr val="000000"/>
                </a:solidFill>
                <a:latin typeface="Corbel"/>
              </a:rPr>
              <a:t>Disqualifié (DSQ) = élève disqualifié(e) par le jury,</a:t>
            </a:r>
          </a:p>
          <a:p>
            <a:pPr marL="1200150" lvl="2" indent="-285750">
              <a:buFontTx/>
              <a:buChar char="-"/>
            </a:pPr>
            <a:r>
              <a:rPr lang="fr-FR" sz="1200" spc="-1" dirty="0">
                <a:solidFill>
                  <a:srgbClr val="000000"/>
                </a:solidFill>
                <a:latin typeface="Corbel"/>
              </a:rPr>
              <a:t>Non Partant (NP) = élève présent(e) qui n’a pas pris le départ,</a:t>
            </a:r>
          </a:p>
          <a:p>
            <a:pPr marL="1200150" lvl="2" indent="-285750">
              <a:buFontTx/>
              <a:buChar char="-"/>
            </a:pPr>
            <a:r>
              <a:rPr lang="fr-FR" sz="1200" spc="-1" dirty="0">
                <a:solidFill>
                  <a:srgbClr val="000000"/>
                </a:solidFill>
                <a:latin typeface="Corbel"/>
              </a:rPr>
              <a:t>Hors-Concours (HC) = élève qui a couru et terminé mais non classé(e).</a:t>
            </a:r>
          </a:p>
          <a:p>
            <a:pPr marL="1257300" lvl="2" indent="-342900">
              <a:buFont typeface="+mj-lt"/>
              <a:buAutoNum type="alphaLcPeriod" startAt="2"/>
            </a:pPr>
            <a:r>
              <a:rPr lang="fr-FR" sz="1200" spc="-1" dirty="0">
                <a:solidFill>
                  <a:srgbClr val="000000"/>
                </a:solidFill>
                <a:latin typeface="Corbel"/>
              </a:rPr>
              <a:t>« Annuler l’état » déjà enregistré,</a:t>
            </a:r>
          </a:p>
          <a:p>
            <a:pPr marL="1257300" lvl="2" indent="-342900">
              <a:buFont typeface="+mj-lt"/>
              <a:buAutoNum type="alphaLcPeriod" startAt="2"/>
            </a:pPr>
            <a:r>
              <a:rPr lang="fr-FR" sz="1200" spc="-1" dirty="0">
                <a:solidFill>
                  <a:srgbClr val="000000"/>
                </a:solidFill>
                <a:latin typeface="Corbel"/>
              </a:rPr>
              <a:t>« Supprimer les inscriptions sans performance » : le participant ou tous les participants.</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342082" y="1573640"/>
            <a:ext cx="4743958" cy="1413584"/>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f. Gestion des participants non-arrivés</a:t>
            </a:r>
            <a:endParaRPr lang="fr-FR" spc="-1" dirty="0"/>
          </a:p>
        </p:txBody>
      </p:sp>
      <p:sp>
        <p:nvSpPr>
          <p:cNvPr id="3" name="CustomShape 9">
            <a:extLst>
              <a:ext uri="{FF2B5EF4-FFF2-40B4-BE49-F238E27FC236}">
                <a16:creationId xmlns:a16="http://schemas.microsoft.com/office/drawing/2014/main" id="{AB7D8AEC-76D4-F614-D89B-434B874E6B43}"/>
              </a:ext>
            </a:extLst>
          </p:cNvPr>
          <p:cNvSpPr/>
          <p:nvPr/>
        </p:nvSpPr>
        <p:spPr>
          <a:xfrm>
            <a:off x="830251" y="2101487"/>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34EC7F0-11C0-DFDE-1E57-1AC4FEC71359}"/>
              </a:ext>
            </a:extLst>
          </p:cNvPr>
          <p:cNvSpPr/>
          <p:nvPr/>
        </p:nvSpPr>
        <p:spPr>
          <a:xfrm>
            <a:off x="1092604" y="2248184"/>
            <a:ext cx="6827044" cy="33024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4C676030-62F0-399D-1E15-941BB5C37AC4}"/>
              </a:ext>
            </a:extLst>
          </p:cNvPr>
          <p:cNvSpPr/>
          <p:nvPr/>
        </p:nvSpPr>
        <p:spPr>
          <a:xfrm>
            <a:off x="7986208" y="2508950"/>
            <a:ext cx="1033272" cy="15136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a:extLst>
              <a:ext uri="{FF2B5EF4-FFF2-40B4-BE49-F238E27FC236}">
                <a16:creationId xmlns:a16="http://schemas.microsoft.com/office/drawing/2014/main" id="{F6078A1E-66B8-9C9C-C95D-388DF3F6099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75500" y="4952356"/>
            <a:ext cx="5988334" cy="1734520"/>
          </a:xfrm>
          <a:prstGeom prst="rect">
            <a:avLst/>
          </a:prstGeom>
        </p:spPr>
      </p:pic>
      <p:pic>
        <p:nvPicPr>
          <p:cNvPr id="16" name="Image 15">
            <a:extLst>
              <a:ext uri="{FF2B5EF4-FFF2-40B4-BE49-F238E27FC236}">
                <a16:creationId xmlns:a16="http://schemas.microsoft.com/office/drawing/2014/main" id="{8368210A-0A37-F232-B59B-6CB84F079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9150" y="3444932"/>
            <a:ext cx="2015665" cy="1280271"/>
          </a:xfrm>
          <a:prstGeom prst="rect">
            <a:avLst/>
          </a:prstGeom>
        </p:spPr>
      </p:pic>
      <p:sp>
        <p:nvSpPr>
          <p:cNvPr id="17" name="CustomShape 9">
            <a:extLst>
              <a:ext uri="{FF2B5EF4-FFF2-40B4-BE49-F238E27FC236}">
                <a16:creationId xmlns:a16="http://schemas.microsoft.com/office/drawing/2014/main" id="{7D709D8F-7C0B-F2F3-1933-60715EDA87F6}"/>
              </a:ext>
            </a:extLst>
          </p:cNvPr>
          <p:cNvSpPr/>
          <p:nvPr/>
        </p:nvSpPr>
        <p:spPr>
          <a:xfrm>
            <a:off x="330750" y="5787000"/>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9" name="CustomShape 7">
            <a:extLst>
              <a:ext uri="{FF2B5EF4-FFF2-40B4-BE49-F238E27FC236}">
                <a16:creationId xmlns:a16="http://schemas.microsoft.com/office/drawing/2014/main" id="{C3CA965A-F102-A23D-5E21-2FA75D91F399}"/>
              </a:ext>
            </a:extLst>
          </p:cNvPr>
          <p:cNvSpPr/>
          <p:nvPr/>
        </p:nvSpPr>
        <p:spPr>
          <a:xfrm flipV="1">
            <a:off x="608664" y="5647321"/>
            <a:ext cx="1071502" cy="27935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6C4C89ED-BAD9-947C-374A-453C82BC4464}"/>
              </a:ext>
            </a:extLst>
          </p:cNvPr>
          <p:cNvSpPr/>
          <p:nvPr/>
        </p:nvSpPr>
        <p:spPr>
          <a:xfrm>
            <a:off x="556853" y="6036315"/>
            <a:ext cx="953573" cy="428492"/>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Rectangle 20">
            <a:extLst>
              <a:ext uri="{FF2B5EF4-FFF2-40B4-BE49-F238E27FC236}">
                <a16:creationId xmlns:a16="http://schemas.microsoft.com/office/drawing/2014/main" id="{F4A911EB-EF8B-DFA6-0D2F-0A8D2015705A}"/>
              </a:ext>
            </a:extLst>
          </p:cNvPr>
          <p:cNvSpPr/>
          <p:nvPr/>
        </p:nvSpPr>
        <p:spPr>
          <a:xfrm>
            <a:off x="4571820" y="5470298"/>
            <a:ext cx="2892014" cy="596061"/>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CustomShape 9">
            <a:extLst>
              <a:ext uri="{FF2B5EF4-FFF2-40B4-BE49-F238E27FC236}">
                <a16:creationId xmlns:a16="http://schemas.microsoft.com/office/drawing/2014/main" id="{4F3A7E35-76BA-DAC0-48AF-FEB8B477855D}"/>
              </a:ext>
            </a:extLst>
          </p:cNvPr>
          <p:cNvSpPr/>
          <p:nvPr/>
        </p:nvSpPr>
        <p:spPr>
          <a:xfrm>
            <a:off x="8222496" y="5662323"/>
            <a:ext cx="312840" cy="279360"/>
          </a:xfrm>
          <a:prstGeom prst="heptagon">
            <a:avLst>
              <a:gd name="hf" fmla="val 102572"/>
              <a:gd name="vf" fmla="val 105210"/>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23" name="CustomShape 7">
            <a:extLst>
              <a:ext uri="{FF2B5EF4-FFF2-40B4-BE49-F238E27FC236}">
                <a16:creationId xmlns:a16="http://schemas.microsoft.com/office/drawing/2014/main" id="{BC81EFCD-E969-3339-27EA-8630D787F1B0}"/>
              </a:ext>
            </a:extLst>
          </p:cNvPr>
          <p:cNvSpPr/>
          <p:nvPr/>
        </p:nvSpPr>
        <p:spPr>
          <a:xfrm flipH="1" flipV="1">
            <a:off x="7463834" y="5741280"/>
            <a:ext cx="758662" cy="45719"/>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CustomShape 7">
            <a:extLst>
              <a:ext uri="{FF2B5EF4-FFF2-40B4-BE49-F238E27FC236}">
                <a16:creationId xmlns:a16="http://schemas.microsoft.com/office/drawing/2014/main" id="{8E3072FA-36D1-2009-47BE-F5387AD03499}"/>
              </a:ext>
            </a:extLst>
          </p:cNvPr>
          <p:cNvSpPr/>
          <p:nvPr/>
        </p:nvSpPr>
        <p:spPr>
          <a:xfrm flipH="1" flipV="1">
            <a:off x="7951271" y="4725203"/>
            <a:ext cx="394826" cy="955390"/>
          </a:xfrm>
          <a:custGeom>
            <a:avLst/>
            <a:gdLst/>
            <a:ahLst/>
            <a:cxnLst/>
            <a:rect l="l" t="t" r="r" b="b"/>
            <a:pathLst>
              <a:path w="21600" h="21600">
                <a:moveTo>
                  <a:pt x="0" y="0"/>
                </a:moveTo>
                <a:lnTo>
                  <a:pt x="21600" y="21600"/>
                </a:lnTo>
              </a:path>
            </a:pathLst>
          </a:custGeom>
          <a:noFill/>
          <a:ln w="38160">
            <a:solidFill>
              <a:srgbClr val="FFC00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Rectangle 24">
            <a:extLst>
              <a:ext uri="{FF2B5EF4-FFF2-40B4-BE49-F238E27FC236}">
                <a16:creationId xmlns:a16="http://schemas.microsoft.com/office/drawing/2014/main" id="{03BA7255-4DA6-0A97-59E3-6C75FDA7EC18}"/>
              </a:ext>
            </a:extLst>
          </p:cNvPr>
          <p:cNvSpPr/>
          <p:nvPr/>
        </p:nvSpPr>
        <p:spPr>
          <a:xfrm>
            <a:off x="1510426" y="6375604"/>
            <a:ext cx="1488806" cy="198838"/>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CustomShape 1">
            <a:extLst>
              <a:ext uri="{FF2B5EF4-FFF2-40B4-BE49-F238E27FC236}">
                <a16:creationId xmlns:a16="http://schemas.microsoft.com/office/drawing/2014/main" id="{685BDFB7-FBCB-99FA-CBE4-651FC02FE01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2" name="Image 1">
            <a:extLst>
              <a:ext uri="{FF2B5EF4-FFF2-40B4-BE49-F238E27FC236}">
                <a16:creationId xmlns:a16="http://schemas.microsoft.com/office/drawing/2014/main" id="{F7D47894-FADF-0525-38E9-26E12DD5ED62}"/>
              </a:ext>
            </a:extLst>
          </p:cNvPr>
          <p:cNvPicPr>
            <a:picLocks noChangeAspect="1"/>
          </p:cNvPicPr>
          <p:nvPr/>
        </p:nvPicPr>
        <p:blipFill>
          <a:blip r:embed="rId7"/>
          <a:stretch>
            <a:fillRect/>
          </a:stretch>
        </p:blipFill>
        <p:spPr>
          <a:xfrm>
            <a:off x="5498529" y="2814942"/>
            <a:ext cx="847407" cy="117006"/>
          </a:xfrm>
          <a:prstGeom prst="rect">
            <a:avLst/>
          </a:prstGeom>
        </p:spPr>
      </p:pic>
    </p:spTree>
    <p:extLst>
      <p:ext uri="{BB962C8B-B14F-4D97-AF65-F5344CB8AC3E}">
        <p14:creationId xmlns:p14="http://schemas.microsoft.com/office/powerpoint/2010/main" val="17342477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fill="hold"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animBg="1"/>
      <p:bldP spid="2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65</a:t>
            </a:fld>
            <a:endParaRPr lang="fr-FR" sz="1400" b="0" strike="noStrike" spc="-1" dirty="0">
              <a:latin typeface="Times New Roman"/>
            </a:endParaRPr>
          </a:p>
        </p:txBody>
      </p:sp>
      <p:sp>
        <p:nvSpPr>
          <p:cNvPr id="106" name="CustomShape 5"/>
          <p:cNvSpPr/>
          <p:nvPr/>
        </p:nvSpPr>
        <p:spPr>
          <a:xfrm>
            <a:off x="362880" y="1350360"/>
            <a:ext cx="8314776" cy="289164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FR" sz="1400" b="1" spc="-1" dirty="0">
                <a:solidFill>
                  <a:srgbClr val="000000"/>
                </a:solidFill>
                <a:latin typeface="Corbel"/>
              </a:rPr>
              <a:t>Important : </a:t>
            </a:r>
          </a:p>
          <a:p>
            <a:r>
              <a:rPr lang="fr-FR" sz="1400" b="1" spc="-1" dirty="0">
                <a:solidFill>
                  <a:srgbClr val="000000"/>
                </a:solidFill>
                <a:latin typeface="Corbel"/>
              </a:rPr>
              <a:t>	</a:t>
            </a:r>
            <a:r>
              <a:rPr lang="fr-FR" sz="1400" b="1" spc="-1" dirty="0" err="1">
                <a:solidFill>
                  <a:srgbClr val="000000"/>
                </a:solidFill>
                <a:latin typeface="Corbel"/>
              </a:rPr>
              <a:t>Ucompetitions</a:t>
            </a:r>
            <a:r>
              <a:rPr lang="fr-FR" sz="1400" b="1" spc="-1" dirty="0">
                <a:solidFill>
                  <a:srgbClr val="000000"/>
                </a:solidFill>
                <a:latin typeface="Corbel"/>
              </a:rPr>
              <a:t> permet l’exportation d’un fichier .csv exploitable par :</a:t>
            </a:r>
          </a:p>
          <a:p>
            <a:r>
              <a:rPr lang="fr-FR" sz="1400" b="1" spc="-1" dirty="0">
                <a:solidFill>
                  <a:srgbClr val="000000"/>
                </a:solidFill>
                <a:latin typeface="Corbel"/>
              </a:rPr>
              <a:t>		- les gestionnaires sur les logiciels de gestion des dossards </a:t>
            </a:r>
            <a:r>
              <a:rPr lang="fr-FR" sz="1400" b="1" spc="-1" dirty="0" err="1">
                <a:solidFill>
                  <a:srgbClr val="000000"/>
                </a:solidFill>
                <a:latin typeface="Corbel"/>
              </a:rPr>
              <a:t>pucés</a:t>
            </a:r>
            <a:r>
              <a:rPr lang="fr-FR" sz="1400" b="1" spc="-1" dirty="0">
                <a:solidFill>
                  <a:srgbClr val="000000"/>
                </a:solidFill>
                <a:latin typeface="Corbel"/>
              </a:rPr>
              <a:t>,</a:t>
            </a:r>
          </a:p>
          <a:p>
            <a:r>
              <a:rPr lang="fr-FR" sz="1400" b="1" spc="-1" dirty="0">
                <a:solidFill>
                  <a:srgbClr val="000000"/>
                </a:solidFill>
                <a:latin typeface="Corbel"/>
              </a:rPr>
              <a:t>		- un prestataire gérant la compétition avec dossards </a:t>
            </a:r>
            <a:r>
              <a:rPr lang="fr-FR" sz="1400" b="1" spc="-1" dirty="0" err="1">
                <a:solidFill>
                  <a:srgbClr val="000000"/>
                </a:solidFill>
                <a:latin typeface="Corbel"/>
              </a:rPr>
              <a:t>pucés</a:t>
            </a:r>
            <a:r>
              <a:rPr lang="fr-FR" sz="1400" b="1" spc="-1" dirty="0">
                <a:solidFill>
                  <a:srgbClr val="000000"/>
                </a:solidFill>
                <a:latin typeface="Corbel"/>
              </a:rPr>
              <a:t>.</a:t>
            </a:r>
          </a:p>
          <a:p>
            <a:r>
              <a:rPr lang="fr-FR" sz="1400" b="1" spc="-1" dirty="0">
                <a:solidFill>
                  <a:srgbClr val="000000"/>
                </a:solidFill>
                <a:latin typeface="Corbel"/>
              </a:rPr>
              <a:t>	Ucompetition permet l’important de ce même fichier, complété, afin d’éviter la saisie des 	arrivées.</a:t>
            </a:r>
          </a:p>
          <a:p>
            <a:r>
              <a:rPr lang="fr-FR" sz="1400" b="1" spc="-1" dirty="0">
                <a:solidFill>
                  <a:srgbClr val="000000"/>
                </a:solidFill>
                <a:latin typeface="Corbel"/>
              </a:rPr>
              <a:t>	Le fichier .csv s’ouvre avec Excel ou Bloc-notes.</a:t>
            </a: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Dossards </a:t>
            </a:r>
            <a:r>
              <a:rPr lang="fr-FR" sz="1400" spc="-1" dirty="0" err="1">
                <a:solidFill>
                  <a:srgbClr val="000000"/>
                </a:solidFill>
                <a:latin typeface="Corbel"/>
              </a:rPr>
              <a:t>pucés</a:t>
            </a:r>
            <a:r>
              <a:rPr lang="fr-FR" sz="1400" spc="-1" dirty="0">
                <a:solidFill>
                  <a:srgbClr val="000000"/>
                </a:solidFill>
                <a:latin typeface="Corbel"/>
              </a:rPr>
              <a:t> »,</a:t>
            </a:r>
          </a:p>
          <a:p>
            <a:pPr marL="342900" indent="-342900">
              <a:lnSpc>
                <a:spcPct val="100000"/>
              </a:lnSpc>
              <a:buFont typeface="+mj-lt"/>
              <a:buAutoNum type="arabicParenR"/>
            </a:pPr>
            <a:r>
              <a:rPr lang="fr-FR" sz="1400" spc="-1" dirty="0">
                <a:solidFill>
                  <a:srgbClr val="000000"/>
                </a:solidFill>
                <a:latin typeface="Corbel"/>
              </a:rPr>
              <a:t>Cliquer sur « exporter » pour extraire et enregistrer le ficher .csv sur votre ordinateur. Ce fichier comprend toutes les informations des compétitions,</a:t>
            </a:r>
          </a:p>
          <a:p>
            <a:pPr marL="342900" indent="-342900">
              <a:lnSpc>
                <a:spcPct val="100000"/>
              </a:lnSpc>
              <a:buFont typeface="+mj-lt"/>
              <a:buAutoNum type="arabicParenR"/>
            </a:pPr>
            <a:r>
              <a:rPr lang="fr-FR" sz="1400" spc="-1" dirty="0">
                <a:solidFill>
                  <a:srgbClr val="000000"/>
                </a:solidFill>
                <a:latin typeface="Corbel"/>
              </a:rPr>
              <a:t>Cliquer sur « Importer » pour aller chercher le fichier .csv complété.</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118843" y="4162089"/>
            <a:ext cx="5474405" cy="2242715"/>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923654" y="467076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V="1">
            <a:off x="1234330" y="5981618"/>
            <a:ext cx="2494656"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3627610" y="5521852"/>
            <a:ext cx="1765549" cy="35872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1/7</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3689659" y="5851991"/>
            <a:ext cx="1464479" cy="2011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1137886" y="4781889"/>
            <a:ext cx="2489724" cy="73996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9">
            <a:extLst>
              <a:ext uri="{FF2B5EF4-FFF2-40B4-BE49-F238E27FC236}">
                <a16:creationId xmlns:a16="http://schemas.microsoft.com/office/drawing/2014/main" id="{5BA0680B-7A77-67D7-3F65-7340D22AF112}"/>
              </a:ext>
            </a:extLst>
          </p:cNvPr>
          <p:cNvSpPr/>
          <p:nvPr/>
        </p:nvSpPr>
        <p:spPr>
          <a:xfrm>
            <a:off x="921490" y="583023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CustomShape 7">
            <a:extLst>
              <a:ext uri="{FF2B5EF4-FFF2-40B4-BE49-F238E27FC236}">
                <a16:creationId xmlns:a16="http://schemas.microsoft.com/office/drawing/2014/main" id="{2515550A-A498-9468-54C7-7133D478407A}"/>
              </a:ext>
            </a:extLst>
          </p:cNvPr>
          <p:cNvSpPr/>
          <p:nvPr/>
        </p:nvSpPr>
        <p:spPr>
          <a:xfrm flipV="1">
            <a:off x="1137886" y="6256351"/>
            <a:ext cx="2489724" cy="19133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Rectangle 13">
            <a:extLst>
              <a:ext uri="{FF2B5EF4-FFF2-40B4-BE49-F238E27FC236}">
                <a16:creationId xmlns:a16="http://schemas.microsoft.com/office/drawing/2014/main" id="{03CCC015-02F0-18E0-53E5-BFDA36D96E2A}"/>
              </a:ext>
            </a:extLst>
          </p:cNvPr>
          <p:cNvSpPr/>
          <p:nvPr/>
        </p:nvSpPr>
        <p:spPr>
          <a:xfrm>
            <a:off x="3627610" y="6095988"/>
            <a:ext cx="1464479" cy="1654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9">
            <a:extLst>
              <a:ext uri="{FF2B5EF4-FFF2-40B4-BE49-F238E27FC236}">
                <a16:creationId xmlns:a16="http://schemas.microsoft.com/office/drawing/2014/main" id="{2B86062E-64F7-96D7-3AEE-B12DB976BB6C}"/>
              </a:ext>
            </a:extLst>
          </p:cNvPr>
          <p:cNvSpPr/>
          <p:nvPr/>
        </p:nvSpPr>
        <p:spPr>
          <a:xfrm>
            <a:off x="825046" y="631508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8" name="CustomShape 1">
            <a:extLst>
              <a:ext uri="{FF2B5EF4-FFF2-40B4-BE49-F238E27FC236}">
                <a16:creationId xmlns:a16="http://schemas.microsoft.com/office/drawing/2014/main" id="{7A125E0F-DEEE-DD8E-2337-EF360AFE590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6" name="Image 5">
            <a:extLst>
              <a:ext uri="{FF2B5EF4-FFF2-40B4-BE49-F238E27FC236}">
                <a16:creationId xmlns:a16="http://schemas.microsoft.com/office/drawing/2014/main" id="{27A1B08C-49C1-A04E-DC2F-A875DF622EFD}"/>
              </a:ext>
            </a:extLst>
          </p:cNvPr>
          <p:cNvPicPr>
            <a:picLocks noChangeAspect="1"/>
          </p:cNvPicPr>
          <p:nvPr/>
        </p:nvPicPr>
        <p:blipFill>
          <a:blip r:embed="rId5"/>
          <a:srcRect r="10345" b="-3973"/>
          <a:stretch/>
        </p:blipFill>
        <p:spPr>
          <a:xfrm>
            <a:off x="5531511" y="5521852"/>
            <a:ext cx="2061738" cy="330139"/>
          </a:xfrm>
          <a:prstGeom prst="rect">
            <a:avLst/>
          </a:prstGeom>
        </p:spPr>
      </p:pic>
    </p:spTree>
    <p:extLst>
      <p:ext uri="{BB962C8B-B14F-4D97-AF65-F5344CB8AC3E}">
        <p14:creationId xmlns:p14="http://schemas.microsoft.com/office/powerpoint/2010/main" val="24737118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3"/>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66</a:t>
            </a:fld>
            <a:endParaRPr lang="fr-FR" sz="1400" b="0" strike="noStrike" spc="-1" dirty="0">
              <a:latin typeface="Times New Roman"/>
            </a:endParaRPr>
          </a:p>
        </p:txBody>
      </p:sp>
      <p:sp>
        <p:nvSpPr>
          <p:cNvPr id="106" name="CustomShape 5"/>
          <p:cNvSpPr/>
          <p:nvPr/>
        </p:nvSpPr>
        <p:spPr>
          <a:xfrm>
            <a:off x="362880" y="1350360"/>
            <a:ext cx="8314776" cy="461519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r>
              <a:rPr lang="fr-FR" sz="1400" b="1" spc="-1" dirty="0">
                <a:solidFill>
                  <a:srgbClr val="000000"/>
                </a:solidFill>
                <a:latin typeface="Corbel"/>
              </a:rPr>
              <a:t>Important concernant le fichier .csv : </a:t>
            </a:r>
          </a:p>
          <a:p>
            <a:pPr marL="285750" indent="-285750">
              <a:buFontTx/>
              <a:buChar char="-"/>
            </a:pPr>
            <a:r>
              <a:rPr lang="fr-FR" sz="1400" b="1" spc="-1" dirty="0">
                <a:solidFill>
                  <a:srgbClr val="000000"/>
                </a:solidFill>
                <a:latin typeface="Corbel"/>
              </a:rPr>
              <a:t>Le nom du fichier n’est pas important, il peut donc être renommé,</a:t>
            </a:r>
          </a:p>
          <a:p>
            <a:pPr marL="285750" indent="-285750">
              <a:buFontTx/>
              <a:buChar char="-"/>
            </a:pPr>
            <a:r>
              <a:rPr lang="fr-FR" sz="1400" b="1" spc="-1" dirty="0">
                <a:solidFill>
                  <a:srgbClr val="000000"/>
                </a:solidFill>
                <a:latin typeface="Corbel"/>
              </a:rPr>
              <a:t>Pour que l’importation fonctionne :</a:t>
            </a:r>
          </a:p>
          <a:p>
            <a:pPr marL="742950" lvl="1" indent="-285750">
              <a:buFontTx/>
              <a:buChar char="-"/>
            </a:pPr>
            <a:r>
              <a:rPr lang="fr-FR" sz="1400" b="1" spc="-1" dirty="0">
                <a:solidFill>
                  <a:srgbClr val="000000"/>
                </a:solidFill>
                <a:latin typeface="Corbel"/>
              </a:rPr>
              <a:t>Le fichier ne doit en aucun cas être modifié (1</a:t>
            </a:r>
            <a:r>
              <a:rPr lang="fr-FR" sz="1400" b="1" spc="-1" baseline="30000" dirty="0">
                <a:solidFill>
                  <a:srgbClr val="000000"/>
                </a:solidFill>
                <a:latin typeface="Corbel"/>
              </a:rPr>
              <a:t>ère</a:t>
            </a:r>
            <a:r>
              <a:rPr lang="fr-FR" sz="1400" b="1" spc="-1" dirty="0">
                <a:solidFill>
                  <a:srgbClr val="000000"/>
                </a:solidFill>
                <a:latin typeface="Corbel"/>
              </a:rPr>
              <a:t> ligne et nombre de colonnes),</a:t>
            </a:r>
          </a:p>
          <a:p>
            <a:pPr marL="742950" lvl="1" indent="-285750">
              <a:buFontTx/>
              <a:buChar char="-"/>
            </a:pPr>
            <a:r>
              <a:rPr lang="fr-FR" sz="1400" b="1" spc="-1" dirty="0">
                <a:solidFill>
                  <a:srgbClr val="000000"/>
                </a:solidFill>
                <a:latin typeface="Corbel"/>
              </a:rPr>
              <a:t>Il ne faut pas supprimer ou déplacer les colonnes,</a:t>
            </a:r>
          </a:p>
          <a:p>
            <a:pPr marL="742950" lvl="1" indent="-285750">
              <a:buFontTx/>
              <a:buChar char="-"/>
            </a:pPr>
            <a:r>
              <a:rPr lang="fr-FR" sz="1400" b="1" spc="-1" dirty="0">
                <a:solidFill>
                  <a:srgbClr val="000000"/>
                </a:solidFill>
                <a:latin typeface="Corbel"/>
              </a:rPr>
              <a:t>Les données suivantes doivent rester : ID Course, Dossard, Nom, Prénom, </a:t>
            </a:r>
          </a:p>
          <a:p>
            <a:pPr marL="742950" lvl="1" indent="-285750">
              <a:buFontTx/>
              <a:buChar char="-"/>
            </a:pPr>
            <a:r>
              <a:rPr lang="fr-FR" sz="1400" b="1" spc="-1" dirty="0">
                <a:solidFill>
                  <a:srgbClr val="000000"/>
                </a:solidFill>
                <a:latin typeface="Corbel"/>
              </a:rPr>
              <a:t>La colonne classement doit être complétée,</a:t>
            </a:r>
          </a:p>
          <a:p>
            <a:pPr marL="742950" lvl="1" indent="-285750">
              <a:buFontTx/>
              <a:buChar char="-"/>
            </a:pPr>
            <a:r>
              <a:rPr lang="fr-FR" sz="1400" b="1" spc="-1" dirty="0">
                <a:solidFill>
                  <a:srgbClr val="000000"/>
                </a:solidFill>
                <a:latin typeface="Corbel"/>
              </a:rPr>
              <a:t>Facultatif : la colonne temps peut être complétée (format 00’00).</a:t>
            </a: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Etapes de gestion Ucompetitions avec dossards </a:t>
            </a:r>
            <a:r>
              <a:rPr lang="fr-FR" sz="1400" spc="-1" dirty="0" err="1">
                <a:solidFill>
                  <a:srgbClr val="000000"/>
                </a:solidFill>
                <a:latin typeface="Corbel"/>
              </a:rPr>
              <a:t>pucés</a:t>
            </a:r>
            <a:r>
              <a:rPr lang="fr-FR" sz="1400" spc="-1" dirty="0">
                <a:solidFill>
                  <a:srgbClr val="000000"/>
                </a:solidFill>
                <a:latin typeface="Corbel"/>
              </a:rPr>
              <a:t> :</a:t>
            </a:r>
          </a:p>
          <a:p>
            <a:pPr>
              <a:lnSpc>
                <a:spcPct val="100000"/>
              </a:lnSpc>
            </a:pPr>
            <a:endParaRPr lang="fr-FR" sz="1400"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Préparer la compétition sur Ucompetitions,</a:t>
            </a:r>
          </a:p>
          <a:p>
            <a:pPr marL="342900" indent="-342900">
              <a:lnSpc>
                <a:spcPct val="100000"/>
              </a:lnSpc>
              <a:buAutoNum type="arabicParenR"/>
            </a:pPr>
            <a:r>
              <a:rPr lang="fr-FR" sz="1400" spc="-1" dirty="0">
                <a:solidFill>
                  <a:srgbClr val="000000"/>
                </a:solidFill>
                <a:latin typeface="Corbel"/>
              </a:rPr>
              <a:t>Exporter le fichier .csv,</a:t>
            </a:r>
          </a:p>
          <a:p>
            <a:pPr marL="342900" indent="-342900">
              <a:lnSpc>
                <a:spcPct val="100000"/>
              </a:lnSpc>
              <a:buAutoNum type="arabicParenR"/>
            </a:pPr>
            <a:r>
              <a:rPr lang="fr-FR" sz="1400" spc="-1" dirty="0">
                <a:solidFill>
                  <a:srgbClr val="000000"/>
                </a:solidFill>
                <a:latin typeface="Corbel"/>
              </a:rPr>
              <a:t>Intégrer les données du fichier .csv sur le logiciel de gestion des dossards </a:t>
            </a:r>
            <a:r>
              <a:rPr lang="fr-FR" sz="1400" spc="-1" dirty="0" err="1">
                <a:solidFill>
                  <a:srgbClr val="000000"/>
                </a:solidFill>
                <a:latin typeface="Corbel"/>
              </a:rPr>
              <a:t>pucés</a:t>
            </a:r>
            <a:r>
              <a:rPr lang="fr-FR" sz="1400" spc="-1" dirty="0">
                <a:solidFill>
                  <a:srgbClr val="000000"/>
                </a:solidFill>
                <a:latin typeface="Corbel"/>
              </a:rPr>
              <a:t> ou donner le fichier au prestataire,</a:t>
            </a:r>
          </a:p>
          <a:p>
            <a:pPr marL="342900" indent="-342900">
              <a:lnSpc>
                <a:spcPct val="100000"/>
              </a:lnSpc>
              <a:buAutoNum type="arabicParenR"/>
            </a:pPr>
            <a:r>
              <a:rPr lang="fr-FR" sz="1400" spc="-1" dirty="0">
                <a:solidFill>
                  <a:srgbClr val="000000"/>
                </a:solidFill>
                <a:latin typeface="Corbel"/>
              </a:rPr>
              <a:t>Intégrer les classements (obligatoire) et les temps réalisés (facultatif) venant du logiciel de gestion des courses avec dossards </a:t>
            </a:r>
            <a:r>
              <a:rPr lang="fr-FR" sz="1400" spc="-1" dirty="0" err="1">
                <a:solidFill>
                  <a:srgbClr val="000000"/>
                </a:solidFill>
                <a:latin typeface="Corbel"/>
              </a:rPr>
              <a:t>pucés</a:t>
            </a:r>
            <a:r>
              <a:rPr lang="fr-FR" sz="1400" spc="-1" dirty="0">
                <a:solidFill>
                  <a:srgbClr val="000000"/>
                </a:solidFill>
                <a:latin typeface="Corbel"/>
              </a:rPr>
              <a:t> au fichier .csv (réalisé par le prestataire le cas échéant),</a:t>
            </a:r>
          </a:p>
          <a:p>
            <a:pPr marL="342900" indent="-342900">
              <a:lnSpc>
                <a:spcPct val="100000"/>
              </a:lnSpc>
              <a:buAutoNum type="arabicParenR"/>
            </a:pPr>
            <a:r>
              <a:rPr lang="fr-FR" sz="1400" spc="-1" dirty="0" err="1">
                <a:solidFill>
                  <a:srgbClr val="000000"/>
                </a:solidFill>
                <a:latin typeface="Corbel"/>
              </a:rPr>
              <a:t>Ré-importer</a:t>
            </a:r>
            <a:r>
              <a:rPr lang="fr-FR" sz="1400" spc="-1" dirty="0">
                <a:solidFill>
                  <a:srgbClr val="000000"/>
                </a:solidFill>
                <a:latin typeface="Corbel"/>
              </a:rPr>
              <a:t> le fichier .csv complété sur </a:t>
            </a:r>
            <a:r>
              <a:rPr lang="fr-FR" sz="1400" spc="-1" dirty="0" err="1">
                <a:solidFill>
                  <a:srgbClr val="000000"/>
                </a:solidFill>
                <a:latin typeface="Corbel"/>
              </a:rPr>
              <a:t>Ucompetitions</a:t>
            </a:r>
            <a:r>
              <a:rPr lang="fr-FR" sz="1400" spc="-1" dirty="0">
                <a:solidFill>
                  <a:srgbClr val="000000"/>
                </a:solidFill>
                <a:latin typeface="Corbel"/>
              </a:rPr>
              <a:t>,</a:t>
            </a:r>
          </a:p>
          <a:p>
            <a:pPr marL="342900" indent="-342900">
              <a:lnSpc>
                <a:spcPct val="100000"/>
              </a:lnSpc>
              <a:buAutoNum type="arabicParenR"/>
            </a:pPr>
            <a:r>
              <a:rPr lang="fr-FR" sz="1400" spc="-1" dirty="0">
                <a:solidFill>
                  <a:srgbClr val="000000"/>
                </a:solidFill>
                <a:latin typeface="Corbel"/>
              </a:rPr>
              <a:t>Gérer les cas sur Ucompetitions si besoin.</a:t>
            </a:r>
          </a:p>
          <a:p>
            <a:pPr marL="342900" indent="-342900">
              <a:lnSpc>
                <a:spcPct val="100000"/>
              </a:lnSpc>
              <a:buAutoNum type="arabicParenR"/>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2/7</a:t>
            </a:r>
            <a:endParaRPr lang="fr-FR" spc="-1" dirty="0"/>
          </a:p>
        </p:txBody>
      </p:sp>
      <p:sp>
        <p:nvSpPr>
          <p:cNvPr id="3" name="CustomShape 1">
            <a:extLst>
              <a:ext uri="{FF2B5EF4-FFF2-40B4-BE49-F238E27FC236}">
                <a16:creationId xmlns:a16="http://schemas.microsoft.com/office/drawing/2014/main" id="{870908DC-C063-F6A7-12A5-D6C94920BA0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29045350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67</a:t>
            </a:fld>
            <a:endParaRPr lang="fr-FR" sz="1400" b="0" strike="noStrike" spc="-1" dirty="0">
              <a:latin typeface="Times New Roman"/>
            </a:endParaRPr>
          </a:p>
        </p:txBody>
      </p:sp>
      <p:sp>
        <p:nvSpPr>
          <p:cNvPr id="106" name="CustomShape 5"/>
          <p:cNvSpPr/>
          <p:nvPr/>
        </p:nvSpPr>
        <p:spPr>
          <a:xfrm>
            <a:off x="362880" y="1350360"/>
            <a:ext cx="8314776" cy="289164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Le contenu du fichier .csv : </a:t>
            </a:r>
          </a:p>
          <a:p>
            <a:pPr marL="342900" indent="-342900">
              <a:lnSpc>
                <a:spcPct val="100000"/>
              </a:lnSpc>
              <a:buFont typeface="+mj-lt"/>
              <a:buAutoNum type="arabicParenR"/>
            </a:pPr>
            <a:r>
              <a:rPr lang="fr-FR" sz="1400" spc="-1" dirty="0">
                <a:solidFill>
                  <a:srgbClr val="000000"/>
                </a:solidFill>
                <a:latin typeface="Corbel"/>
              </a:rPr>
              <a:t>Le classement : vide à l’export, compléter avant l’import. Les données acceptées sont : chiffre, nombre, ABD, DSQ, NP, HC,</a:t>
            </a:r>
          </a:p>
          <a:p>
            <a:pPr marL="342900" indent="-342900">
              <a:lnSpc>
                <a:spcPct val="100000"/>
              </a:lnSpc>
              <a:buFont typeface="+mj-lt"/>
              <a:buAutoNum type="arabicParenR"/>
            </a:pPr>
            <a:r>
              <a:rPr lang="fr-FR" sz="1400" spc="-1" dirty="0">
                <a:solidFill>
                  <a:srgbClr val="000000"/>
                </a:solidFill>
                <a:latin typeface="Corbel"/>
              </a:rPr>
              <a:t>Le nom de la compétition,</a:t>
            </a:r>
          </a:p>
          <a:p>
            <a:pPr marL="342900" indent="-342900">
              <a:lnSpc>
                <a:spcPct val="100000"/>
              </a:lnSpc>
              <a:buFont typeface="+mj-lt"/>
              <a:buAutoNum type="arabicParenR"/>
            </a:pPr>
            <a:r>
              <a:rPr lang="fr-FR" sz="1400" spc="-1" dirty="0">
                <a:solidFill>
                  <a:srgbClr val="000000"/>
                </a:solidFill>
                <a:latin typeface="Corbel"/>
              </a:rPr>
              <a:t>L’ID (identité) de la course : ce qui permet à </a:t>
            </a:r>
            <a:r>
              <a:rPr lang="fr-FR" sz="1400" spc="-1" dirty="0" err="1">
                <a:solidFill>
                  <a:srgbClr val="000000"/>
                </a:solidFill>
                <a:latin typeface="Corbel"/>
              </a:rPr>
              <a:t>Ucompetitions</a:t>
            </a:r>
            <a:r>
              <a:rPr lang="fr-FR" sz="1400" spc="-1" dirty="0">
                <a:solidFill>
                  <a:srgbClr val="000000"/>
                </a:solidFill>
                <a:latin typeface="Corbel"/>
              </a:rPr>
              <a:t> de retrouver la course,</a:t>
            </a:r>
          </a:p>
          <a:p>
            <a:pPr marL="342900" indent="-342900">
              <a:lnSpc>
                <a:spcPct val="100000"/>
              </a:lnSpc>
              <a:buFont typeface="+mj-lt"/>
              <a:buAutoNum type="arabicParenR"/>
            </a:pPr>
            <a:r>
              <a:rPr lang="fr-FR" sz="1400" spc="-1" dirty="0">
                <a:solidFill>
                  <a:srgbClr val="000000"/>
                </a:solidFill>
                <a:latin typeface="Corbel"/>
              </a:rPr>
              <a:t>N° course : ordre des courses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4" action="ppaction://hlinksldjump"/>
              </a:rPr>
              <a:t>diapositive 28</a:t>
            </a:r>
            <a:r>
              <a:rPr lang="fr-FR" sz="1400" spc="-1" dirty="0">
                <a:solidFill>
                  <a:srgbClr val="000000"/>
                </a:solidFill>
                <a:latin typeface="Corbel"/>
              </a:rPr>
              <a:t>),</a:t>
            </a:r>
          </a:p>
          <a:p>
            <a:pPr marL="342900" indent="-342900">
              <a:lnSpc>
                <a:spcPct val="100000"/>
              </a:lnSpc>
              <a:buFont typeface="+mj-lt"/>
              <a:buAutoNum type="arabicParenR"/>
            </a:pPr>
            <a:r>
              <a:rPr lang="fr-FR" sz="1400" spc="-1" dirty="0">
                <a:solidFill>
                  <a:srgbClr val="000000"/>
                </a:solidFill>
                <a:latin typeface="Corbel"/>
              </a:rPr>
              <a:t>Dossard de l’élève : ce qui permet à </a:t>
            </a:r>
            <a:r>
              <a:rPr lang="fr-FR" sz="1400" spc="-1" dirty="0" err="1">
                <a:solidFill>
                  <a:srgbClr val="000000"/>
                </a:solidFill>
                <a:latin typeface="Corbel"/>
              </a:rPr>
              <a:t>Ucompetitions</a:t>
            </a:r>
            <a:r>
              <a:rPr lang="fr-FR" sz="1400" spc="-1" dirty="0">
                <a:solidFill>
                  <a:srgbClr val="000000"/>
                </a:solidFill>
                <a:latin typeface="Corbel"/>
              </a:rPr>
              <a:t> de retrouver l’élève,</a:t>
            </a:r>
          </a:p>
          <a:p>
            <a:pPr marL="342900" indent="-342900">
              <a:lnSpc>
                <a:spcPct val="100000"/>
              </a:lnSpc>
              <a:buFont typeface="+mj-lt"/>
              <a:buAutoNum type="arabicParenR"/>
            </a:pPr>
            <a:r>
              <a:rPr lang="fr-FR" sz="1400" spc="-1" dirty="0">
                <a:solidFill>
                  <a:srgbClr val="000000"/>
                </a:solidFill>
                <a:latin typeface="Corbel"/>
              </a:rPr>
              <a:t>Données sur l’élève : Nom, Prénom, Date de naissance, Genre, Catégorie,</a:t>
            </a:r>
          </a:p>
          <a:p>
            <a:pPr marL="342900" indent="-342900">
              <a:lnSpc>
                <a:spcPct val="100000"/>
              </a:lnSpc>
              <a:buFont typeface="+mj-lt"/>
              <a:buAutoNum type="arabicParenR"/>
            </a:pPr>
            <a:r>
              <a:rPr lang="fr-FR" sz="1400" spc="-1" dirty="0">
                <a:solidFill>
                  <a:srgbClr val="000000"/>
                </a:solidFill>
                <a:latin typeface="Corbel"/>
              </a:rPr>
              <a:t>Données sur l’Association Sportive : Sigle AS, Nom de l’AS, Ville,</a:t>
            </a:r>
          </a:p>
          <a:p>
            <a:pPr marL="342900" indent="-342900">
              <a:lnSpc>
                <a:spcPct val="100000"/>
              </a:lnSpc>
              <a:buFont typeface="+mj-lt"/>
              <a:buAutoNum type="arabicParenR"/>
            </a:pPr>
            <a:r>
              <a:rPr lang="fr-FR" sz="1400" spc="-1" dirty="0">
                <a:solidFill>
                  <a:srgbClr val="000000"/>
                </a:solidFill>
                <a:latin typeface="Corbel"/>
              </a:rPr>
              <a:t>Nom de l’équipe à laquelle appartient l’élève,</a:t>
            </a:r>
          </a:p>
          <a:p>
            <a:pPr marL="342900" indent="-342900">
              <a:lnSpc>
                <a:spcPct val="100000"/>
              </a:lnSpc>
              <a:buFont typeface="+mj-lt"/>
              <a:buAutoNum type="arabicParenR"/>
            </a:pPr>
            <a:r>
              <a:rPr lang="fr-FR" sz="1400" spc="-1" dirty="0">
                <a:solidFill>
                  <a:srgbClr val="000000"/>
                </a:solidFill>
                <a:latin typeface="Corbel"/>
              </a:rPr>
              <a:t>Nom du relais auquel appartient l’élève,</a:t>
            </a:r>
          </a:p>
          <a:p>
            <a:pPr marL="342900" indent="-342900">
              <a:lnSpc>
                <a:spcPct val="100000"/>
              </a:lnSpc>
              <a:buFont typeface="+mj-lt"/>
              <a:buAutoNum type="arabicParenR"/>
            </a:pPr>
            <a:r>
              <a:rPr lang="fr-FR" sz="1400" spc="-1" dirty="0">
                <a:solidFill>
                  <a:srgbClr val="000000"/>
                </a:solidFill>
                <a:latin typeface="Corbel"/>
              </a:rPr>
              <a:t>Temps (format 00’00, exemple 22’35 pour 22 minutes et 35 secondes) : vide à l’export, peut être complété pour l’import.</a:t>
            </a:r>
          </a:p>
        </p:txBody>
      </p:sp>
      <p:pic>
        <p:nvPicPr>
          <p:cNvPr id="107" name="Image 11"/>
          <p:cNvPicPr>
            <a:picLocks noChangeAspect="1"/>
          </p:cNvPicPr>
          <p:nvPr/>
        </p:nvPicPr>
        <p:blipFill>
          <a:blip r:embed="rId5">
            <a:extLst>
              <a:ext uri="{28A0092B-C50C-407E-A947-70E740481C1C}">
                <a14:useLocalDpi xmlns:a14="http://schemas.microsoft.com/office/drawing/2010/main" val="0"/>
              </a:ext>
            </a:extLst>
          </a:blip>
          <a:srcRect/>
          <a:stretch/>
        </p:blipFill>
        <p:spPr>
          <a:xfrm>
            <a:off x="137015" y="5365796"/>
            <a:ext cx="8724409" cy="1013122"/>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87208" y="476387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H="1">
            <a:off x="903945" y="5059077"/>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3/7</a:t>
            </a:r>
            <a:endParaRPr lang="fr-FR" spc="-1" dirty="0"/>
          </a:p>
        </p:txBody>
      </p:sp>
      <p:sp>
        <p:nvSpPr>
          <p:cNvPr id="3" name="CustomShape 7">
            <a:extLst>
              <a:ext uri="{FF2B5EF4-FFF2-40B4-BE49-F238E27FC236}">
                <a16:creationId xmlns:a16="http://schemas.microsoft.com/office/drawing/2014/main" id="{533282DE-53D5-1B8C-EE85-8484EA0C6290}"/>
              </a:ext>
            </a:extLst>
          </p:cNvPr>
          <p:cNvSpPr/>
          <p:nvPr/>
        </p:nvSpPr>
        <p:spPr>
          <a:xfrm flipH="1">
            <a:off x="420217" y="5059080"/>
            <a:ext cx="45720" cy="281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9">
            <a:extLst>
              <a:ext uri="{FF2B5EF4-FFF2-40B4-BE49-F238E27FC236}">
                <a16:creationId xmlns:a16="http://schemas.microsoft.com/office/drawing/2014/main" id="{5BA0680B-7A77-67D7-3F65-7340D22AF112}"/>
              </a:ext>
            </a:extLst>
          </p:cNvPr>
          <p:cNvSpPr/>
          <p:nvPr/>
        </p:nvSpPr>
        <p:spPr>
          <a:xfrm>
            <a:off x="784322" y="476387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CustomShape 7">
            <a:extLst>
              <a:ext uri="{FF2B5EF4-FFF2-40B4-BE49-F238E27FC236}">
                <a16:creationId xmlns:a16="http://schemas.microsoft.com/office/drawing/2014/main" id="{2515550A-A498-9468-54C7-7133D478407A}"/>
              </a:ext>
            </a:extLst>
          </p:cNvPr>
          <p:cNvSpPr/>
          <p:nvPr/>
        </p:nvSpPr>
        <p:spPr>
          <a:xfrm flipH="1">
            <a:off x="1441016" y="5059077"/>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9">
            <a:extLst>
              <a:ext uri="{FF2B5EF4-FFF2-40B4-BE49-F238E27FC236}">
                <a16:creationId xmlns:a16="http://schemas.microsoft.com/office/drawing/2014/main" id="{2B86062E-64F7-96D7-3AEE-B12DB976BB6C}"/>
              </a:ext>
            </a:extLst>
          </p:cNvPr>
          <p:cNvSpPr/>
          <p:nvPr/>
        </p:nvSpPr>
        <p:spPr>
          <a:xfrm>
            <a:off x="1304108"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6" name="CustomShape 9">
            <a:extLst>
              <a:ext uri="{FF2B5EF4-FFF2-40B4-BE49-F238E27FC236}">
                <a16:creationId xmlns:a16="http://schemas.microsoft.com/office/drawing/2014/main" id="{CB9B42EA-E192-BF73-9ED9-75EF4FEE49DD}"/>
              </a:ext>
            </a:extLst>
          </p:cNvPr>
          <p:cNvSpPr/>
          <p:nvPr/>
        </p:nvSpPr>
        <p:spPr>
          <a:xfrm>
            <a:off x="1823894"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8" name="CustomShape 9">
            <a:extLst>
              <a:ext uri="{FF2B5EF4-FFF2-40B4-BE49-F238E27FC236}">
                <a16:creationId xmlns:a16="http://schemas.microsoft.com/office/drawing/2014/main" id="{42066986-39A9-8F9A-C9CD-5267178AAD9E}"/>
              </a:ext>
            </a:extLst>
          </p:cNvPr>
          <p:cNvSpPr/>
          <p:nvPr/>
        </p:nvSpPr>
        <p:spPr>
          <a:xfrm>
            <a:off x="2343680"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9" name="CustomShape 9">
            <a:extLst>
              <a:ext uri="{FF2B5EF4-FFF2-40B4-BE49-F238E27FC236}">
                <a16:creationId xmlns:a16="http://schemas.microsoft.com/office/drawing/2014/main" id="{FBF93D40-17BA-F703-A8E1-92D3EBAAA51C}"/>
              </a:ext>
            </a:extLst>
          </p:cNvPr>
          <p:cNvSpPr/>
          <p:nvPr/>
        </p:nvSpPr>
        <p:spPr>
          <a:xfrm>
            <a:off x="3966818" y="476972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6</a:t>
            </a:r>
            <a:endParaRPr lang="fr-FR" sz="1800" b="0" strike="noStrike" spc="-1" dirty="0">
              <a:latin typeface="Arial"/>
            </a:endParaRPr>
          </a:p>
        </p:txBody>
      </p:sp>
      <p:sp>
        <p:nvSpPr>
          <p:cNvPr id="11" name="CustomShape 9">
            <a:extLst>
              <a:ext uri="{FF2B5EF4-FFF2-40B4-BE49-F238E27FC236}">
                <a16:creationId xmlns:a16="http://schemas.microsoft.com/office/drawing/2014/main" id="{8DB3D2D9-DFFF-A167-C97D-59659D245379}"/>
              </a:ext>
            </a:extLst>
          </p:cNvPr>
          <p:cNvSpPr/>
          <p:nvPr/>
        </p:nvSpPr>
        <p:spPr>
          <a:xfrm>
            <a:off x="6145298" y="475838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7</a:t>
            </a:r>
            <a:endParaRPr lang="fr-FR" sz="1800" b="0" strike="noStrike" spc="-1" dirty="0">
              <a:latin typeface="Arial"/>
            </a:endParaRPr>
          </a:p>
        </p:txBody>
      </p:sp>
      <p:sp>
        <p:nvSpPr>
          <p:cNvPr id="12" name="CustomShape 9">
            <a:extLst>
              <a:ext uri="{FF2B5EF4-FFF2-40B4-BE49-F238E27FC236}">
                <a16:creationId xmlns:a16="http://schemas.microsoft.com/office/drawing/2014/main" id="{607019FC-1C77-196E-823F-B995EB6943A0}"/>
              </a:ext>
            </a:extLst>
          </p:cNvPr>
          <p:cNvSpPr/>
          <p:nvPr/>
        </p:nvSpPr>
        <p:spPr>
          <a:xfrm>
            <a:off x="7233476"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8</a:t>
            </a:r>
            <a:endParaRPr lang="fr-FR" sz="1800" b="0" strike="noStrike" spc="-1" dirty="0">
              <a:latin typeface="Arial"/>
            </a:endParaRPr>
          </a:p>
        </p:txBody>
      </p:sp>
      <p:sp>
        <p:nvSpPr>
          <p:cNvPr id="16" name="CustomShape 9">
            <a:extLst>
              <a:ext uri="{FF2B5EF4-FFF2-40B4-BE49-F238E27FC236}">
                <a16:creationId xmlns:a16="http://schemas.microsoft.com/office/drawing/2014/main" id="{A1BED5DA-1B42-FA9A-6BF6-99627A39184B}"/>
              </a:ext>
            </a:extLst>
          </p:cNvPr>
          <p:cNvSpPr/>
          <p:nvPr/>
        </p:nvSpPr>
        <p:spPr>
          <a:xfrm>
            <a:off x="7831767" y="476387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9</a:t>
            </a:r>
            <a:endParaRPr lang="fr-FR" sz="1800" b="0" strike="noStrike" spc="-1" dirty="0">
              <a:latin typeface="Arial"/>
            </a:endParaRPr>
          </a:p>
        </p:txBody>
      </p:sp>
      <p:sp>
        <p:nvSpPr>
          <p:cNvPr id="17" name="CustomShape 9">
            <a:extLst>
              <a:ext uri="{FF2B5EF4-FFF2-40B4-BE49-F238E27FC236}">
                <a16:creationId xmlns:a16="http://schemas.microsoft.com/office/drawing/2014/main" id="{6E5E3FF0-F667-9C7E-C5BE-3BC57002B299}"/>
              </a:ext>
            </a:extLst>
          </p:cNvPr>
          <p:cNvSpPr/>
          <p:nvPr/>
        </p:nvSpPr>
        <p:spPr>
          <a:xfrm>
            <a:off x="8181183" y="4763877"/>
            <a:ext cx="554172"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10</a:t>
            </a:r>
            <a:endParaRPr lang="fr-FR" sz="1800" b="0" strike="noStrike" spc="-1" dirty="0">
              <a:latin typeface="Arial"/>
            </a:endParaRPr>
          </a:p>
        </p:txBody>
      </p:sp>
      <p:sp>
        <p:nvSpPr>
          <p:cNvPr id="18" name="CustomShape 7">
            <a:extLst>
              <a:ext uri="{FF2B5EF4-FFF2-40B4-BE49-F238E27FC236}">
                <a16:creationId xmlns:a16="http://schemas.microsoft.com/office/drawing/2014/main" id="{EAF3B99F-4A31-A485-AAB7-E5DE52F1CC5B}"/>
              </a:ext>
            </a:extLst>
          </p:cNvPr>
          <p:cNvSpPr/>
          <p:nvPr/>
        </p:nvSpPr>
        <p:spPr>
          <a:xfrm flipH="1">
            <a:off x="1952044" y="5048280"/>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7">
            <a:extLst>
              <a:ext uri="{FF2B5EF4-FFF2-40B4-BE49-F238E27FC236}">
                <a16:creationId xmlns:a16="http://schemas.microsoft.com/office/drawing/2014/main" id="{23FE9BE6-0824-DCC3-0D49-1902B9AD0673}"/>
              </a:ext>
            </a:extLst>
          </p:cNvPr>
          <p:cNvSpPr/>
          <p:nvPr/>
        </p:nvSpPr>
        <p:spPr>
          <a:xfrm flipH="1">
            <a:off x="2466255" y="5059077"/>
            <a:ext cx="45719" cy="29699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DFE83EDB-F6E5-F937-54D7-FFBB183CAF34}"/>
              </a:ext>
            </a:extLst>
          </p:cNvPr>
          <p:cNvSpPr/>
          <p:nvPr/>
        </p:nvSpPr>
        <p:spPr>
          <a:xfrm flipH="1">
            <a:off x="3109190" y="5004633"/>
            <a:ext cx="929431" cy="32561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CustomShape 7">
            <a:extLst>
              <a:ext uri="{FF2B5EF4-FFF2-40B4-BE49-F238E27FC236}">
                <a16:creationId xmlns:a16="http://schemas.microsoft.com/office/drawing/2014/main" id="{E4BA6231-6F6E-C941-D498-20D81BB89279}"/>
              </a:ext>
            </a:extLst>
          </p:cNvPr>
          <p:cNvSpPr/>
          <p:nvPr/>
        </p:nvSpPr>
        <p:spPr>
          <a:xfrm flipH="1">
            <a:off x="3665342" y="5004632"/>
            <a:ext cx="404320" cy="35189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CustomShape 7">
            <a:extLst>
              <a:ext uri="{FF2B5EF4-FFF2-40B4-BE49-F238E27FC236}">
                <a16:creationId xmlns:a16="http://schemas.microsoft.com/office/drawing/2014/main" id="{0588DBAB-7500-94A2-B791-0A5CB393A960}"/>
              </a:ext>
            </a:extLst>
          </p:cNvPr>
          <p:cNvSpPr/>
          <p:nvPr/>
        </p:nvSpPr>
        <p:spPr>
          <a:xfrm>
            <a:off x="4097644" y="5079688"/>
            <a:ext cx="45719" cy="2793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3" name="CustomShape 7">
            <a:extLst>
              <a:ext uri="{FF2B5EF4-FFF2-40B4-BE49-F238E27FC236}">
                <a16:creationId xmlns:a16="http://schemas.microsoft.com/office/drawing/2014/main" id="{A0F2D6C5-3A9C-A7EB-59E9-26E28CB644B4}"/>
              </a:ext>
            </a:extLst>
          </p:cNvPr>
          <p:cNvSpPr/>
          <p:nvPr/>
        </p:nvSpPr>
        <p:spPr>
          <a:xfrm>
            <a:off x="4211499" y="5004633"/>
            <a:ext cx="454589" cy="37799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CustomShape 7">
            <a:extLst>
              <a:ext uri="{FF2B5EF4-FFF2-40B4-BE49-F238E27FC236}">
                <a16:creationId xmlns:a16="http://schemas.microsoft.com/office/drawing/2014/main" id="{F4B54CC1-7A98-6661-EE3D-1C901FD542A5}"/>
              </a:ext>
            </a:extLst>
          </p:cNvPr>
          <p:cNvSpPr/>
          <p:nvPr/>
        </p:nvSpPr>
        <p:spPr>
          <a:xfrm>
            <a:off x="4284794" y="4952255"/>
            <a:ext cx="869599" cy="37799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CustomShape 7">
            <a:extLst>
              <a:ext uri="{FF2B5EF4-FFF2-40B4-BE49-F238E27FC236}">
                <a16:creationId xmlns:a16="http://schemas.microsoft.com/office/drawing/2014/main" id="{2A20F896-877A-B972-26F2-5E08647EB0C1}"/>
              </a:ext>
            </a:extLst>
          </p:cNvPr>
          <p:cNvSpPr/>
          <p:nvPr/>
        </p:nvSpPr>
        <p:spPr>
          <a:xfrm flipH="1">
            <a:off x="5942588" y="5044511"/>
            <a:ext cx="312840" cy="29573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6" name="CustomShape 7">
            <a:extLst>
              <a:ext uri="{FF2B5EF4-FFF2-40B4-BE49-F238E27FC236}">
                <a16:creationId xmlns:a16="http://schemas.microsoft.com/office/drawing/2014/main" id="{64182CDD-D6C5-3B8E-22EE-470860D301E3}"/>
              </a:ext>
            </a:extLst>
          </p:cNvPr>
          <p:cNvSpPr/>
          <p:nvPr/>
        </p:nvSpPr>
        <p:spPr>
          <a:xfrm flipH="1">
            <a:off x="6280282" y="4993292"/>
            <a:ext cx="45719" cy="37799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7" name="CustomShape 7">
            <a:extLst>
              <a:ext uri="{FF2B5EF4-FFF2-40B4-BE49-F238E27FC236}">
                <a16:creationId xmlns:a16="http://schemas.microsoft.com/office/drawing/2014/main" id="{379999D8-4E98-3735-600E-209A361FD929}"/>
              </a:ext>
            </a:extLst>
          </p:cNvPr>
          <p:cNvSpPr/>
          <p:nvPr/>
        </p:nvSpPr>
        <p:spPr>
          <a:xfrm>
            <a:off x="6361309" y="5053588"/>
            <a:ext cx="559746" cy="31769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8" name="CustomShape 7">
            <a:extLst>
              <a:ext uri="{FF2B5EF4-FFF2-40B4-BE49-F238E27FC236}">
                <a16:creationId xmlns:a16="http://schemas.microsoft.com/office/drawing/2014/main" id="{E42459CC-AA5F-437B-A625-05971C8A8F3E}"/>
              </a:ext>
            </a:extLst>
          </p:cNvPr>
          <p:cNvSpPr/>
          <p:nvPr/>
        </p:nvSpPr>
        <p:spPr>
          <a:xfrm>
            <a:off x="7358401" y="5050000"/>
            <a:ext cx="45719" cy="29995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9" name="CustomShape 7">
            <a:extLst>
              <a:ext uri="{FF2B5EF4-FFF2-40B4-BE49-F238E27FC236}">
                <a16:creationId xmlns:a16="http://schemas.microsoft.com/office/drawing/2014/main" id="{90E3A71D-BF61-A639-9415-E8FE5A0EC0A9}"/>
              </a:ext>
            </a:extLst>
          </p:cNvPr>
          <p:cNvSpPr/>
          <p:nvPr/>
        </p:nvSpPr>
        <p:spPr>
          <a:xfrm>
            <a:off x="7983114" y="5073838"/>
            <a:ext cx="45719" cy="25762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0" name="CustomShape 7">
            <a:extLst>
              <a:ext uri="{FF2B5EF4-FFF2-40B4-BE49-F238E27FC236}">
                <a16:creationId xmlns:a16="http://schemas.microsoft.com/office/drawing/2014/main" id="{FF86913F-AA1F-96E3-6DDE-2106F261E08D}"/>
              </a:ext>
            </a:extLst>
          </p:cNvPr>
          <p:cNvSpPr/>
          <p:nvPr/>
        </p:nvSpPr>
        <p:spPr>
          <a:xfrm>
            <a:off x="8517139" y="5035239"/>
            <a:ext cx="45719" cy="29995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CustomShape 1">
            <a:extLst>
              <a:ext uri="{FF2B5EF4-FFF2-40B4-BE49-F238E27FC236}">
                <a16:creationId xmlns:a16="http://schemas.microsoft.com/office/drawing/2014/main" id="{94FB9206-5312-469D-FA3B-8F42C828133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51939102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2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2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fill="hold" nodeType="clickEffect">
                                  <p:stCondLst>
                                    <p:cond delay="0"/>
                                  </p:stCondLst>
                                  <p:childTnLst>
                                    <p:set>
                                      <p:cBhvr>
                                        <p:cTn id="98" dur="1" fill="hold">
                                          <p:stCondLst>
                                            <p:cond delay="0"/>
                                          </p:stCondLst>
                                        </p:cTn>
                                        <p:tgtEl>
                                          <p:spTgt spid="24"/>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1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fill="hold" nodeType="clickEffect">
                                  <p:stCondLst>
                                    <p:cond delay="0"/>
                                  </p:stCondLst>
                                  <p:childTnLst>
                                    <p:set>
                                      <p:cBhvr>
                                        <p:cTn id="110" dur="1" fill="hold">
                                          <p:stCondLst>
                                            <p:cond delay="0"/>
                                          </p:stCondLst>
                                        </p:cTn>
                                        <p:tgtEl>
                                          <p:spTgt spid="2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fill="hold" nodeType="clickEffect">
                                  <p:stCondLst>
                                    <p:cond delay="0"/>
                                  </p:stCondLst>
                                  <p:childTnLst>
                                    <p:set>
                                      <p:cBhvr>
                                        <p:cTn id="118" dur="1" fill="hold">
                                          <p:stCondLst>
                                            <p:cond delay="0"/>
                                          </p:stCondLst>
                                        </p:cTn>
                                        <p:tgtEl>
                                          <p:spTgt spid="2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fill="hold" nodeType="clickEffect">
                                  <p:stCondLst>
                                    <p:cond delay="0"/>
                                  </p:stCondLst>
                                  <p:childTnLst>
                                    <p:set>
                                      <p:cBhvr>
                                        <p:cTn id="1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fill="hold" nodeType="clickEffect">
                                  <p:stCondLst>
                                    <p:cond delay="0"/>
                                  </p:stCondLst>
                                  <p:childTnLst>
                                    <p:set>
                                      <p:cBhvr>
                                        <p:cTn id="130" dur="1" fill="hold">
                                          <p:stCondLst>
                                            <p:cond delay="0"/>
                                          </p:stCondLst>
                                        </p:cTn>
                                        <p:tgtEl>
                                          <p:spTgt spid="28"/>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fill="hold" nodeType="clickEffect">
                                  <p:stCondLst>
                                    <p:cond delay="0"/>
                                  </p:stCondLst>
                                  <p:childTnLst>
                                    <p:set>
                                      <p:cBhvr>
                                        <p:cTn id="13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fill="hold" nodeType="clickEffect">
                                  <p:stCondLst>
                                    <p:cond delay="0"/>
                                  </p:stCondLst>
                                  <p:childTnLst>
                                    <p:set>
                                      <p:cBhvr>
                                        <p:cTn id="138" dur="1" fill="hold">
                                          <p:stCondLst>
                                            <p:cond delay="0"/>
                                          </p:stCondLst>
                                        </p:cTn>
                                        <p:tgtEl>
                                          <p:spTgt spid="16"/>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fill="hold" nodeType="clickEffect">
                                  <p:stCondLst>
                                    <p:cond delay="0"/>
                                  </p:stCondLst>
                                  <p:childTnLst>
                                    <p:set>
                                      <p:cBhvr>
                                        <p:cTn id="142" dur="1" fill="hold">
                                          <p:stCondLst>
                                            <p:cond delay="0"/>
                                          </p:stCondLst>
                                        </p:cTn>
                                        <p:tgtEl>
                                          <p:spTgt spid="29"/>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fill="hold" nodeType="clickEffect">
                                  <p:stCondLst>
                                    <p:cond delay="0"/>
                                  </p:stCondLst>
                                  <p:childTnLst>
                                    <p:set>
                                      <p:cBhvr>
                                        <p:cTn id="14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fill="hold" nodeType="clickEffect">
                                  <p:stCondLst>
                                    <p:cond delay="0"/>
                                  </p:stCondLst>
                                  <p:childTnLst>
                                    <p:set>
                                      <p:cBhvr>
                                        <p:cTn id="150" dur="1" fill="hold">
                                          <p:stCondLst>
                                            <p:cond delay="0"/>
                                          </p:stCondLst>
                                        </p:cTn>
                                        <p:tgtEl>
                                          <p:spTgt spid="17"/>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fill="hold" nodeType="clickEffect">
                                  <p:stCondLst>
                                    <p:cond delay="0"/>
                                  </p:stCondLst>
                                  <p:childTnLst>
                                    <p:set>
                                      <p:cBhvr>
                                        <p:cTn id="1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68</a:t>
            </a:fld>
            <a:endParaRPr lang="fr-FR" sz="1400" b="0" strike="noStrike" spc="-1" dirty="0">
              <a:latin typeface="Times New Roman"/>
            </a:endParaRPr>
          </a:p>
        </p:txBody>
      </p:sp>
      <p:sp>
        <p:nvSpPr>
          <p:cNvPr id="106" name="CustomShape 5"/>
          <p:cNvSpPr/>
          <p:nvPr/>
        </p:nvSpPr>
        <p:spPr>
          <a:xfrm>
            <a:off x="351842" y="1605771"/>
            <a:ext cx="8314776"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Exemple du fichier .csv avant import :</a:t>
            </a:r>
          </a:p>
          <a:p>
            <a:pPr marL="342900" indent="-342900">
              <a:lnSpc>
                <a:spcPct val="100000"/>
              </a:lnSpc>
              <a:buAutoNum type="arabicParenR"/>
            </a:pPr>
            <a:r>
              <a:rPr lang="fr-FR" sz="1400" spc="-1" dirty="0">
                <a:solidFill>
                  <a:srgbClr val="000000"/>
                </a:solidFill>
                <a:latin typeface="Corbel"/>
              </a:rPr>
              <a:t>Les états des élèves,</a:t>
            </a:r>
          </a:p>
          <a:p>
            <a:pPr marL="342900" indent="-342900">
              <a:lnSpc>
                <a:spcPct val="100000"/>
              </a:lnSpc>
              <a:buAutoNum type="arabicParenR"/>
            </a:pPr>
            <a:r>
              <a:rPr lang="fr-FR" sz="1400" spc="-1" dirty="0">
                <a:solidFill>
                  <a:srgbClr val="000000"/>
                </a:solidFill>
                <a:latin typeface="Corbel"/>
              </a:rPr>
              <a:t>Les temps des BF1 avec absence de temps pour 2 participantes,</a:t>
            </a:r>
          </a:p>
          <a:p>
            <a:pPr marL="342900" indent="-342900">
              <a:lnSpc>
                <a:spcPct val="100000"/>
              </a:lnSpc>
              <a:buAutoNum type="arabicParenR"/>
            </a:pPr>
            <a:r>
              <a:rPr lang="fr-FR" sz="1400" spc="-1" dirty="0">
                <a:solidFill>
                  <a:srgbClr val="000000"/>
                </a:solidFill>
                <a:latin typeface="Corbel"/>
              </a:rPr>
              <a:t>Une BF1 n’a pas de classement,</a:t>
            </a:r>
          </a:p>
          <a:p>
            <a:pPr marL="342900" indent="-342900">
              <a:lnSpc>
                <a:spcPct val="100000"/>
              </a:lnSpc>
              <a:buAutoNum type="arabicParenR"/>
            </a:pPr>
            <a:r>
              <a:rPr lang="fr-FR" sz="1400" spc="-1" dirty="0">
                <a:solidFill>
                  <a:srgbClr val="000000"/>
                </a:solidFill>
                <a:latin typeface="Corbel"/>
              </a:rPr>
              <a:t>Les BG1 arrivés avec un temps alors que l’horaire de départ de course n’a pas été saisi sur </a:t>
            </a:r>
            <a:r>
              <a:rPr lang="fr-FR" sz="1400" spc="-1" dirty="0" err="1">
                <a:solidFill>
                  <a:srgbClr val="000000"/>
                </a:solidFill>
                <a:latin typeface="Corbel"/>
              </a:rPr>
              <a:t>Ucompetitions</a:t>
            </a:r>
            <a:r>
              <a:rPr lang="fr-FR" sz="1400" spc="-1" dirty="0">
                <a:solidFill>
                  <a:srgbClr val="000000"/>
                </a:solidFill>
                <a:latin typeface="Corbel"/>
              </a:rPr>
              <a:t>,</a:t>
            </a:r>
          </a:p>
          <a:p>
            <a:pPr marL="342900" indent="-342900">
              <a:lnSpc>
                <a:spcPct val="100000"/>
              </a:lnSpc>
              <a:buAutoNum type="arabicParenR"/>
            </a:pPr>
            <a:r>
              <a:rPr lang="fr-FR" sz="1400" spc="-1" dirty="0">
                <a:solidFill>
                  <a:srgbClr val="000000"/>
                </a:solidFill>
                <a:latin typeface="Corbel"/>
              </a:rPr>
              <a:t>Un relais avec le dernier coureur qui a un classement.</a:t>
            </a:r>
          </a:p>
          <a:p>
            <a:pPr marL="342900" indent="-342900">
              <a:lnSpc>
                <a:spcPct val="100000"/>
              </a:lnSpc>
              <a:buAutoNum type="arabicParenR"/>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69734" y="4026569"/>
            <a:ext cx="8804172" cy="2738731"/>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500614" y="3412922"/>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8151840" y="3701476"/>
            <a:ext cx="156420" cy="93934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8279622" y="4650777"/>
            <a:ext cx="694284" cy="97974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4/7</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362880" y="4178710"/>
            <a:ext cx="450575" cy="59639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629265" y="3692283"/>
            <a:ext cx="45719" cy="48642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9">
            <a:extLst>
              <a:ext uri="{FF2B5EF4-FFF2-40B4-BE49-F238E27FC236}">
                <a16:creationId xmlns:a16="http://schemas.microsoft.com/office/drawing/2014/main" id="{5BA0680B-7A77-67D7-3F65-7340D22AF112}"/>
              </a:ext>
            </a:extLst>
          </p:cNvPr>
          <p:cNvSpPr/>
          <p:nvPr/>
        </p:nvSpPr>
        <p:spPr>
          <a:xfrm>
            <a:off x="7995420" y="341216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2</a:t>
            </a:r>
            <a:endParaRPr lang="fr-FR" sz="1800" b="0" strike="noStrike" spc="-1" dirty="0">
              <a:latin typeface="Arial"/>
            </a:endParaRPr>
          </a:p>
        </p:txBody>
      </p:sp>
      <p:sp>
        <p:nvSpPr>
          <p:cNvPr id="13" name="CustomShape 7">
            <a:extLst>
              <a:ext uri="{FF2B5EF4-FFF2-40B4-BE49-F238E27FC236}">
                <a16:creationId xmlns:a16="http://schemas.microsoft.com/office/drawing/2014/main" id="{2515550A-A498-9468-54C7-7133D478407A}"/>
              </a:ext>
            </a:extLst>
          </p:cNvPr>
          <p:cNvSpPr/>
          <p:nvPr/>
        </p:nvSpPr>
        <p:spPr>
          <a:xfrm flipH="1">
            <a:off x="897586" y="3717208"/>
            <a:ext cx="701004" cy="118908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4" name="Rectangle 13">
            <a:extLst>
              <a:ext uri="{FF2B5EF4-FFF2-40B4-BE49-F238E27FC236}">
                <a16:creationId xmlns:a16="http://schemas.microsoft.com/office/drawing/2014/main" id="{03CCC015-02F0-18E0-53E5-BFDA36D96E2A}"/>
              </a:ext>
            </a:extLst>
          </p:cNvPr>
          <p:cNvSpPr/>
          <p:nvPr/>
        </p:nvSpPr>
        <p:spPr>
          <a:xfrm>
            <a:off x="333767" y="4766095"/>
            <a:ext cx="563819" cy="85110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CustomShape 9">
            <a:extLst>
              <a:ext uri="{FF2B5EF4-FFF2-40B4-BE49-F238E27FC236}">
                <a16:creationId xmlns:a16="http://schemas.microsoft.com/office/drawing/2014/main" id="{2B86062E-64F7-96D7-3AEE-B12DB976BB6C}"/>
              </a:ext>
            </a:extLst>
          </p:cNvPr>
          <p:cNvSpPr/>
          <p:nvPr/>
        </p:nvSpPr>
        <p:spPr>
          <a:xfrm>
            <a:off x="1464143" y="341216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6" name="CustomShape 9">
            <a:extLst>
              <a:ext uri="{FF2B5EF4-FFF2-40B4-BE49-F238E27FC236}">
                <a16:creationId xmlns:a16="http://schemas.microsoft.com/office/drawing/2014/main" id="{6C72CB87-672C-D370-6176-0C1DC584D97E}"/>
              </a:ext>
            </a:extLst>
          </p:cNvPr>
          <p:cNvSpPr/>
          <p:nvPr/>
        </p:nvSpPr>
        <p:spPr>
          <a:xfrm>
            <a:off x="2237282" y="3289320"/>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8" name="CustomShape 9">
            <a:extLst>
              <a:ext uri="{FF2B5EF4-FFF2-40B4-BE49-F238E27FC236}">
                <a16:creationId xmlns:a16="http://schemas.microsoft.com/office/drawing/2014/main" id="{F20A1617-6ADF-BE09-D3FD-B30559D31936}"/>
              </a:ext>
            </a:extLst>
          </p:cNvPr>
          <p:cNvSpPr/>
          <p:nvPr/>
        </p:nvSpPr>
        <p:spPr>
          <a:xfrm>
            <a:off x="4679734" y="321002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5</a:t>
            </a:r>
            <a:endParaRPr lang="fr-FR" sz="1800" b="0" strike="noStrike" spc="-1" dirty="0">
              <a:latin typeface="Arial"/>
            </a:endParaRPr>
          </a:p>
        </p:txBody>
      </p:sp>
      <p:sp>
        <p:nvSpPr>
          <p:cNvPr id="9" name="CustomShape 7">
            <a:extLst>
              <a:ext uri="{FF2B5EF4-FFF2-40B4-BE49-F238E27FC236}">
                <a16:creationId xmlns:a16="http://schemas.microsoft.com/office/drawing/2014/main" id="{A24B2D0E-01C1-9052-57DB-9E2E98F0F487}"/>
              </a:ext>
            </a:extLst>
          </p:cNvPr>
          <p:cNvSpPr/>
          <p:nvPr/>
        </p:nvSpPr>
        <p:spPr>
          <a:xfrm>
            <a:off x="4822786" y="3471930"/>
            <a:ext cx="3241375" cy="273873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7">
            <a:extLst>
              <a:ext uri="{FF2B5EF4-FFF2-40B4-BE49-F238E27FC236}">
                <a16:creationId xmlns:a16="http://schemas.microsoft.com/office/drawing/2014/main" id="{977015A4-C1A2-6984-1041-D53E34B912A6}"/>
              </a:ext>
            </a:extLst>
          </p:cNvPr>
          <p:cNvSpPr/>
          <p:nvPr/>
        </p:nvSpPr>
        <p:spPr>
          <a:xfrm flipH="1">
            <a:off x="1079838" y="3450209"/>
            <a:ext cx="1222731" cy="218031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Rectangle 11">
            <a:extLst>
              <a:ext uri="{FF2B5EF4-FFF2-40B4-BE49-F238E27FC236}">
                <a16:creationId xmlns:a16="http://schemas.microsoft.com/office/drawing/2014/main" id="{47C4B2D2-C859-06FF-8218-6F497B79B5FE}"/>
              </a:ext>
            </a:extLst>
          </p:cNvPr>
          <p:cNvSpPr/>
          <p:nvPr/>
        </p:nvSpPr>
        <p:spPr>
          <a:xfrm>
            <a:off x="753321" y="5617199"/>
            <a:ext cx="513657" cy="59678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03E8A4A3-6395-0C22-F175-3E59E7A49CDC}"/>
              </a:ext>
            </a:extLst>
          </p:cNvPr>
          <p:cNvSpPr/>
          <p:nvPr/>
        </p:nvSpPr>
        <p:spPr>
          <a:xfrm>
            <a:off x="713992" y="6252287"/>
            <a:ext cx="7849905" cy="56662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7">
            <a:extLst>
              <a:ext uri="{FF2B5EF4-FFF2-40B4-BE49-F238E27FC236}">
                <a16:creationId xmlns:a16="http://schemas.microsoft.com/office/drawing/2014/main" id="{9B37149C-3EFD-2D5A-4656-6DADCEE41F81}"/>
              </a:ext>
            </a:extLst>
          </p:cNvPr>
          <p:cNvSpPr/>
          <p:nvPr/>
        </p:nvSpPr>
        <p:spPr>
          <a:xfrm flipH="1">
            <a:off x="1391682" y="3462379"/>
            <a:ext cx="3484268" cy="278990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1">
            <a:extLst>
              <a:ext uri="{FF2B5EF4-FFF2-40B4-BE49-F238E27FC236}">
                <a16:creationId xmlns:a16="http://schemas.microsoft.com/office/drawing/2014/main" id="{F8C57DD7-9C7D-4258-6C27-C80154CAA87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84395608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animBg="1"/>
      <p:bldP spid="12"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69</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5/7</a:t>
            </a:r>
            <a:endParaRPr lang="fr-FR" spc="-1" dirty="0"/>
          </a:p>
        </p:txBody>
      </p:sp>
      <p:sp>
        <p:nvSpPr>
          <p:cNvPr id="18" name="CustomShape 5">
            <a:extLst>
              <a:ext uri="{FF2B5EF4-FFF2-40B4-BE49-F238E27FC236}">
                <a16:creationId xmlns:a16="http://schemas.microsoft.com/office/drawing/2014/main" id="{44BFE1F9-7BCA-BAD0-6BA8-744ECB37280C}"/>
              </a:ext>
            </a:extLst>
          </p:cNvPr>
          <p:cNvSpPr/>
          <p:nvPr/>
        </p:nvSpPr>
        <p:spPr>
          <a:xfrm>
            <a:off x="346518" y="1445777"/>
            <a:ext cx="8314776" cy="403041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Après import du fichier .csv, </a:t>
            </a:r>
            <a:r>
              <a:rPr lang="fr-FR" sz="1400" spc="-1" dirty="0" err="1">
                <a:solidFill>
                  <a:srgbClr val="000000"/>
                </a:solidFill>
                <a:latin typeface="Corbel"/>
              </a:rPr>
              <a:t>Ucompetitions</a:t>
            </a:r>
            <a:r>
              <a:rPr lang="fr-FR" sz="1400" spc="-1" dirty="0">
                <a:solidFill>
                  <a:srgbClr val="000000"/>
                </a:solidFill>
                <a:latin typeface="Corbel"/>
              </a:rPr>
              <a:t> ouvre une fenêtre d’information. Dans notre exemple précédent :</a:t>
            </a:r>
          </a:p>
          <a:p>
            <a:pPr>
              <a:lnSpc>
                <a:spcPct val="100000"/>
              </a:lnSpc>
            </a:pPr>
            <a:r>
              <a:rPr lang="fr-FR" sz="1400" spc="-1" dirty="0">
                <a:solidFill>
                  <a:srgbClr val="000000"/>
                </a:solidFill>
                <a:latin typeface="Corbel"/>
              </a:rPr>
              <a:t>1) Les élèves avec état, les élèves apparaissent dans la liste des élèves n’ayant pas passé la ligne d’arrivée:</a:t>
            </a:r>
          </a:p>
          <a:p>
            <a:pPr>
              <a:lnSpc>
                <a:spcPct val="100000"/>
              </a:lnSpc>
            </a:pPr>
            <a:r>
              <a:rPr lang="fr-FR" sz="1200" spc="-1" dirty="0">
                <a:solidFill>
                  <a:srgbClr val="000000"/>
                </a:solidFill>
                <a:latin typeface="Corbel"/>
              </a:rPr>
              <a:t>- Ligne 2[SUCCES] : DISQUALIFIE pour le dossard "61" </a:t>
            </a:r>
          </a:p>
          <a:p>
            <a:pPr>
              <a:lnSpc>
                <a:spcPct val="100000"/>
              </a:lnSpc>
            </a:pPr>
            <a:r>
              <a:rPr lang="fr-FR" sz="1200" spc="-1" dirty="0">
                <a:solidFill>
                  <a:srgbClr val="000000"/>
                </a:solidFill>
                <a:latin typeface="Corbel"/>
              </a:rPr>
              <a:t>- Ligne 3[SUCCES] : ABANDON pour le dossard "71" </a:t>
            </a:r>
          </a:p>
          <a:p>
            <a:pPr>
              <a:lnSpc>
                <a:spcPct val="100000"/>
              </a:lnSpc>
            </a:pPr>
            <a:r>
              <a:rPr lang="fr-FR" sz="1200" spc="-1" dirty="0">
                <a:solidFill>
                  <a:srgbClr val="000000"/>
                </a:solidFill>
                <a:latin typeface="Corbel"/>
              </a:rPr>
              <a:t>- Ligne 4[SUCCES] : NON PARTANT pour le dossard "1092" </a:t>
            </a:r>
          </a:p>
          <a:p>
            <a:pPr>
              <a:lnSpc>
                <a:spcPct val="100000"/>
              </a:lnSpc>
            </a:pPr>
            <a:r>
              <a:rPr lang="fr-FR" sz="1200" spc="-1" dirty="0">
                <a:solidFill>
                  <a:srgbClr val="000000"/>
                </a:solidFill>
                <a:latin typeface="Corbel"/>
              </a:rPr>
              <a:t>- Ligne 5[SUCCES] : HORS CONCOURS pour le dossard "1097"</a:t>
            </a: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r>
              <a:rPr lang="fr-FR" sz="1400" spc="-1" dirty="0">
                <a:solidFill>
                  <a:srgbClr val="000000"/>
                </a:solidFill>
                <a:latin typeface="Corbel"/>
              </a:rPr>
              <a:t>2) Les élèves arrivé(e)s avec un temps alors que l’horaire a été enregistré, le temps apparait :</a:t>
            </a:r>
          </a:p>
          <a:p>
            <a:pPr>
              <a:lnSpc>
                <a:spcPct val="100000"/>
              </a:lnSpc>
            </a:pPr>
            <a:r>
              <a:rPr lang="fr-FR" sz="1200" spc="-1" dirty="0">
                <a:solidFill>
                  <a:srgbClr val="000000"/>
                </a:solidFill>
                <a:latin typeface="Corbel"/>
              </a:rPr>
              <a:t>- Ligne 6[SUCCES] : Renseignement temps réalisé pour le dossard "1088" </a:t>
            </a:r>
          </a:p>
          <a:p>
            <a:pPr>
              <a:lnSpc>
                <a:spcPct val="100000"/>
              </a:lnSpc>
            </a:pPr>
            <a:r>
              <a:rPr lang="fr-FR" sz="1200" spc="-1" dirty="0">
                <a:solidFill>
                  <a:srgbClr val="000000"/>
                </a:solidFill>
                <a:latin typeface="Corbel"/>
              </a:rPr>
              <a:t>- Ligne 7[SUCCES] : Renseignement temps réalisé pour le dossard "1099" </a:t>
            </a:r>
          </a:p>
          <a:p>
            <a:pPr>
              <a:lnSpc>
                <a:spcPct val="100000"/>
              </a:lnSpc>
            </a:pPr>
            <a:r>
              <a:rPr lang="fr-FR" sz="1200" spc="-1" dirty="0">
                <a:solidFill>
                  <a:srgbClr val="000000"/>
                </a:solidFill>
                <a:latin typeface="Corbel"/>
              </a:rPr>
              <a:t>- Ligne 8[SUCCES] : Renseignement temps réalisé pour le dossard "1090" </a:t>
            </a:r>
          </a:p>
          <a:p>
            <a:pPr>
              <a:lnSpc>
                <a:spcPct val="100000"/>
              </a:lnSpc>
            </a:pPr>
            <a:r>
              <a:rPr lang="fr-FR" sz="1200" spc="-1" dirty="0">
                <a:solidFill>
                  <a:srgbClr val="000000"/>
                </a:solidFill>
                <a:latin typeface="Corbel"/>
              </a:rPr>
              <a:t>- Ligne 9[SUCCES] : Renseignement temps réalisé pour le dossard "1161" </a:t>
            </a:r>
          </a:p>
          <a:p>
            <a:pPr>
              <a:lnSpc>
                <a:spcPct val="100000"/>
              </a:lnSpc>
            </a:pPr>
            <a:r>
              <a:rPr lang="fr-FR" sz="1200" spc="-1" dirty="0">
                <a:solidFill>
                  <a:srgbClr val="000000"/>
                </a:solidFill>
                <a:latin typeface="Corbel"/>
              </a:rPr>
              <a:t>- Ligne 10[SUCCES] : Renseignement temps réalisé pour le dossard "1126" </a:t>
            </a:r>
          </a:p>
          <a:p>
            <a:pPr marL="285750" indent="-285750">
              <a:lnSpc>
                <a:spcPct val="100000"/>
              </a:lnSpc>
              <a:buFontTx/>
              <a:buChar char="-"/>
            </a:pPr>
            <a:endParaRPr lang="fr-FR" sz="1400" spc="-1" dirty="0">
              <a:solidFill>
                <a:srgbClr val="000000"/>
              </a:solidFill>
              <a:latin typeface="Corbel"/>
            </a:endParaRPr>
          </a:p>
        </p:txBody>
      </p:sp>
      <p:pic>
        <p:nvPicPr>
          <p:cNvPr id="20" name="Image 19" descr="Une image contenant table&#10;&#10;Description générée automatiquement">
            <a:extLst>
              <a:ext uri="{FF2B5EF4-FFF2-40B4-BE49-F238E27FC236}">
                <a16:creationId xmlns:a16="http://schemas.microsoft.com/office/drawing/2014/main" id="{8CD27C95-BD21-EE4F-1C42-F10F089F7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706" y="2657275"/>
            <a:ext cx="7049729" cy="1387040"/>
          </a:xfrm>
          <a:prstGeom prst="rect">
            <a:avLst/>
          </a:prstGeom>
        </p:spPr>
      </p:pic>
      <p:pic>
        <p:nvPicPr>
          <p:cNvPr id="22" name="Image 21">
            <a:extLst>
              <a:ext uri="{FF2B5EF4-FFF2-40B4-BE49-F238E27FC236}">
                <a16:creationId xmlns:a16="http://schemas.microsoft.com/office/drawing/2014/main" id="{A75149E8-0B48-080A-2837-7924E38FAC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45" y="5255813"/>
            <a:ext cx="6026250" cy="1286717"/>
          </a:xfrm>
          <a:prstGeom prst="rect">
            <a:avLst/>
          </a:prstGeom>
        </p:spPr>
      </p:pic>
      <p:sp>
        <p:nvSpPr>
          <p:cNvPr id="23" name="Rectangle 22">
            <a:extLst>
              <a:ext uri="{FF2B5EF4-FFF2-40B4-BE49-F238E27FC236}">
                <a16:creationId xmlns:a16="http://schemas.microsoft.com/office/drawing/2014/main" id="{B1F1BB71-8A59-430F-0AFC-5F914C6CFFB3}"/>
              </a:ext>
            </a:extLst>
          </p:cNvPr>
          <p:cNvSpPr/>
          <p:nvPr/>
        </p:nvSpPr>
        <p:spPr>
          <a:xfrm>
            <a:off x="6869210" y="2784041"/>
            <a:ext cx="663225" cy="126027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1300B4C-40CA-6686-00AC-3F0FD0898579}"/>
              </a:ext>
            </a:extLst>
          </p:cNvPr>
          <p:cNvSpPr/>
          <p:nvPr/>
        </p:nvSpPr>
        <p:spPr>
          <a:xfrm>
            <a:off x="1355907" y="5255812"/>
            <a:ext cx="663225" cy="128671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C01F2038-1E10-8F62-705C-1DEAF9C6412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3947001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8">
                                            <p:txEl>
                                              <p:pRg st="14" end="14"/>
                                            </p:txEl>
                                          </p:spTgt>
                                        </p:tgtEl>
                                        <p:attrNameLst>
                                          <p:attrName>style.visibility</p:attrName>
                                        </p:attrNameLst>
                                      </p:cBhvr>
                                      <p:to>
                                        <p:strVal val="visible"/>
                                      </p:to>
                                    </p:set>
                                  </p:childTnLst>
                                </p:cTn>
                              </p:par>
                              <p:par>
                                <p:cTn id="47" presetID="1" presetClass="entr" fill="hold" nodeType="withEffect">
                                  <p:stCondLst>
                                    <p:cond delay="0"/>
                                  </p:stCondLst>
                                  <p:childTnLst>
                                    <p:set>
                                      <p:cBhvr>
                                        <p:cTn id="48" dur="1" fill="hold">
                                          <p:stCondLst>
                                            <p:cond delay="0"/>
                                          </p:stCondLst>
                                        </p:cTn>
                                        <p:tgtEl>
                                          <p:spTgt spid="18">
                                            <p:txEl>
                                              <p:pRg st="15" end="15"/>
                                            </p:txEl>
                                          </p:spTgt>
                                        </p:tgtEl>
                                        <p:attrNameLst>
                                          <p:attrName>style.visibility</p:attrName>
                                        </p:attrNameLst>
                                      </p:cBhvr>
                                      <p:to>
                                        <p:strVal val="visible"/>
                                      </p:to>
                                    </p:set>
                                  </p:childTnLst>
                                </p:cTn>
                              </p:par>
                              <p:par>
                                <p:cTn id="49" presetID="1" presetClass="entr" fill="hold" nodeType="withEffect">
                                  <p:stCondLst>
                                    <p:cond delay="0"/>
                                  </p:stCondLst>
                                  <p:childTnLst>
                                    <p:set>
                                      <p:cBhvr>
                                        <p:cTn id="50" dur="1" fill="hold">
                                          <p:stCondLst>
                                            <p:cond delay="0"/>
                                          </p:stCondLst>
                                        </p:cTn>
                                        <p:tgtEl>
                                          <p:spTgt spid="18">
                                            <p:txEl>
                                              <p:pRg st="16" end="16"/>
                                            </p:txEl>
                                          </p:spTgt>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18">
                                            <p:txEl>
                                              <p:pRg st="17" end="17"/>
                                            </p:txEl>
                                          </p:spTgt>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18">
                                            <p:txEl>
                                              <p:pRg st="18" end="1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Gestionnaire de Comité – Niveau Inter Districts – page 1/3</a:t>
            </a:r>
            <a:endParaRPr lang="fr-FR" sz="1800" b="0" strike="noStrike" spc="-1" dirty="0">
              <a:latin typeface="Arial"/>
            </a:endParaRPr>
          </a:p>
        </p:txBody>
      </p:sp>
      <p:sp>
        <p:nvSpPr>
          <p:cNvPr id="106" name="CustomShape 5"/>
          <p:cNvSpPr/>
          <p:nvPr/>
        </p:nvSpPr>
        <p:spPr>
          <a:xfrm>
            <a:off x="274628" y="1442728"/>
            <a:ext cx="8682760" cy="202987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Sur Usport vous arrivez sur « Mon planning » dans l’Agenda. </a:t>
            </a:r>
            <a:r>
              <a:rPr lang="fr-FR" sz="1400" spc="-1" dirty="0">
                <a:solidFill>
                  <a:srgbClr val="000000"/>
                </a:solidFill>
                <a:latin typeface="Corbel"/>
              </a:rPr>
              <a:t>Vous voyez les championnats ouverts du mois en cours.</a:t>
            </a:r>
            <a:endParaRPr lang="fr-FR" sz="1400" b="0" strike="noStrike"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Cliquer sur « Championnats »,</a:t>
            </a:r>
          </a:p>
          <a:p>
            <a:pPr marL="342900" indent="-342900">
              <a:lnSpc>
                <a:spcPct val="100000"/>
              </a:lnSpc>
              <a:buAutoNum type="arabicParenR"/>
            </a:pPr>
            <a:r>
              <a:rPr lang="fr-FR" sz="1400" spc="-1" dirty="0">
                <a:solidFill>
                  <a:srgbClr val="000000"/>
                </a:solidFill>
                <a:latin typeface="Corbel"/>
              </a:rPr>
              <a:t>Cliquer sur « Cross Country »,</a:t>
            </a:r>
          </a:p>
          <a:p>
            <a:pPr marL="342900" indent="-342900">
              <a:lnSpc>
                <a:spcPct val="100000"/>
              </a:lnSpc>
              <a:buAutoNum type="arabicParenR"/>
            </a:pPr>
            <a:r>
              <a:rPr lang="fr-FR" sz="1400" spc="-1" dirty="0">
                <a:solidFill>
                  <a:srgbClr val="000000"/>
                </a:solidFill>
                <a:latin typeface="Corbel"/>
              </a:rPr>
              <a:t>Cliquer sur la ligne du championnat créé par le National pour développer le visuel des différents niveaux,</a:t>
            </a:r>
          </a:p>
          <a:p>
            <a:pPr marL="342900" indent="-342900">
              <a:lnSpc>
                <a:spcPct val="100000"/>
              </a:lnSpc>
              <a:buAutoNum type="arabicParenR"/>
            </a:pPr>
            <a:r>
              <a:rPr lang="fr-FR" sz="1400" spc="-1" dirty="0">
                <a:solidFill>
                  <a:srgbClr val="000000"/>
                </a:solidFill>
                <a:latin typeface="Corbel"/>
              </a:rPr>
              <a:t>Pour créer un niveau Inter Districts, cliquer sur le « + Inter D » sur la ligne du niveau « District »,</a:t>
            </a:r>
          </a:p>
          <a:p>
            <a:pPr>
              <a:lnSpc>
                <a:spcPct val="100000"/>
              </a:lnSpc>
            </a:pPr>
            <a:r>
              <a:rPr lang="fr-FR" sz="1400" spc="-1" dirty="0">
                <a:solidFill>
                  <a:srgbClr val="000000"/>
                </a:solidFill>
                <a:latin typeface="Corbel"/>
              </a:rPr>
              <a:t>Note 1 : pour pouvoir créer un niveau Inter Districts, il faut avoir créé plusieurs Districts (pas forcément dans le championnat en question, autrement dit, pas forcément en Cross).</a:t>
            </a:r>
          </a:p>
          <a:p>
            <a:pPr>
              <a:lnSpc>
                <a:spcPct val="100000"/>
              </a:lnSpc>
            </a:pPr>
            <a:r>
              <a:rPr lang="fr-FR" sz="1400" spc="-1" dirty="0">
                <a:solidFill>
                  <a:srgbClr val="000000"/>
                </a:solidFill>
                <a:latin typeface="Corbel"/>
              </a:rPr>
              <a:t>Note 2 : créer un niveau Inter Districts n’empêche pas les inscriptions au niveau Comité sauf blocage par le Comité lors de la création de sa journée.</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1406877" y="3429000"/>
            <a:ext cx="6590079" cy="3307066"/>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17573" y="3939371"/>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flipV="1">
            <a:off x="530413" y="3517591"/>
            <a:ext cx="876464" cy="53665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31047" y="5200649"/>
            <a:ext cx="975829" cy="974034"/>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411685" y="3384006"/>
            <a:ext cx="1450619" cy="2034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1692080" y="6081840"/>
            <a:ext cx="292100" cy="15755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17573" y="499112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3" name="CustomShape 1">
            <a:extLst>
              <a:ext uri="{FF2B5EF4-FFF2-40B4-BE49-F238E27FC236}">
                <a16:creationId xmlns:a16="http://schemas.microsoft.com/office/drawing/2014/main" id="{DF9315DF-B9C0-F723-905C-3B8C193FE1A1}"/>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92879745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F033256-26CF-F9F1-DF04-ED9BDB9750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320" y="5200913"/>
            <a:ext cx="6894538" cy="1520402"/>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70</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6/7</a:t>
            </a:r>
            <a:endParaRPr lang="fr-FR" spc="-1" dirty="0"/>
          </a:p>
        </p:txBody>
      </p:sp>
      <p:sp>
        <p:nvSpPr>
          <p:cNvPr id="18" name="CustomShape 5">
            <a:extLst>
              <a:ext uri="{FF2B5EF4-FFF2-40B4-BE49-F238E27FC236}">
                <a16:creationId xmlns:a16="http://schemas.microsoft.com/office/drawing/2014/main" id="{44BFE1F9-7BCA-BAD0-6BA8-744ECB37280C}"/>
              </a:ext>
            </a:extLst>
          </p:cNvPr>
          <p:cNvSpPr/>
          <p:nvPr/>
        </p:nvSpPr>
        <p:spPr>
          <a:xfrm>
            <a:off x="346518" y="1445777"/>
            <a:ext cx="8314776" cy="390730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3) Elève sans classement dans la liste des élèves n’ayant pas passé la ligne d’arrivée et sans état :</a:t>
            </a:r>
          </a:p>
          <a:p>
            <a:pPr>
              <a:lnSpc>
                <a:spcPct val="100000"/>
              </a:lnSpc>
            </a:pPr>
            <a:r>
              <a:rPr lang="fr-FR" sz="1200" spc="-1" dirty="0">
                <a:solidFill>
                  <a:srgbClr val="000000"/>
                </a:solidFill>
                <a:latin typeface="Corbel"/>
              </a:rPr>
              <a:t>- Ligne 11[ERROR] : Pas de classement !</a:t>
            </a: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endParaRPr lang="fr-FR" sz="400" spc="-1" dirty="0">
              <a:solidFill>
                <a:srgbClr val="000000"/>
              </a:solidFill>
              <a:latin typeface="Corbel"/>
            </a:endParaRPr>
          </a:p>
          <a:p>
            <a:r>
              <a:rPr lang="fr-FR" sz="1400" spc="-1" dirty="0">
                <a:solidFill>
                  <a:srgbClr val="000000"/>
                </a:solidFill>
                <a:latin typeface="Corbel"/>
              </a:rPr>
              <a:t>4) Elève arrivé(e) sans temps = l’heure de la compétition apparait :</a:t>
            </a:r>
          </a:p>
          <a:p>
            <a:pPr>
              <a:lnSpc>
                <a:spcPct val="100000"/>
              </a:lnSpc>
            </a:pPr>
            <a:r>
              <a:rPr lang="fr-FR" sz="1200" spc="-1" dirty="0">
                <a:solidFill>
                  <a:srgbClr val="000000"/>
                </a:solidFill>
                <a:latin typeface="Corbel"/>
              </a:rPr>
              <a:t>- Ligne 12[SUCCES] : Renseignement de l'heure de l’épreuve pour le dossard "1136"  </a:t>
            </a:r>
          </a:p>
          <a:p>
            <a:pPr marL="171450" indent="-171450">
              <a:lnSpc>
                <a:spcPct val="100000"/>
              </a:lnSpc>
              <a:buFontTx/>
              <a:buChar char="-"/>
            </a:pPr>
            <a:endParaRPr lang="fr-FR" sz="1200" spc="-1" dirty="0">
              <a:solidFill>
                <a:srgbClr val="000000"/>
              </a:solidFill>
              <a:latin typeface="Corbel"/>
            </a:endParaRPr>
          </a:p>
          <a:p>
            <a:pPr marL="171450" indent="-171450">
              <a:lnSpc>
                <a:spcPct val="100000"/>
              </a:lnSpc>
              <a:buFontTx/>
              <a:buChar char="-"/>
            </a:pPr>
            <a:endParaRPr lang="fr-FR" sz="1200" spc="-1" dirty="0">
              <a:solidFill>
                <a:srgbClr val="000000"/>
              </a:solidFill>
              <a:latin typeface="Corbel"/>
            </a:endParaRPr>
          </a:p>
          <a:p>
            <a:pPr lvl="0"/>
            <a:endParaRPr lang="fr-FR" sz="400" spc="-1" dirty="0">
              <a:solidFill>
                <a:srgbClr val="000000"/>
              </a:solidFill>
              <a:latin typeface="Corbel"/>
            </a:endParaRPr>
          </a:p>
          <a:p>
            <a:pPr lvl="0"/>
            <a:r>
              <a:rPr lang="fr-FR" sz="1400" spc="-1" dirty="0">
                <a:solidFill>
                  <a:srgbClr val="000000"/>
                </a:solidFill>
                <a:latin typeface="Corbel"/>
              </a:rPr>
              <a:t>5) Elèves arrivé(e)s avec un temps mais sans horaire de compétition, la date et l’heure d’importation apparaissent :</a:t>
            </a:r>
          </a:p>
          <a:p>
            <a:pPr>
              <a:lnSpc>
                <a:spcPct val="100000"/>
              </a:lnSpc>
            </a:pPr>
            <a:r>
              <a:rPr lang="fr-FR" sz="1200" spc="-1" dirty="0">
                <a:solidFill>
                  <a:srgbClr val="000000"/>
                </a:solidFill>
                <a:latin typeface="Corbel"/>
              </a:rPr>
              <a:t>- Ligne 105[SUCCES] : Aucune information de temps ou heure de saisie disponible !</a:t>
            </a:r>
          </a:p>
          <a:p>
            <a:pPr>
              <a:lnSpc>
                <a:spcPct val="100000"/>
              </a:lnSpc>
            </a:pPr>
            <a:r>
              <a:rPr lang="fr-FR" sz="1200" spc="-1" dirty="0">
                <a:solidFill>
                  <a:srgbClr val="000000"/>
                </a:solidFill>
                <a:latin typeface="Corbel"/>
              </a:rPr>
              <a:t>- Ligne 106[SUCCES] : Aucune information de temps ou heure de saisie disponible !</a:t>
            </a:r>
          </a:p>
          <a:p>
            <a:pPr>
              <a:lnSpc>
                <a:spcPct val="100000"/>
              </a:lnSpc>
            </a:pPr>
            <a:r>
              <a:rPr lang="fr-FR" sz="1200" spc="-1" dirty="0">
                <a:solidFill>
                  <a:srgbClr val="000000"/>
                </a:solidFill>
                <a:latin typeface="Corbel"/>
              </a:rPr>
              <a:t>- Ligne 107[SUCCES] : Aucune information de temps ou heure de saisie disponible !</a:t>
            </a:r>
          </a:p>
          <a:p>
            <a:pPr>
              <a:lnSpc>
                <a:spcPct val="100000"/>
              </a:lnSpc>
            </a:pPr>
            <a:r>
              <a:rPr lang="fr-FR" sz="1200" spc="-1" dirty="0">
                <a:solidFill>
                  <a:srgbClr val="000000"/>
                </a:solidFill>
                <a:latin typeface="Corbel"/>
              </a:rPr>
              <a:t>- Ligne 108[SUCCES] : Aucune information de temps ou heure de saisie disponible !</a:t>
            </a:r>
          </a:p>
          <a:p>
            <a:pPr>
              <a:lnSpc>
                <a:spcPct val="100000"/>
              </a:lnSpc>
            </a:pPr>
            <a:r>
              <a:rPr lang="fr-FR" sz="1200" spc="-1" dirty="0">
                <a:solidFill>
                  <a:srgbClr val="000000"/>
                </a:solidFill>
                <a:latin typeface="Corbel"/>
              </a:rPr>
              <a:t>- Ligne 109[SUCCES] : Aucune information de temps ou heure de saisie disponible !</a:t>
            </a:r>
          </a:p>
          <a:p>
            <a:pPr>
              <a:lnSpc>
                <a:spcPct val="100000"/>
              </a:lnSpc>
            </a:pPr>
            <a:endParaRPr lang="fr-FR" sz="1200" spc="-1" dirty="0">
              <a:solidFill>
                <a:srgbClr val="000000"/>
              </a:solidFill>
              <a:latin typeface="Corbel"/>
            </a:endParaRPr>
          </a:p>
        </p:txBody>
      </p:sp>
      <p:pic>
        <p:nvPicPr>
          <p:cNvPr id="20" name="Image 19">
            <a:extLst>
              <a:ext uri="{FF2B5EF4-FFF2-40B4-BE49-F238E27FC236}">
                <a16:creationId xmlns:a16="http://schemas.microsoft.com/office/drawing/2014/main" id="{8CD27C95-BD21-EE4F-1C42-F10F089F70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32088" y="1911869"/>
            <a:ext cx="7144424" cy="953367"/>
          </a:xfrm>
          <a:prstGeom prst="rect">
            <a:avLst/>
          </a:prstGeom>
        </p:spPr>
      </p:pic>
      <p:pic>
        <p:nvPicPr>
          <p:cNvPr id="22" name="Image 21">
            <a:extLst>
              <a:ext uri="{FF2B5EF4-FFF2-40B4-BE49-F238E27FC236}">
                <a16:creationId xmlns:a16="http://schemas.microsoft.com/office/drawing/2014/main" id="{A75149E8-0B48-080A-2837-7924E38FAC1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3585" y="3353565"/>
            <a:ext cx="8427709" cy="334272"/>
          </a:xfrm>
          <a:prstGeom prst="rect">
            <a:avLst/>
          </a:prstGeom>
        </p:spPr>
      </p:pic>
      <p:sp>
        <p:nvSpPr>
          <p:cNvPr id="23" name="Rectangle 22">
            <a:extLst>
              <a:ext uri="{FF2B5EF4-FFF2-40B4-BE49-F238E27FC236}">
                <a16:creationId xmlns:a16="http://schemas.microsoft.com/office/drawing/2014/main" id="{B1F1BB71-8A59-430F-0AFC-5F914C6CFFB3}"/>
              </a:ext>
            </a:extLst>
          </p:cNvPr>
          <p:cNvSpPr/>
          <p:nvPr/>
        </p:nvSpPr>
        <p:spPr>
          <a:xfrm>
            <a:off x="885366" y="5178423"/>
            <a:ext cx="786118" cy="167957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61300B4C-40CA-6686-00AC-3F0FD0898579}"/>
              </a:ext>
            </a:extLst>
          </p:cNvPr>
          <p:cNvSpPr/>
          <p:nvPr/>
        </p:nvSpPr>
        <p:spPr>
          <a:xfrm>
            <a:off x="885366" y="3315496"/>
            <a:ext cx="708867" cy="3941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77C08869-3B12-DD2D-352E-24002FA8200A}"/>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7133285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4" end="1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15" end="1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xEl>
                                              <p:pRg st="18" end="1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71</a:t>
            </a:fld>
            <a:endParaRPr lang="fr-FR" sz="1400" b="0" strike="noStrike" spc="-1" dirty="0">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g. Dossards </a:t>
            </a:r>
            <a:r>
              <a:rPr lang="fr-FR" b="1" spc="-1" dirty="0" err="1">
                <a:solidFill>
                  <a:srgbClr val="FFFFFF"/>
                </a:solidFill>
                <a:latin typeface="Calibri"/>
              </a:rPr>
              <a:t>pucés</a:t>
            </a:r>
            <a:r>
              <a:rPr lang="fr-FR" b="1" spc="-1" dirty="0">
                <a:solidFill>
                  <a:srgbClr val="FFFFFF"/>
                </a:solidFill>
                <a:latin typeface="Calibri"/>
              </a:rPr>
              <a:t> – page 7/7</a:t>
            </a:r>
            <a:endParaRPr lang="fr-FR" spc="-1" dirty="0"/>
          </a:p>
        </p:txBody>
      </p:sp>
      <p:sp>
        <p:nvSpPr>
          <p:cNvPr id="18" name="CustomShape 5">
            <a:extLst>
              <a:ext uri="{FF2B5EF4-FFF2-40B4-BE49-F238E27FC236}">
                <a16:creationId xmlns:a16="http://schemas.microsoft.com/office/drawing/2014/main" id="{44BFE1F9-7BCA-BAD0-6BA8-744ECB37280C}"/>
              </a:ext>
            </a:extLst>
          </p:cNvPr>
          <p:cNvSpPr/>
          <p:nvPr/>
        </p:nvSpPr>
        <p:spPr>
          <a:xfrm>
            <a:off x="346518" y="1445777"/>
            <a:ext cx="8314776" cy="43689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6) Elèves appartenant à un relais sans temps renseigné : </a:t>
            </a:r>
          </a:p>
          <a:p>
            <a:pPr>
              <a:lnSpc>
                <a:spcPct val="100000"/>
              </a:lnSpc>
            </a:pPr>
            <a:r>
              <a:rPr lang="fr-FR" sz="1400" spc="-1" dirty="0">
                <a:solidFill>
                  <a:srgbClr val="000000"/>
                </a:solidFill>
                <a:latin typeface="Corbel"/>
              </a:rPr>
              <a:t>	1 seul a passé la ligne d’arrivée mais le relais est classé,</a:t>
            </a:r>
          </a:p>
          <a:p>
            <a:pPr>
              <a:lnSpc>
                <a:spcPct val="100000"/>
              </a:lnSpc>
            </a:pPr>
            <a:r>
              <a:rPr lang="fr-FR" sz="1400" spc="-1" dirty="0">
                <a:solidFill>
                  <a:srgbClr val="000000"/>
                </a:solidFill>
                <a:latin typeface="Corbel"/>
              </a:rPr>
              <a:t>	le dossard de celui qui a passé la ligne apparait,</a:t>
            </a:r>
          </a:p>
          <a:p>
            <a:pPr>
              <a:lnSpc>
                <a:spcPct val="100000"/>
              </a:lnSpc>
            </a:pPr>
            <a:r>
              <a:rPr lang="fr-FR" sz="1400" spc="-1" dirty="0">
                <a:solidFill>
                  <a:srgbClr val="000000"/>
                </a:solidFill>
                <a:latin typeface="Corbel"/>
              </a:rPr>
              <a:t>	la date et l’heure d’importation du fichier apparaissent,</a:t>
            </a:r>
          </a:p>
          <a:p>
            <a:pPr>
              <a:lnSpc>
                <a:spcPct val="100000"/>
              </a:lnSpc>
            </a:pPr>
            <a:r>
              <a:rPr lang="fr-FR" sz="1200" spc="-1" dirty="0">
                <a:solidFill>
                  <a:srgbClr val="000000"/>
                </a:solidFill>
                <a:latin typeface="Corbel"/>
              </a:rPr>
              <a:t>Ligne 1423[SUCCES] : Aucune information de temps ou heure de saisie disponible !</a:t>
            </a:r>
          </a:p>
          <a:p>
            <a:pPr>
              <a:lnSpc>
                <a:spcPct val="100000"/>
              </a:lnSpc>
            </a:pPr>
            <a:r>
              <a:rPr lang="fr-FR" sz="1200" spc="-1" dirty="0">
                <a:solidFill>
                  <a:srgbClr val="000000"/>
                </a:solidFill>
                <a:latin typeface="Corbel"/>
              </a:rPr>
              <a:t>Ligne 1424[ERROR] : Pas de classement !</a:t>
            </a:r>
          </a:p>
          <a:p>
            <a:pPr>
              <a:lnSpc>
                <a:spcPct val="100000"/>
              </a:lnSpc>
            </a:pPr>
            <a:r>
              <a:rPr lang="fr-FR" sz="1200" spc="-1" dirty="0">
                <a:solidFill>
                  <a:srgbClr val="000000"/>
                </a:solidFill>
                <a:latin typeface="Corbel"/>
              </a:rPr>
              <a:t>Ligne 1425[ERROR] : Pas de classement !</a:t>
            </a:r>
          </a:p>
          <a:p>
            <a:pPr>
              <a:lnSpc>
                <a:spcPct val="100000"/>
              </a:lnSpc>
            </a:pPr>
            <a:r>
              <a:rPr lang="fr-FR" sz="1200" spc="-1" dirty="0">
                <a:solidFill>
                  <a:srgbClr val="000000"/>
                </a:solidFill>
                <a:latin typeface="Corbel"/>
              </a:rPr>
              <a:t>Ligne 1426[ERROR] : Pas de classement !</a:t>
            </a: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200"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nSpc>
                <a:spcPct val="100000"/>
              </a:lnSpc>
            </a:pPr>
            <a:endParaRPr lang="fr-FR" sz="1400" b="1" spc="-1" dirty="0">
              <a:solidFill>
                <a:srgbClr val="000000"/>
              </a:solidFill>
              <a:latin typeface="Corbel"/>
            </a:endParaRPr>
          </a:p>
          <a:p>
            <a:pPr algn="ctr">
              <a:lnSpc>
                <a:spcPct val="100000"/>
              </a:lnSpc>
            </a:pPr>
            <a:r>
              <a:rPr lang="fr-FR" b="1" spc="-1" dirty="0">
                <a:solidFill>
                  <a:srgbClr val="000000"/>
                </a:solidFill>
                <a:latin typeface="Corbel"/>
              </a:rPr>
              <a:t>Important : les temps n’apparaissent pas dans les résultats</a:t>
            </a:r>
            <a:endParaRPr lang="fr-FR" spc="-1" dirty="0">
              <a:solidFill>
                <a:srgbClr val="000000"/>
              </a:solidFill>
              <a:latin typeface="Corbel"/>
            </a:endParaRPr>
          </a:p>
          <a:p>
            <a:pPr>
              <a:lnSpc>
                <a:spcPct val="100000"/>
              </a:lnSpc>
            </a:pPr>
            <a:endParaRPr lang="fr-FR" sz="1200" spc="-1" dirty="0">
              <a:solidFill>
                <a:srgbClr val="000000"/>
              </a:solidFill>
              <a:latin typeface="Corbel"/>
            </a:endParaRPr>
          </a:p>
        </p:txBody>
      </p:sp>
      <p:pic>
        <p:nvPicPr>
          <p:cNvPr id="22" name="Image 21">
            <a:extLst>
              <a:ext uri="{FF2B5EF4-FFF2-40B4-BE49-F238E27FC236}">
                <a16:creationId xmlns:a16="http://schemas.microsoft.com/office/drawing/2014/main" id="{A75149E8-0B48-080A-2837-7924E38FAC1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88349" y="3506696"/>
            <a:ext cx="8374623" cy="1162129"/>
          </a:xfrm>
          <a:prstGeom prst="rect">
            <a:avLst/>
          </a:prstGeom>
        </p:spPr>
      </p:pic>
      <p:sp>
        <p:nvSpPr>
          <p:cNvPr id="2" name="Rectangle 1">
            <a:extLst>
              <a:ext uri="{FF2B5EF4-FFF2-40B4-BE49-F238E27FC236}">
                <a16:creationId xmlns:a16="http://schemas.microsoft.com/office/drawing/2014/main" id="{4270CE31-D5C8-3C92-3D46-7372F6A54B7B}"/>
              </a:ext>
            </a:extLst>
          </p:cNvPr>
          <p:cNvSpPr/>
          <p:nvPr/>
        </p:nvSpPr>
        <p:spPr>
          <a:xfrm>
            <a:off x="865240" y="4241722"/>
            <a:ext cx="4670322" cy="3941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E1FD4BCF-DD9B-DD25-D1A6-DADEF725159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69182090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A8719377-7863-8603-B568-B6C7B2E7994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70655" y="2611711"/>
            <a:ext cx="3210459" cy="1081073"/>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marR="0" lvl="0" indent="0" algn="l" defTabSz="914400" rtl="0" eaLnBrk="1" fontAlgn="auto" latinLnBrk="0" hangingPunct="1">
              <a:lnSpc>
                <a:spcPct val="100000"/>
              </a:lnSpc>
              <a:spcBef>
                <a:spcPts val="0"/>
              </a:spcBef>
              <a:spcAft>
                <a:spcPts val="0"/>
              </a:spcAft>
              <a:buClrTx/>
              <a:buSzTx/>
              <a:buFontTx/>
              <a:buNone/>
              <a:tabLst/>
              <a:defRPr/>
            </a:pP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IX.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Ucompetitions</a:t>
            </a:r>
            <a:r>
              <a:rPr kumimoji="0" lang="fr-FR" sz="1900" b="1" i="0" u="none" strike="noStrike" kern="1200" cap="none" spc="-1" normalizeH="0" baseline="0" noProof="0" dirty="0">
                <a:ln>
                  <a:noFill/>
                </a:ln>
                <a:solidFill>
                  <a:srgbClr val="FFFFFF"/>
                </a:solidFill>
                <a:effectLst/>
                <a:uLnTx/>
                <a:uFillTx/>
                <a:latin typeface="Calibri"/>
                <a:ea typeface="DejaVu Sans"/>
                <a:cs typeface="DejaVu Sans"/>
              </a:rPr>
              <a:t> – Saisies des arrivées : manuelle, scannée et via dossards </a:t>
            </a:r>
            <a:r>
              <a:rPr kumimoji="0" lang="fr-FR" sz="1900" b="1" i="0" u="none" strike="noStrike" kern="1200" cap="none" spc="-1" normalizeH="0" baseline="0" noProof="0" dirty="0" err="1">
                <a:ln>
                  <a:noFill/>
                </a:ln>
                <a:solidFill>
                  <a:srgbClr val="FFFFFF"/>
                </a:solidFill>
                <a:effectLst/>
                <a:uLnTx/>
                <a:uFillTx/>
                <a:latin typeface="Calibri"/>
                <a:ea typeface="DejaVu Sans"/>
                <a:cs typeface="DejaVu Sans"/>
              </a:rPr>
              <a:t>pucés</a:t>
            </a:r>
            <a:endParaRPr kumimoji="0" lang="fr-FR" sz="1900" b="1" i="0" u="none" strike="noStrike" kern="1200" cap="none" spc="-1" normalizeH="0" baseline="0" noProof="0" dirty="0">
              <a:ln>
                <a:noFill/>
              </a:ln>
              <a:solidFill>
                <a:srgbClr val="FFFFFF"/>
              </a:solidFill>
              <a:effectLst/>
              <a:uLnTx/>
              <a:uFillTx/>
              <a:latin typeface="Calibri"/>
              <a:ea typeface="DejaVu Sans"/>
              <a:cs typeface="DejaVu Sans"/>
            </a:endParaRP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72</a:t>
            </a:fld>
            <a:endParaRPr lang="fr-FR" sz="1400" b="0" strike="noStrike" spc="-1" dirty="0">
              <a:latin typeface="Times New Roman"/>
            </a:endParaRPr>
          </a:p>
        </p:txBody>
      </p:sp>
      <p:sp>
        <p:nvSpPr>
          <p:cNvPr id="106" name="CustomShape 5"/>
          <p:cNvSpPr/>
          <p:nvPr/>
        </p:nvSpPr>
        <p:spPr>
          <a:xfrm>
            <a:off x="377841" y="1342280"/>
            <a:ext cx="4766904"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spc="-1" dirty="0">
                <a:solidFill>
                  <a:srgbClr val="000000"/>
                </a:solidFill>
                <a:latin typeface="Corbel"/>
              </a:rPr>
              <a:t>Cliquer sur Impression,</a:t>
            </a:r>
          </a:p>
          <a:p>
            <a:pPr>
              <a:lnSpc>
                <a:spcPct val="100000"/>
              </a:lnSpc>
            </a:pPr>
            <a:r>
              <a:rPr lang="fr-FR" sz="1400" spc="-1" dirty="0">
                <a:solidFill>
                  <a:srgbClr val="000000"/>
                </a:solidFill>
                <a:latin typeface="Corbel"/>
              </a:rPr>
              <a:t>Puis :</a:t>
            </a:r>
          </a:p>
          <a:p>
            <a:pPr marL="342900" indent="-342900">
              <a:lnSpc>
                <a:spcPct val="100000"/>
              </a:lnSpc>
              <a:buAutoNum type="arabicParenR"/>
            </a:pPr>
            <a:r>
              <a:rPr lang="fr-FR" sz="1400" spc="-1" dirty="0">
                <a:solidFill>
                  <a:srgbClr val="000000"/>
                </a:solidFill>
                <a:latin typeface="Corbel"/>
              </a:rPr>
              <a:t>Cliquer sur « Imprimer les résultats » puis choisir :</a:t>
            </a:r>
          </a:p>
          <a:p>
            <a:pPr marL="857250" lvl="1" indent="-400050">
              <a:buFont typeface="+mj-lt"/>
              <a:buAutoNum type="romanLcPeriod"/>
            </a:pPr>
            <a:r>
              <a:rPr lang="fr-FR" sz="1400" spc="-1" dirty="0">
                <a:solidFill>
                  <a:srgbClr val="000000"/>
                </a:solidFill>
                <a:latin typeface="Corbel"/>
              </a:rPr>
              <a:t>« UNIQUEMENT pour la compétition » en cours,</a:t>
            </a:r>
          </a:p>
          <a:p>
            <a:pPr marL="800100" lvl="1" indent="-342900">
              <a:buAutoNum type="romanLcPeriod"/>
            </a:pPr>
            <a:r>
              <a:rPr lang="fr-FR" sz="1400" spc="-1" dirty="0">
                <a:solidFill>
                  <a:srgbClr val="000000"/>
                </a:solidFill>
                <a:latin typeface="Corbel"/>
              </a:rPr>
              <a:t> « Pour TOUTES les compétitions »,</a:t>
            </a:r>
          </a:p>
          <a:p>
            <a:pPr lvl="1"/>
            <a:r>
              <a:rPr lang="fr-FR" sz="1400" spc="-1" dirty="0">
                <a:solidFill>
                  <a:srgbClr val="000000"/>
                </a:solidFill>
                <a:latin typeface="Corbel"/>
              </a:rPr>
              <a:t>Puis cliquer sur « Sélectionner »,</a:t>
            </a:r>
          </a:p>
          <a:p>
            <a:pPr lvl="1"/>
            <a:endParaRPr lang="fr-FR" sz="1400" spc="-1" dirty="0">
              <a:solidFill>
                <a:srgbClr val="000000"/>
              </a:solidFill>
              <a:latin typeface="Corbel"/>
            </a:endParaRPr>
          </a:p>
          <a:p>
            <a:pPr lvl="1"/>
            <a:r>
              <a:rPr lang="fr-FR" sz="1400" spc="-1" dirty="0">
                <a:solidFill>
                  <a:srgbClr val="000000"/>
                </a:solidFill>
                <a:latin typeface="Corbel"/>
              </a:rPr>
              <a:t>Puis choisir,</a:t>
            </a:r>
          </a:p>
          <a:p>
            <a:pPr marL="800100" lvl="1" indent="-342900">
              <a:buFont typeface="+mj-lt"/>
              <a:buAutoNum type="alphaLcPeriod"/>
            </a:pPr>
            <a:r>
              <a:rPr lang="fr-FR" sz="1400" spc="-1" dirty="0">
                <a:solidFill>
                  <a:srgbClr val="000000"/>
                </a:solidFill>
                <a:latin typeface="Corbel"/>
              </a:rPr>
              <a:t>Impression « Globale »,</a:t>
            </a:r>
          </a:p>
          <a:p>
            <a:pPr marL="800100" lvl="1" indent="-342900">
              <a:buAutoNum type="alphaLcPeriod"/>
            </a:pPr>
            <a:r>
              <a:rPr lang="fr-FR" sz="1400" spc="-1" dirty="0">
                <a:solidFill>
                  <a:srgbClr val="000000"/>
                </a:solidFill>
                <a:latin typeface="Corbel"/>
              </a:rPr>
              <a:t>Impression « Regroupée par AS »,</a:t>
            </a:r>
          </a:p>
          <a:p>
            <a:pPr lvl="1"/>
            <a:r>
              <a:rPr lang="fr-FR" sz="1400" spc="-1" dirty="0">
                <a:solidFill>
                  <a:srgbClr val="000000"/>
                </a:solidFill>
                <a:latin typeface="Corbel"/>
              </a:rPr>
              <a:t>Puis cliquer sur « Imprimer ».</a:t>
            </a:r>
          </a:p>
          <a:p>
            <a:pPr marL="800100" lvl="1" indent="-342900">
              <a:buAutoNum type="alphaLcPeriod"/>
            </a:pPr>
            <a:endParaRPr lang="fr-FR" sz="1400" spc="-1" dirty="0">
              <a:solidFill>
                <a:srgbClr val="000000"/>
              </a:solidFill>
              <a:latin typeface="Corbel"/>
            </a:endParaRPr>
          </a:p>
          <a:p>
            <a:pPr marL="342900" indent="-342900">
              <a:lnSpc>
                <a:spcPct val="100000"/>
              </a:lnSpc>
              <a:buAutoNum type="arabicParenR"/>
            </a:pPr>
            <a:r>
              <a:rPr lang="fr-FR" sz="1400" spc="-1" dirty="0">
                <a:solidFill>
                  <a:srgbClr val="000000"/>
                </a:solidFill>
                <a:latin typeface="Corbel"/>
              </a:rPr>
              <a:t>Impression pour la presse,</a:t>
            </a:r>
          </a:p>
          <a:p>
            <a:pPr>
              <a:lnSpc>
                <a:spcPct val="100000"/>
              </a:lnSpc>
            </a:pPr>
            <a:r>
              <a:rPr lang="fr-FR" sz="1400" spc="-1" dirty="0">
                <a:solidFill>
                  <a:srgbClr val="000000"/>
                </a:solidFill>
                <a:latin typeface="Corbel"/>
              </a:rPr>
              <a:t>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5" action="ppaction://hlinksldjump"/>
              </a:rPr>
              <a:t>diapositive 75</a:t>
            </a:r>
            <a:r>
              <a:rPr lang="fr-FR" sz="1400" spc="-1" dirty="0">
                <a:solidFill>
                  <a:srgbClr val="000000"/>
                </a:solidFill>
                <a:latin typeface="Corbel"/>
              </a:rPr>
              <a:t>.</a:t>
            </a:r>
          </a:p>
          <a:p>
            <a:pPr marL="342900" indent="-342900">
              <a:lnSpc>
                <a:spcPct val="100000"/>
              </a:lnSpc>
              <a:buFont typeface="+mj-lt"/>
              <a:buAutoNum type="arabicParenR" startAt="3"/>
            </a:pPr>
            <a:r>
              <a:rPr lang="fr-FR" sz="1400" spc="-1" dirty="0">
                <a:solidFill>
                  <a:srgbClr val="000000"/>
                </a:solidFill>
                <a:latin typeface="Corbel"/>
              </a:rPr>
              <a:t>Exporter pour la presse,</a:t>
            </a:r>
          </a:p>
          <a:p>
            <a:pPr>
              <a:lnSpc>
                <a:spcPct val="100000"/>
              </a:lnSpc>
            </a:pPr>
            <a:r>
              <a:rPr lang="fr-FR" sz="1400" spc="-1" dirty="0">
                <a:solidFill>
                  <a:srgbClr val="000000"/>
                </a:solidFill>
                <a:latin typeface="Corbel"/>
              </a:rPr>
              <a:t>	</a:t>
            </a:r>
            <a:r>
              <a:rPr lang="fr-FR" sz="1400" spc="-1" dirty="0" err="1">
                <a:solidFill>
                  <a:srgbClr val="000000"/>
                </a:solidFill>
                <a:latin typeface="Corbel"/>
              </a:rPr>
              <a:t>cf</a:t>
            </a:r>
            <a:r>
              <a:rPr lang="fr-FR" sz="1400" spc="-1" dirty="0">
                <a:solidFill>
                  <a:srgbClr val="000000"/>
                </a:solidFill>
                <a:latin typeface="Corbel"/>
              </a:rPr>
              <a:t> </a:t>
            </a:r>
            <a:r>
              <a:rPr lang="fr-FR" sz="1400" spc="-1" dirty="0">
                <a:solidFill>
                  <a:srgbClr val="000000"/>
                </a:solidFill>
                <a:latin typeface="Corbel"/>
                <a:hlinkClick r:id="rId5" action="ppaction://hlinksldjump"/>
              </a:rPr>
              <a:t>diapositive 75</a:t>
            </a:r>
            <a:r>
              <a:rPr lang="fr-FR" sz="1400" spc="-1" dirty="0">
                <a:solidFill>
                  <a:srgbClr val="000000"/>
                </a:solidFill>
                <a:latin typeface="Corbel"/>
              </a:rPr>
              <a:t>.</a:t>
            </a:r>
          </a:p>
          <a:p>
            <a:pPr marL="342900" indent="-342900">
              <a:lnSpc>
                <a:spcPct val="100000"/>
              </a:lnSpc>
              <a:buFont typeface="+mj-lt"/>
              <a:buAutoNum type="arabicParenR" startAt="4"/>
            </a:pPr>
            <a:r>
              <a:rPr lang="fr-FR" sz="1400" spc="-1" dirty="0">
                <a:solidFill>
                  <a:srgbClr val="000000"/>
                </a:solidFill>
                <a:latin typeface="Corbel"/>
              </a:rPr>
              <a:t>Export Excel,</a:t>
            </a:r>
          </a:p>
          <a:p>
            <a:pPr>
              <a:lnSpc>
                <a:spcPct val="100000"/>
              </a:lnSpc>
            </a:pPr>
            <a:r>
              <a:rPr lang="fr-FR" sz="1400" spc="-1" dirty="0">
                <a:solidFill>
                  <a:srgbClr val="000000"/>
                </a:solidFill>
                <a:latin typeface="Corbel"/>
              </a:rPr>
              <a:t>	Exporte les résultats individuels au format Excel.</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r>
              <a:rPr lang="fr-FR" sz="1400" b="1" spc="-1" dirty="0">
                <a:solidFill>
                  <a:srgbClr val="000000"/>
                </a:solidFill>
                <a:latin typeface="Corbel"/>
              </a:rPr>
              <a:t>Remarque sur l’impression des résultats :</a:t>
            </a:r>
          </a:p>
          <a:p>
            <a:pPr>
              <a:lnSpc>
                <a:spcPct val="100000"/>
              </a:lnSpc>
            </a:pPr>
            <a:r>
              <a:rPr lang="fr-FR" sz="1400" b="1" spc="-1" dirty="0">
                <a:solidFill>
                  <a:srgbClr val="000000"/>
                </a:solidFill>
                <a:latin typeface="Corbel"/>
              </a:rPr>
              <a:t>Passer par « Championnats » puis « Editions des résultats » réalisera un contrôle sur les saisies.</a:t>
            </a:r>
          </a:p>
        </p:txBody>
      </p:sp>
      <p:pic>
        <p:nvPicPr>
          <p:cNvPr id="107" name="Image 11"/>
          <p:cNvPicPr>
            <a:picLocks noChangeAspect="1"/>
          </p:cNvPicPr>
          <p:nvPr/>
        </p:nvPicPr>
        <p:blipFill>
          <a:blip r:embed="rId6">
            <a:extLst>
              <a:ext uri="{28A0092B-C50C-407E-A947-70E740481C1C}">
                <a14:useLocalDpi xmlns:a14="http://schemas.microsoft.com/office/drawing/2010/main" val="0"/>
              </a:ext>
            </a:extLst>
          </a:blip>
          <a:srcRect/>
          <a:stretch/>
        </p:blipFill>
        <p:spPr>
          <a:xfrm>
            <a:off x="5570655" y="1383399"/>
            <a:ext cx="3210459" cy="1156533"/>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4428215" y="2407463"/>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4697175" y="2582785"/>
            <a:ext cx="873479" cy="39344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697173" y="3000646"/>
            <a:ext cx="873479" cy="1474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4428215" y="281446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10" name="Rectangle 9">
            <a:extLst>
              <a:ext uri="{FF2B5EF4-FFF2-40B4-BE49-F238E27FC236}">
                <a16:creationId xmlns:a16="http://schemas.microsoft.com/office/drawing/2014/main" id="{2EF89A18-C1F8-128D-34F3-48DDB97AA908}"/>
              </a:ext>
            </a:extLst>
          </p:cNvPr>
          <p:cNvSpPr/>
          <p:nvPr/>
        </p:nvSpPr>
        <p:spPr>
          <a:xfrm>
            <a:off x="5578230" y="2201287"/>
            <a:ext cx="1038988" cy="22495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h. Impressions</a:t>
            </a:r>
            <a:endParaRPr lang="fr-FR" spc="-1" dirty="0"/>
          </a:p>
        </p:txBody>
      </p:sp>
      <p:sp>
        <p:nvSpPr>
          <p:cNvPr id="2" name="Rectangle 1">
            <a:extLst>
              <a:ext uri="{FF2B5EF4-FFF2-40B4-BE49-F238E27FC236}">
                <a16:creationId xmlns:a16="http://schemas.microsoft.com/office/drawing/2014/main" id="{1BAC1BD3-BF80-00F4-D417-EE5E7D2E5916}"/>
              </a:ext>
            </a:extLst>
          </p:cNvPr>
          <p:cNvSpPr/>
          <p:nvPr/>
        </p:nvSpPr>
        <p:spPr>
          <a:xfrm>
            <a:off x="5664087" y="2976229"/>
            <a:ext cx="1367261" cy="11887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7">
            <a:extLst>
              <a:ext uri="{FF2B5EF4-FFF2-40B4-BE49-F238E27FC236}">
                <a16:creationId xmlns:a16="http://schemas.microsoft.com/office/drawing/2014/main" id="{533282DE-53D5-1B8C-EE85-8484EA0C6290}"/>
              </a:ext>
            </a:extLst>
          </p:cNvPr>
          <p:cNvSpPr/>
          <p:nvPr/>
        </p:nvSpPr>
        <p:spPr>
          <a:xfrm>
            <a:off x="2246586" y="1519343"/>
            <a:ext cx="1910334"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CustomShape 7">
            <a:extLst>
              <a:ext uri="{FF2B5EF4-FFF2-40B4-BE49-F238E27FC236}">
                <a16:creationId xmlns:a16="http://schemas.microsoft.com/office/drawing/2014/main" id="{3E4215FA-E976-9A49-8F84-102FD17BC4C8}"/>
              </a:ext>
            </a:extLst>
          </p:cNvPr>
          <p:cNvSpPr/>
          <p:nvPr/>
        </p:nvSpPr>
        <p:spPr>
          <a:xfrm flipV="1">
            <a:off x="4718835" y="3374000"/>
            <a:ext cx="873479"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0260FB42-6B8A-E6E0-88E3-E7343CF42EA7}"/>
              </a:ext>
            </a:extLst>
          </p:cNvPr>
          <p:cNvSpPr/>
          <p:nvPr/>
        </p:nvSpPr>
        <p:spPr>
          <a:xfrm>
            <a:off x="5664087" y="3148083"/>
            <a:ext cx="1367261" cy="11955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4EACB11D-6FA6-722E-F999-CD4EF5809438}"/>
              </a:ext>
            </a:extLst>
          </p:cNvPr>
          <p:cNvSpPr/>
          <p:nvPr/>
        </p:nvSpPr>
        <p:spPr>
          <a:xfrm>
            <a:off x="5664088" y="3301612"/>
            <a:ext cx="1367261" cy="10715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72CD3263-A316-5858-FF73-BD7B5D83268E}"/>
              </a:ext>
            </a:extLst>
          </p:cNvPr>
          <p:cNvSpPr/>
          <p:nvPr/>
        </p:nvSpPr>
        <p:spPr>
          <a:xfrm>
            <a:off x="5664088" y="3464195"/>
            <a:ext cx="1367261" cy="12907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85D6FF57-8602-D95E-F9FC-D582693A7D54}"/>
              </a:ext>
            </a:extLst>
          </p:cNvPr>
          <p:cNvSpPr/>
          <p:nvPr/>
        </p:nvSpPr>
        <p:spPr>
          <a:xfrm>
            <a:off x="4428215" y="324937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3</a:t>
            </a:r>
            <a:endParaRPr lang="fr-FR" sz="1800" b="0" strike="noStrike" spc="-1" dirty="0">
              <a:latin typeface="Arial"/>
            </a:endParaRPr>
          </a:p>
        </p:txBody>
      </p:sp>
      <p:sp>
        <p:nvSpPr>
          <p:cNvPr id="15" name="CustomShape 9">
            <a:extLst>
              <a:ext uri="{FF2B5EF4-FFF2-40B4-BE49-F238E27FC236}">
                <a16:creationId xmlns:a16="http://schemas.microsoft.com/office/drawing/2014/main" id="{3145D5C7-B083-ABDE-DA3D-8AB7225B8FCF}"/>
              </a:ext>
            </a:extLst>
          </p:cNvPr>
          <p:cNvSpPr/>
          <p:nvPr/>
        </p:nvSpPr>
        <p:spPr>
          <a:xfrm>
            <a:off x="4428215" y="370430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4</a:t>
            </a:r>
            <a:endParaRPr lang="fr-FR" sz="1800" b="0" strike="noStrike" spc="-1" dirty="0">
              <a:latin typeface="Arial"/>
            </a:endParaRPr>
          </a:p>
        </p:txBody>
      </p:sp>
      <p:sp>
        <p:nvSpPr>
          <p:cNvPr id="16" name="CustomShape 7">
            <a:extLst>
              <a:ext uri="{FF2B5EF4-FFF2-40B4-BE49-F238E27FC236}">
                <a16:creationId xmlns:a16="http://schemas.microsoft.com/office/drawing/2014/main" id="{DA51D49B-88BF-410E-26EA-C6F7DE75855A}"/>
              </a:ext>
            </a:extLst>
          </p:cNvPr>
          <p:cNvSpPr/>
          <p:nvPr/>
        </p:nvSpPr>
        <p:spPr>
          <a:xfrm flipV="1">
            <a:off x="4718835" y="3564623"/>
            <a:ext cx="873478" cy="27936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8" name="Image 17">
            <a:extLst>
              <a:ext uri="{FF2B5EF4-FFF2-40B4-BE49-F238E27FC236}">
                <a16:creationId xmlns:a16="http://schemas.microsoft.com/office/drawing/2014/main" id="{367FD41E-1D65-6E3E-9FB1-DB165A18EA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3187" y="3785002"/>
            <a:ext cx="2037927" cy="1274673"/>
          </a:xfrm>
          <a:prstGeom prst="rect">
            <a:avLst/>
          </a:prstGeom>
        </p:spPr>
      </p:pic>
      <p:pic>
        <p:nvPicPr>
          <p:cNvPr id="20" name="Image 19">
            <a:extLst>
              <a:ext uri="{FF2B5EF4-FFF2-40B4-BE49-F238E27FC236}">
                <a16:creationId xmlns:a16="http://schemas.microsoft.com/office/drawing/2014/main" id="{497AA8F1-AF2E-1ECD-D226-446FB1F9C4C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41280" y="5103323"/>
            <a:ext cx="2008320" cy="1517398"/>
          </a:xfrm>
          <a:prstGeom prst="rect">
            <a:avLst/>
          </a:prstGeom>
        </p:spPr>
      </p:pic>
      <p:sp>
        <p:nvSpPr>
          <p:cNvPr id="22" name="CustomShape 9">
            <a:extLst>
              <a:ext uri="{FF2B5EF4-FFF2-40B4-BE49-F238E27FC236}">
                <a16:creationId xmlns:a16="http://schemas.microsoft.com/office/drawing/2014/main" id="{651B7E22-1911-6755-90FA-C44F3E99DE69}"/>
              </a:ext>
            </a:extLst>
          </p:cNvPr>
          <p:cNvSpPr/>
          <p:nvPr/>
        </p:nvSpPr>
        <p:spPr>
          <a:xfrm>
            <a:off x="4981315" y="5293616"/>
            <a:ext cx="893792"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a. / b.</a:t>
            </a:r>
            <a:endParaRPr lang="fr-FR" sz="1800" b="0" strike="noStrike" spc="-1" dirty="0">
              <a:latin typeface="Arial"/>
            </a:endParaRPr>
          </a:p>
        </p:txBody>
      </p:sp>
      <p:sp>
        <p:nvSpPr>
          <p:cNvPr id="23" name="CustomShape 7">
            <a:extLst>
              <a:ext uri="{FF2B5EF4-FFF2-40B4-BE49-F238E27FC236}">
                <a16:creationId xmlns:a16="http://schemas.microsoft.com/office/drawing/2014/main" id="{441E790A-78D8-9045-04FB-3157F9384CD7}"/>
              </a:ext>
            </a:extLst>
          </p:cNvPr>
          <p:cNvSpPr/>
          <p:nvPr/>
        </p:nvSpPr>
        <p:spPr>
          <a:xfrm>
            <a:off x="5847488" y="4287724"/>
            <a:ext cx="893792" cy="13860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4" name="CustomShape 7">
            <a:extLst>
              <a:ext uri="{FF2B5EF4-FFF2-40B4-BE49-F238E27FC236}">
                <a16:creationId xmlns:a16="http://schemas.microsoft.com/office/drawing/2014/main" id="{3646B2C9-F144-A5F1-B633-4C6B42E79843}"/>
              </a:ext>
            </a:extLst>
          </p:cNvPr>
          <p:cNvSpPr/>
          <p:nvPr/>
        </p:nvSpPr>
        <p:spPr>
          <a:xfrm>
            <a:off x="5803504" y="5472292"/>
            <a:ext cx="937776" cy="49831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5" name="CustomShape 9">
            <a:extLst>
              <a:ext uri="{FF2B5EF4-FFF2-40B4-BE49-F238E27FC236}">
                <a16:creationId xmlns:a16="http://schemas.microsoft.com/office/drawing/2014/main" id="{56113769-1245-584B-618D-AB653F537C32}"/>
              </a:ext>
            </a:extLst>
          </p:cNvPr>
          <p:cNvSpPr/>
          <p:nvPr/>
        </p:nvSpPr>
        <p:spPr>
          <a:xfrm>
            <a:off x="5066925" y="4103325"/>
            <a:ext cx="780563"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i. / ii.</a:t>
            </a:r>
            <a:endParaRPr lang="fr-FR" sz="1800" b="0" strike="noStrike" spc="-1" dirty="0">
              <a:latin typeface="Arial"/>
            </a:endParaRPr>
          </a:p>
        </p:txBody>
      </p:sp>
      <p:sp>
        <p:nvSpPr>
          <p:cNvPr id="26" name="CustomShape 7">
            <a:extLst>
              <a:ext uri="{FF2B5EF4-FFF2-40B4-BE49-F238E27FC236}">
                <a16:creationId xmlns:a16="http://schemas.microsoft.com/office/drawing/2014/main" id="{325F8A57-5AE7-BEA3-A30E-4BED2F46F6CF}"/>
              </a:ext>
            </a:extLst>
          </p:cNvPr>
          <p:cNvSpPr/>
          <p:nvPr/>
        </p:nvSpPr>
        <p:spPr>
          <a:xfrm>
            <a:off x="4019616" y="1553049"/>
            <a:ext cx="1551036" cy="64263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1">
            <a:extLst>
              <a:ext uri="{FF2B5EF4-FFF2-40B4-BE49-F238E27FC236}">
                <a16:creationId xmlns:a16="http://schemas.microsoft.com/office/drawing/2014/main" id="{BBDF73E5-EBFC-AF84-9FA0-1D6961A8415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pic>
        <p:nvPicPr>
          <p:cNvPr id="17" name="Image 16">
            <a:extLst>
              <a:ext uri="{FF2B5EF4-FFF2-40B4-BE49-F238E27FC236}">
                <a16:creationId xmlns:a16="http://schemas.microsoft.com/office/drawing/2014/main" id="{5C12A7EF-F500-0FCF-ED1C-77C796B1616F}"/>
              </a:ext>
            </a:extLst>
          </p:cNvPr>
          <p:cNvPicPr>
            <a:picLocks noChangeAspect="1"/>
          </p:cNvPicPr>
          <p:nvPr/>
        </p:nvPicPr>
        <p:blipFill>
          <a:blip r:embed="rId9"/>
          <a:srcRect r="35875" b="3846"/>
          <a:stretch/>
        </p:blipFill>
        <p:spPr>
          <a:xfrm>
            <a:off x="7684815" y="2226560"/>
            <a:ext cx="1096299" cy="224951"/>
          </a:xfrm>
          <a:prstGeom prst="rect">
            <a:avLst/>
          </a:prstGeom>
        </p:spPr>
      </p:pic>
      <p:pic>
        <p:nvPicPr>
          <p:cNvPr id="21" name="Image 20">
            <a:extLst>
              <a:ext uri="{FF2B5EF4-FFF2-40B4-BE49-F238E27FC236}">
                <a16:creationId xmlns:a16="http://schemas.microsoft.com/office/drawing/2014/main" id="{66F41013-2B27-76FE-96F3-7E88963BE4D9}"/>
              </a:ext>
            </a:extLst>
          </p:cNvPr>
          <p:cNvPicPr>
            <a:picLocks noChangeAspect="1"/>
          </p:cNvPicPr>
          <p:nvPr/>
        </p:nvPicPr>
        <p:blipFill>
          <a:blip r:embed="rId9"/>
          <a:srcRect r="29541"/>
          <a:stretch/>
        </p:blipFill>
        <p:spPr>
          <a:xfrm>
            <a:off x="7622865" y="3415090"/>
            <a:ext cx="1158250" cy="224951"/>
          </a:xfrm>
          <a:prstGeom prst="rect">
            <a:avLst/>
          </a:prstGeom>
        </p:spPr>
      </p:pic>
    </p:spTree>
    <p:extLst>
      <p:ext uri="{BB962C8B-B14F-4D97-AF65-F5344CB8AC3E}">
        <p14:creationId xmlns:p14="http://schemas.microsoft.com/office/powerpoint/2010/main" val="103398253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fill="hold" nodeType="clickEffect">
                                  <p:stCondLst>
                                    <p:cond delay="0"/>
                                  </p:stCondLst>
                                  <p:childTnLst>
                                    <p:set>
                                      <p:cBhvr>
                                        <p:cTn id="5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fill="hold" nodeType="clickEffect">
                                  <p:stCondLst>
                                    <p:cond delay="0"/>
                                  </p:stCondLst>
                                  <p:childTnLst>
                                    <p:set>
                                      <p:cBhvr>
                                        <p:cTn id="8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fill="hold" nodeType="clickEffect">
                                  <p:stCondLst>
                                    <p:cond delay="0"/>
                                  </p:stCondLst>
                                  <p:childTnLst>
                                    <p:set>
                                      <p:cBhvr>
                                        <p:cTn id="92" dur="1" fill="hold">
                                          <p:stCondLst>
                                            <p:cond delay="0"/>
                                          </p:stCondLst>
                                        </p:cTn>
                                        <p:tgtEl>
                                          <p:spTgt spid="2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fill="hold" nodeType="clickEffect">
                                  <p:stCondLst>
                                    <p:cond delay="0"/>
                                  </p:stCondLst>
                                  <p:childTnLst>
                                    <p:set>
                                      <p:cBhvr>
                                        <p:cTn id="10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fill="hold" nodeType="clickEffect">
                                  <p:stCondLst>
                                    <p:cond delay="0"/>
                                  </p:stCondLst>
                                  <p:childTnLst>
                                    <p:set>
                                      <p:cBhvr>
                                        <p:cTn id="10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fill="hold" nodeType="clickEffect">
                                  <p:stCondLst>
                                    <p:cond delay="0"/>
                                  </p:stCondLst>
                                  <p:childTnLst>
                                    <p:set>
                                      <p:cBhvr>
                                        <p:cTn id="108" dur="1" fill="hold">
                                          <p:stCondLst>
                                            <p:cond delay="0"/>
                                          </p:stCondLst>
                                        </p:cTn>
                                        <p:tgtEl>
                                          <p:spTgt spid="9"/>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fill="hold" nodeType="clickEffect">
                                  <p:stCondLst>
                                    <p:cond delay="0"/>
                                  </p:stCondLst>
                                  <p:childTnLst>
                                    <p:set>
                                      <p:cBhvr>
                                        <p:cTn id="112" dur="1" fill="hold">
                                          <p:stCondLst>
                                            <p:cond delay="0"/>
                                          </p:stCondLst>
                                        </p:cTn>
                                        <p:tgtEl>
                                          <p:spTgt spid="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fill="hold" nodeType="clickEffect">
                                  <p:stCondLst>
                                    <p:cond delay="0"/>
                                  </p:stCondLst>
                                  <p:childTnLst>
                                    <p:set>
                                      <p:cBhvr>
                                        <p:cTn id="12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fill="hold" nodeType="clickEffect">
                                  <p:stCondLst>
                                    <p:cond delay="0"/>
                                  </p:stCondLst>
                                  <p:childTnLst>
                                    <p:set>
                                      <p:cBhvr>
                                        <p:cTn id="12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fill="hold" nodeType="clickEffect">
                                  <p:stCondLst>
                                    <p:cond delay="0"/>
                                  </p:stCondLst>
                                  <p:childTnLst>
                                    <p:set>
                                      <p:cBhvr>
                                        <p:cTn id="128" dur="1" fill="hold">
                                          <p:stCondLst>
                                            <p:cond delay="0"/>
                                          </p:stCondLst>
                                        </p:cTn>
                                        <p:tgtEl>
                                          <p:spTgt spid="14"/>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fill="hold" nodeType="clickEffect">
                                  <p:stCondLst>
                                    <p:cond delay="0"/>
                                  </p:stCondLst>
                                  <p:childTnLst>
                                    <p:set>
                                      <p:cBhvr>
                                        <p:cTn id="132" dur="1" fill="hold">
                                          <p:stCondLst>
                                            <p:cond delay="0"/>
                                          </p:stCondLst>
                                        </p:cTn>
                                        <p:tgtEl>
                                          <p:spTgt spid="12"/>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8"/>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fill="hold" nodeType="clickEffect">
                                  <p:stCondLst>
                                    <p:cond delay="0"/>
                                  </p:stCondLst>
                                  <p:childTnLst>
                                    <p:set>
                                      <p:cBhvr>
                                        <p:cTn id="14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fill="hold" nodeType="clickEffect">
                                  <p:stCondLst>
                                    <p:cond delay="0"/>
                                  </p:stCondLst>
                                  <p:childTnLst>
                                    <p:set>
                                      <p:cBhvr>
                                        <p:cTn id="14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fill="hold" nodeType="clickEffect">
                                  <p:stCondLst>
                                    <p:cond delay="0"/>
                                  </p:stCondLst>
                                  <p:childTnLst>
                                    <p:set>
                                      <p:cBhvr>
                                        <p:cTn id="148" dur="1" fill="hold">
                                          <p:stCondLst>
                                            <p:cond delay="0"/>
                                          </p:stCondLst>
                                        </p:cTn>
                                        <p:tgtEl>
                                          <p:spTgt spid="15"/>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3"/>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fill="hold" nodeType="clickEffect">
                                  <p:stCondLst>
                                    <p:cond delay="0"/>
                                  </p:stCondLst>
                                  <p:childTnLst>
                                    <p:set>
                                      <p:cBhvr>
                                        <p:cTn id="160"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fill="hold" nodeType="clickEffect">
                                  <p:stCondLst>
                                    <p:cond delay="0"/>
                                  </p:stCondLst>
                                  <p:childTnLst>
                                    <p:set>
                                      <p:cBhvr>
                                        <p:cTn id="164" dur="1" fill="hold">
                                          <p:stCondLst>
                                            <p:cond delay="0"/>
                                          </p:stCondLst>
                                        </p:cTn>
                                        <p:tgtEl>
                                          <p:spTgt spid="106">
                                            <p:txEl>
                                              <p:pRg st="21" end="21"/>
                                            </p:txEl>
                                          </p:spTgt>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fill="hold" nodeType="clickEffect">
                                  <p:stCondLst>
                                    <p:cond delay="0"/>
                                  </p:stCondLst>
                                  <p:childTnLst>
                                    <p:set>
                                      <p:cBhvr>
                                        <p:cTn id="168"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7" grpId="0" animBg="1"/>
      <p:bldP spid="8" grpId="0" animBg="1"/>
      <p:bldP spid="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 Ucompetitions – Editions des résultats</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73</a:t>
            </a:fld>
            <a:endParaRPr lang="fr-FR" sz="1400" b="0" strike="noStrike" spc="-1" dirty="0">
              <a:latin typeface="Times New Roman"/>
            </a:endParaRPr>
          </a:p>
        </p:txBody>
      </p:sp>
      <p:sp>
        <p:nvSpPr>
          <p:cNvPr id="106" name="CustomShape 5"/>
          <p:cNvSpPr/>
          <p:nvPr/>
        </p:nvSpPr>
        <p:spPr>
          <a:xfrm>
            <a:off x="462637" y="1492021"/>
            <a:ext cx="7788960" cy="52615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Edition des résultats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Non » pour fermer,</a:t>
            </a:r>
          </a:p>
          <a:p>
            <a:pPr>
              <a:lnSpc>
                <a:spcPct val="100000"/>
              </a:lnSpc>
            </a:pPr>
            <a:r>
              <a:rPr lang="fr-FR" sz="1400" spc="-1" dirty="0">
                <a:solidFill>
                  <a:srgbClr val="000000"/>
                </a:solidFill>
                <a:latin typeface="Corbel"/>
              </a:rPr>
              <a:t>          Cliquer sur « Oui » pour poursuivre.</a:t>
            </a:r>
          </a:p>
          <a:p>
            <a:pPr>
              <a:lnSpc>
                <a:spcPct val="100000"/>
              </a:lnSpc>
            </a:pPr>
            <a:r>
              <a:rPr lang="fr-FR" sz="1400" spc="-1" dirty="0">
                <a:solidFill>
                  <a:srgbClr val="000000"/>
                </a:solidFill>
                <a:latin typeface="Corbel"/>
              </a:rPr>
              <a:t>          Note : ne pas avoir saisi l’ensemble des arrivées n’est pas bloquant.</a:t>
            </a: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Une fenêtre d’information s’ouvre si des anomalies sont repérées :</a:t>
            </a:r>
          </a:p>
          <a:p>
            <a:pPr marL="285750" indent="-285750">
              <a:lnSpc>
                <a:spcPct val="100000"/>
              </a:lnSpc>
              <a:buFontTx/>
              <a:buChar char="-"/>
            </a:pPr>
            <a:r>
              <a:rPr lang="fr-FR" sz="1400" spc="-1" dirty="0">
                <a:solidFill>
                  <a:srgbClr val="000000"/>
                </a:solidFill>
                <a:latin typeface="Corbel"/>
              </a:rPr>
              <a:t>Rang manquant,</a:t>
            </a:r>
          </a:p>
          <a:p>
            <a:pPr marL="285750" indent="-285750">
              <a:lnSpc>
                <a:spcPct val="100000"/>
              </a:lnSpc>
              <a:buFontTx/>
              <a:buChar char="-"/>
            </a:pPr>
            <a:r>
              <a:rPr lang="fr-FR" sz="1400" spc="-1" dirty="0">
                <a:solidFill>
                  <a:srgbClr val="000000"/>
                </a:solidFill>
                <a:latin typeface="Corbel"/>
              </a:rPr>
              <a:t>Rangs non consécutifs,</a:t>
            </a:r>
          </a:p>
          <a:p>
            <a:pPr>
              <a:lnSpc>
                <a:spcPct val="100000"/>
              </a:lnSpc>
            </a:pPr>
            <a:r>
              <a:rPr lang="fr-FR" sz="1400" spc="-1" dirty="0">
                <a:solidFill>
                  <a:srgbClr val="000000"/>
                </a:solidFill>
                <a:latin typeface="Corbel"/>
              </a:rPr>
              <a:t>Note 1 : ces anomalies ne sont pas bloquantes.</a:t>
            </a:r>
          </a:p>
          <a:p>
            <a:pPr>
              <a:lnSpc>
                <a:spcPct val="100000"/>
              </a:lnSpc>
            </a:pPr>
            <a:r>
              <a:rPr lang="fr-FR" sz="1400" spc="-1" dirty="0">
                <a:solidFill>
                  <a:srgbClr val="000000"/>
                </a:solidFill>
                <a:latin typeface="Corbel"/>
              </a:rPr>
              <a:t>Note 2 : « Ouvrir dans </a:t>
            </a:r>
            <a:r>
              <a:rPr lang="fr-FR" sz="1400" spc="-1" dirty="0" err="1">
                <a:solidFill>
                  <a:srgbClr val="000000"/>
                </a:solidFill>
                <a:latin typeface="Corbel"/>
              </a:rPr>
              <a:t>notepad</a:t>
            </a:r>
            <a:r>
              <a:rPr lang="fr-FR" sz="1400" spc="-1" dirty="0">
                <a:solidFill>
                  <a:srgbClr val="000000"/>
                </a:solidFill>
                <a:latin typeface="Corbel"/>
              </a:rPr>
              <a:t> » ouvre les informations au format </a:t>
            </a:r>
          </a:p>
          <a:p>
            <a:pPr>
              <a:lnSpc>
                <a:spcPct val="100000"/>
              </a:lnSpc>
            </a:pPr>
            <a:r>
              <a:rPr lang="fr-FR" sz="1400" spc="-1" dirty="0" err="1">
                <a:solidFill>
                  <a:srgbClr val="000000"/>
                </a:solidFill>
                <a:latin typeface="Corbel"/>
              </a:rPr>
              <a:t>bloc-note</a:t>
            </a:r>
            <a:r>
              <a:rPr lang="fr-FR" sz="1400" spc="-1" dirty="0">
                <a:solidFill>
                  <a:srgbClr val="000000"/>
                </a:solidFill>
                <a:latin typeface="Corbel"/>
              </a:rPr>
              <a:t>. « Sauvegarder » permet d’enregistrer directement ce </a:t>
            </a:r>
          </a:p>
          <a:p>
            <a:pPr>
              <a:lnSpc>
                <a:spcPct val="100000"/>
              </a:lnSpc>
            </a:pPr>
            <a:r>
              <a:rPr lang="fr-FR" sz="1400" spc="-1" dirty="0">
                <a:solidFill>
                  <a:srgbClr val="000000"/>
                </a:solidFill>
                <a:latin typeface="Corbel"/>
              </a:rPr>
              <a:t>même fichier.</a:t>
            </a:r>
          </a:p>
          <a:p>
            <a:pPr>
              <a:lnSpc>
                <a:spcPct val="100000"/>
              </a:lnSpc>
            </a:pPr>
            <a:endParaRPr lang="fr-FR" sz="1400" spc="-1" dirty="0">
              <a:solidFill>
                <a:srgbClr val="000000"/>
              </a:solidFill>
              <a:latin typeface="Corbel"/>
            </a:endParaRP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565436" y="1479862"/>
            <a:ext cx="4367736" cy="2108975"/>
          </a:xfrm>
          <a:prstGeom prst="rect">
            <a:avLst/>
          </a:prstGeom>
          <a:ln>
            <a:noFill/>
          </a:ln>
        </p:spPr>
      </p:pic>
      <p:sp>
        <p:nvSpPr>
          <p:cNvPr id="5" name="CustomShape 7">
            <a:extLst>
              <a:ext uri="{FF2B5EF4-FFF2-40B4-BE49-F238E27FC236}">
                <a16:creationId xmlns:a16="http://schemas.microsoft.com/office/drawing/2014/main" id="{9823FCF2-F212-F292-094E-B1A98F9B11D4}"/>
              </a:ext>
            </a:extLst>
          </p:cNvPr>
          <p:cNvSpPr/>
          <p:nvPr/>
        </p:nvSpPr>
        <p:spPr>
          <a:xfrm>
            <a:off x="3145537" y="1647000"/>
            <a:ext cx="1861270" cy="13004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3557015" y="2493265"/>
            <a:ext cx="1612391" cy="31069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169407" y="2803956"/>
            <a:ext cx="996697" cy="14636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5006806" y="1620752"/>
            <a:ext cx="649225" cy="22316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a. Accéder</a:t>
            </a:r>
            <a:endParaRPr lang="fr-FR" spc="-1" dirty="0"/>
          </a:p>
        </p:txBody>
      </p:sp>
      <p:pic>
        <p:nvPicPr>
          <p:cNvPr id="3" name="Image 2">
            <a:extLst>
              <a:ext uri="{FF2B5EF4-FFF2-40B4-BE49-F238E27FC236}">
                <a16:creationId xmlns:a16="http://schemas.microsoft.com/office/drawing/2014/main" id="{6EECCCA1-C2FC-CB94-B9CE-4B15EE8000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94927" y="3579899"/>
            <a:ext cx="2256669" cy="1147245"/>
          </a:xfrm>
          <a:prstGeom prst="rect">
            <a:avLst/>
          </a:prstGeom>
        </p:spPr>
      </p:pic>
      <p:pic>
        <p:nvPicPr>
          <p:cNvPr id="4" name="Image 3" descr="Une image contenant texte, table&#10;&#10;Description générée automatiquement">
            <a:extLst>
              <a:ext uri="{FF2B5EF4-FFF2-40B4-BE49-F238E27FC236}">
                <a16:creationId xmlns:a16="http://schemas.microsoft.com/office/drawing/2014/main" id="{228A9DE2-0F31-B7C7-F5C5-2861CA2732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0720" y="4768921"/>
            <a:ext cx="3325320" cy="2025422"/>
          </a:xfrm>
          <a:prstGeom prst="rect">
            <a:avLst/>
          </a:prstGeom>
        </p:spPr>
      </p:pic>
      <p:sp>
        <p:nvSpPr>
          <p:cNvPr id="7" name="CustomShape 7">
            <a:extLst>
              <a:ext uri="{FF2B5EF4-FFF2-40B4-BE49-F238E27FC236}">
                <a16:creationId xmlns:a16="http://schemas.microsoft.com/office/drawing/2014/main" id="{A37FD96B-1B17-7FCF-843F-BBF958531E5D}"/>
              </a:ext>
            </a:extLst>
          </p:cNvPr>
          <p:cNvSpPr/>
          <p:nvPr/>
        </p:nvSpPr>
        <p:spPr>
          <a:xfrm>
            <a:off x="3628487" y="4305058"/>
            <a:ext cx="2315854"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7">
            <a:extLst>
              <a:ext uri="{FF2B5EF4-FFF2-40B4-BE49-F238E27FC236}">
                <a16:creationId xmlns:a16="http://schemas.microsoft.com/office/drawing/2014/main" id="{4259931E-53F2-FC9C-6DB2-B00E0231F8FF}"/>
              </a:ext>
            </a:extLst>
          </p:cNvPr>
          <p:cNvSpPr/>
          <p:nvPr/>
        </p:nvSpPr>
        <p:spPr>
          <a:xfrm>
            <a:off x="4809743" y="5237249"/>
            <a:ext cx="846287" cy="19381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1">
            <a:extLst>
              <a:ext uri="{FF2B5EF4-FFF2-40B4-BE49-F238E27FC236}">
                <a16:creationId xmlns:a16="http://schemas.microsoft.com/office/drawing/2014/main" id="{FFC8D4A7-C1BA-C5D3-B541-107A5C3D1FFB}"/>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23085448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20" end="20"/>
                                            </p:txEl>
                                          </p:spTgt>
                                        </p:tgtEl>
                                        <p:attrNameLst>
                                          <p:attrName>style.visibility</p:attrName>
                                        </p:attrNameLst>
                                      </p:cBhvr>
                                      <p:to>
                                        <p:strVal val="visible"/>
                                      </p:to>
                                    </p:set>
                                  </p:childTnLst>
                                </p:cTn>
                              </p:par>
                              <p:par>
                                <p:cTn id="79" presetID="1" presetClass="entr" fill="hold" nodeType="withEffect">
                                  <p:stCondLst>
                                    <p:cond delay="0"/>
                                  </p:stCondLst>
                                  <p:childTnLst>
                                    <p:set>
                                      <p:cBhvr>
                                        <p:cTn id="80" dur="1" fill="hold">
                                          <p:stCondLst>
                                            <p:cond delay="0"/>
                                          </p:stCondLst>
                                        </p:cTn>
                                        <p:tgtEl>
                                          <p:spTgt spid="106">
                                            <p:txEl>
                                              <p:pRg st="21" end="21"/>
                                            </p:txEl>
                                          </p:spTgt>
                                        </p:tgtEl>
                                        <p:attrNameLst>
                                          <p:attrName>style.visibility</p:attrName>
                                        </p:attrNameLst>
                                      </p:cBhvr>
                                      <p:to>
                                        <p:strVal val="visible"/>
                                      </p:to>
                                    </p:set>
                                  </p:childTnLst>
                                </p:cTn>
                              </p:par>
                              <p:par>
                                <p:cTn id="81" presetID="1" presetClass="entr" fill="hold" nodeType="withEffect">
                                  <p:stCondLst>
                                    <p:cond delay="0"/>
                                  </p:stCondLst>
                                  <p:childTnLst>
                                    <p:set>
                                      <p:cBhvr>
                                        <p:cTn id="82" dur="1" fill="hold">
                                          <p:stCondLst>
                                            <p:cond delay="0"/>
                                          </p:stCondLst>
                                        </p:cTn>
                                        <p:tgtEl>
                                          <p:spTgt spid="106">
                                            <p:txEl>
                                              <p:pRg st="22" end="2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pc="-1" dirty="0">
                <a:solidFill>
                  <a:srgbClr val="FFFFFF"/>
                </a:solidFill>
                <a:latin typeface="Calibri"/>
              </a:rPr>
              <a:t>X. Ucompetitions – Editions des résultats</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74</a:t>
            </a:fld>
            <a:endParaRPr lang="fr-FR" sz="1400" b="0" strike="noStrike" spc="-1" dirty="0">
              <a:latin typeface="Times New Roman"/>
            </a:endParaRPr>
          </a:p>
        </p:txBody>
      </p:sp>
      <p:sp>
        <p:nvSpPr>
          <p:cNvPr id="106" name="CustomShape 5"/>
          <p:cNvSpPr/>
          <p:nvPr/>
        </p:nvSpPr>
        <p:spPr>
          <a:xfrm>
            <a:off x="126005" y="1314360"/>
            <a:ext cx="8891629" cy="333792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100" spc="-1" dirty="0">
                <a:solidFill>
                  <a:srgbClr val="000000"/>
                </a:solidFill>
                <a:latin typeface="Corbel"/>
              </a:rPr>
              <a:t>Sur l’écran d’édition des résultats :</a:t>
            </a:r>
          </a:p>
          <a:p>
            <a:pPr marL="342900" indent="-342900">
              <a:lnSpc>
                <a:spcPct val="100000"/>
              </a:lnSpc>
              <a:buFont typeface="+mj-lt"/>
              <a:buAutoNum type="arabicParenR"/>
            </a:pPr>
            <a:r>
              <a:rPr lang="fr-FR" sz="1100" spc="-1" dirty="0">
                <a:solidFill>
                  <a:srgbClr val="000000"/>
                </a:solidFill>
                <a:latin typeface="Corbel"/>
              </a:rPr>
              <a:t>La compétition active, en orange, et les autres compétitions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4" action="ppaction://hlinksldjump"/>
              </a:rPr>
              <a:t>diapositive 57</a:t>
            </a:r>
            <a:r>
              <a:rPr lang="fr-FR" sz="1100" spc="-1" dirty="0">
                <a:solidFill>
                  <a:srgbClr val="000000"/>
                </a:solidFill>
                <a:latin typeface="Corbel"/>
              </a:rPr>
              <a:t>),</a:t>
            </a:r>
          </a:p>
          <a:p>
            <a:pPr marL="342900" indent="-342900">
              <a:lnSpc>
                <a:spcPct val="100000"/>
              </a:lnSpc>
              <a:buFont typeface="+mj-lt"/>
              <a:buAutoNum type="arabicParenR" startAt="2"/>
            </a:pPr>
            <a:r>
              <a:rPr lang="fr-FR" sz="1100" spc="-1" dirty="0">
                <a:solidFill>
                  <a:srgbClr val="000000"/>
                </a:solidFill>
                <a:latin typeface="Corbel"/>
              </a:rPr>
              <a:t>Si aucune date de début de compétition n’a été saisie, le bouton « Date de début de compétition » est présent et il est indiqué « La compétition n’a pas encore démarré »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5" action="ppaction://hlinksldjump"/>
              </a:rPr>
              <a:t>diapositive 58</a:t>
            </a:r>
            <a:r>
              <a:rPr lang="fr-FR" sz="1100" spc="-1" dirty="0">
                <a:solidFill>
                  <a:srgbClr val="000000"/>
                </a:solidFill>
                <a:latin typeface="Corbel"/>
              </a:rPr>
              <a:t>),</a:t>
            </a:r>
          </a:p>
          <a:p>
            <a:pPr marL="342900" indent="-342900">
              <a:buFont typeface="+mj-lt"/>
              <a:buAutoNum type="arabicParenR" startAt="3"/>
            </a:pPr>
            <a:r>
              <a:rPr lang="fr-FR" sz="1100" spc="-1" dirty="0">
                <a:solidFill>
                  <a:srgbClr val="000000"/>
                </a:solidFill>
                <a:latin typeface="Corbel"/>
              </a:rPr>
              <a:t>Cadre blanc où les arrivées saisies apparaissent, </a:t>
            </a:r>
          </a:p>
          <a:p>
            <a:pPr marL="342900" indent="-342900">
              <a:buFont typeface="+mj-lt"/>
              <a:buAutoNum type="arabicParenR" startAt="3"/>
            </a:pPr>
            <a:r>
              <a:rPr lang="fr-FR" sz="1100" spc="-1" dirty="0">
                <a:solidFill>
                  <a:srgbClr val="000000"/>
                </a:solidFill>
                <a:latin typeface="Corbel"/>
              </a:rPr>
              <a:t>La compétition active est rappelée dessous ce cadre,</a:t>
            </a:r>
          </a:p>
          <a:p>
            <a:pPr marL="342900" indent="-342900">
              <a:lnSpc>
                <a:spcPct val="100000"/>
              </a:lnSpc>
              <a:buFont typeface="+mj-lt"/>
              <a:buAutoNum type="arabicParenR" startAt="3"/>
            </a:pPr>
            <a:r>
              <a:rPr lang="fr-FR" sz="1100" spc="-1" dirty="0">
                <a:solidFill>
                  <a:srgbClr val="000000"/>
                </a:solidFill>
                <a:latin typeface="Corbel"/>
              </a:rPr>
              <a:t>Le classement du prochain dossard saisi est indiqué sur la même ligne ,</a:t>
            </a:r>
          </a:p>
          <a:p>
            <a:pPr marL="342900" indent="-342900">
              <a:lnSpc>
                <a:spcPct val="100000"/>
              </a:lnSpc>
              <a:buFont typeface="+mj-lt"/>
              <a:buAutoNum type="arabicParenR" startAt="3"/>
            </a:pPr>
            <a:r>
              <a:rPr lang="fr-FR" sz="1100" spc="-1" dirty="0">
                <a:solidFill>
                  <a:srgbClr val="000000"/>
                </a:solidFill>
                <a:latin typeface="Corbel"/>
              </a:rPr>
              <a:t>Le bouton « Impressions » pour éditer les résultats officiels, les informations pour la presse et extraire l'Excel des résultats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6" action="ppaction://hlinksldjump"/>
              </a:rPr>
              <a:t>diapositive 71</a:t>
            </a:r>
            <a:r>
              <a:rPr lang="fr-FR" sz="1100" spc="-1" dirty="0">
                <a:solidFill>
                  <a:srgbClr val="000000"/>
                </a:solidFill>
                <a:latin typeface="Corbel"/>
              </a:rPr>
              <a:t>),</a:t>
            </a:r>
          </a:p>
          <a:p>
            <a:pPr marL="342900" indent="-342900">
              <a:lnSpc>
                <a:spcPct val="100000"/>
              </a:lnSpc>
              <a:buFont typeface="+mj-lt"/>
              <a:buAutoNum type="arabicParenR" startAt="3"/>
            </a:pPr>
            <a:r>
              <a:rPr lang="fr-FR" sz="1100" spc="-1" dirty="0">
                <a:solidFill>
                  <a:srgbClr val="000000"/>
                </a:solidFill>
                <a:latin typeface="Corbel"/>
              </a:rPr>
              <a:t>Le bouton « Actions disponibles » qui permet de :</a:t>
            </a:r>
          </a:p>
          <a:p>
            <a:pPr marL="800100" lvl="1" indent="-342900">
              <a:buFont typeface="+mj-lt"/>
              <a:buAutoNum type="alphaLcPeriod"/>
            </a:pPr>
            <a:r>
              <a:rPr lang="fr-FR" sz="1100" spc="-1" dirty="0">
                <a:solidFill>
                  <a:srgbClr val="000000"/>
                </a:solidFill>
                <a:latin typeface="Corbel"/>
              </a:rPr>
              <a:t>Reconfigurer le championnat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7" action="ppaction://hlinksldjump"/>
              </a:rPr>
              <a:t>diapositive 25</a:t>
            </a:r>
            <a:r>
              <a:rPr lang="fr-FR" sz="1100" spc="-1" dirty="0">
                <a:solidFill>
                  <a:srgbClr val="000000"/>
                </a:solidFill>
                <a:latin typeface="Corbel"/>
              </a:rPr>
              <a:t>),</a:t>
            </a:r>
          </a:p>
          <a:p>
            <a:pPr marL="800100" lvl="1" indent="-342900">
              <a:buFont typeface="+mj-lt"/>
              <a:buAutoNum type="alphaLcPeriod"/>
            </a:pPr>
            <a:r>
              <a:rPr lang="fr-FR" sz="1100" spc="-1" dirty="0">
                <a:solidFill>
                  <a:srgbClr val="000000"/>
                </a:solidFill>
                <a:latin typeface="Corbel"/>
              </a:rPr>
              <a:t>Visualiser les participants non arrivés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8" action="ppaction://hlinksldjump"/>
              </a:rPr>
              <a:t>diapositive 63</a:t>
            </a:r>
            <a:r>
              <a:rPr lang="fr-FR" sz="1100" spc="-1" dirty="0">
                <a:solidFill>
                  <a:srgbClr val="000000"/>
                </a:solidFill>
                <a:latin typeface="Corbel"/>
              </a:rPr>
              <a:t>),</a:t>
            </a:r>
          </a:p>
          <a:p>
            <a:pPr marL="800100" lvl="1" indent="-342900">
              <a:buFont typeface="+mj-lt"/>
              <a:buAutoNum type="alphaLcPeriod"/>
            </a:pPr>
            <a:r>
              <a:rPr lang="fr-FR" sz="1100" spc="-1" dirty="0">
                <a:solidFill>
                  <a:srgbClr val="000000"/>
                </a:solidFill>
                <a:latin typeface="Corbel"/>
              </a:rPr>
              <a:t>Recalculer les rangs de TOUTES les compétitions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9" action="ppaction://hlinksldjump"/>
              </a:rPr>
              <a:t>diapositive 62</a:t>
            </a:r>
            <a:r>
              <a:rPr lang="fr-FR" sz="1100" spc="-1" dirty="0">
                <a:solidFill>
                  <a:srgbClr val="000000"/>
                </a:solidFill>
                <a:latin typeface="Corbel"/>
              </a:rPr>
              <a:t>). Note : cliquer droit sur la ligne d’un participant permet d’avoir l’action « Recalculer les rangs de la compétition » active (visuel point 9 ci-dessous),</a:t>
            </a:r>
          </a:p>
          <a:p>
            <a:pPr marL="800100" lvl="1" indent="-342900">
              <a:buFont typeface="+mj-lt"/>
              <a:buAutoNum type="alphaLcPeriod"/>
            </a:pPr>
            <a:r>
              <a:rPr lang="fr-FR" sz="1100" spc="-1" dirty="0">
                <a:solidFill>
                  <a:srgbClr val="000000"/>
                </a:solidFill>
                <a:latin typeface="Corbel"/>
              </a:rPr>
              <a:t>Consolider les rangs par temps d’arrivée de TOUTES les compétitions permet de remettre dans l’ordre toutes les données (arrivées avec temps, arrivée sans temps, états et non-arrivé(s)). Note : cliquer droit sur la ligne d’un participant permet d’avoir l’action « Consolider les rangs par temps d’arrivée de la compétition » active (visuel point 9 ci-dessous). </a:t>
            </a:r>
            <a:r>
              <a:rPr lang="fr-FR" sz="1000" b="1" spc="-1" dirty="0">
                <a:solidFill>
                  <a:srgbClr val="FF0000"/>
                </a:solidFill>
                <a:latin typeface="Corbel"/>
              </a:rPr>
              <a:t>ATTENTION : action sensible ! Conseil = éditer vos résultats en cours et sauvegarder la base de données avant de la réaliser afin d’avoir une trace et privilégier l’ajout d’un rang via « saisie des arrivées ».</a:t>
            </a:r>
            <a:endParaRPr lang="fr-FR" sz="1000" b="1" u="sng" spc="-1" dirty="0">
              <a:solidFill>
                <a:srgbClr val="FF0000"/>
              </a:solidFill>
              <a:latin typeface="Corbel"/>
            </a:endParaRPr>
          </a:p>
          <a:p>
            <a:pPr marL="342900" indent="-342900">
              <a:lnSpc>
                <a:spcPct val="100000"/>
              </a:lnSpc>
              <a:buFont typeface="+mj-lt"/>
              <a:buAutoNum type="arabicParenR" startAt="3"/>
            </a:pPr>
            <a:r>
              <a:rPr lang="fr-FR" sz="1100" spc="-1" dirty="0">
                <a:solidFill>
                  <a:srgbClr val="000000"/>
                </a:solidFill>
                <a:latin typeface="Corbel"/>
              </a:rPr>
              <a:t>Le bouton « Vérifier » permet de refaire une vérification avant édition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10" action="ppaction://hlinksldjump"/>
              </a:rPr>
              <a:t>diapositive 72</a:t>
            </a:r>
            <a:r>
              <a:rPr lang="fr-FR" sz="1100" spc="-1" dirty="0">
                <a:solidFill>
                  <a:srgbClr val="000000"/>
                </a:solidFill>
                <a:latin typeface="Corbel"/>
              </a:rPr>
              <a:t>) avec l’indication « Aucune incohérence détectée »,</a:t>
            </a:r>
          </a:p>
          <a:p>
            <a:pPr marL="342900" indent="-342900">
              <a:lnSpc>
                <a:spcPct val="100000"/>
              </a:lnSpc>
              <a:buFont typeface="+mj-lt"/>
              <a:buAutoNum type="arabicParenR" startAt="3"/>
            </a:pPr>
            <a:endParaRPr lang="fr-FR" sz="1400" spc="-1" dirty="0">
              <a:solidFill>
                <a:srgbClr val="000000"/>
              </a:solidFill>
              <a:latin typeface="Corbel"/>
            </a:endParaRPr>
          </a:p>
        </p:txBody>
      </p:sp>
      <p:pic>
        <p:nvPicPr>
          <p:cNvPr id="107" name="Image 11"/>
          <p:cNvPicPr>
            <a:picLocks noChangeAspect="1"/>
          </p:cNvPicPr>
          <p:nvPr/>
        </p:nvPicPr>
        <p:blipFill>
          <a:blip r:embed="rId11">
            <a:extLst>
              <a:ext uri="{28A0092B-C50C-407E-A947-70E740481C1C}">
                <a14:useLocalDpi xmlns:a14="http://schemas.microsoft.com/office/drawing/2010/main" val="0"/>
              </a:ext>
            </a:extLst>
          </a:blip>
          <a:srcRect/>
          <a:stretch/>
        </p:blipFill>
        <p:spPr>
          <a:xfrm>
            <a:off x="288484" y="4436751"/>
            <a:ext cx="6402881" cy="1645089"/>
          </a:xfrm>
          <a:prstGeom prst="rect">
            <a:avLst/>
          </a:prstGeom>
          <a:ln>
            <a:noFill/>
          </a:ln>
        </p:spPr>
      </p:pic>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b="1" spc="-1" dirty="0">
                <a:solidFill>
                  <a:srgbClr val="FFFFFF"/>
                </a:solidFill>
                <a:latin typeface="Calibri"/>
              </a:rPr>
              <a:t>b. Informations et actions possibles</a:t>
            </a:r>
            <a:endParaRPr lang="fr-FR" spc="-1" dirty="0"/>
          </a:p>
        </p:txBody>
      </p:sp>
      <p:pic>
        <p:nvPicPr>
          <p:cNvPr id="3" name="Image 2" descr="Une image contenant texte&#10;&#10;Description générée automatiquement">
            <a:extLst>
              <a:ext uri="{FF2B5EF4-FFF2-40B4-BE49-F238E27FC236}">
                <a16:creationId xmlns:a16="http://schemas.microsoft.com/office/drawing/2014/main" id="{662780CC-B972-C8CA-50E5-DF9D68C1908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2741" y="6214556"/>
            <a:ext cx="1027229" cy="476199"/>
          </a:xfrm>
          <a:prstGeom prst="rect">
            <a:avLst/>
          </a:prstGeom>
        </p:spPr>
      </p:pic>
      <p:pic>
        <p:nvPicPr>
          <p:cNvPr id="5" name="Image 4" descr="Une image contenant texte&#10;&#10;Description générée automatiquement">
            <a:extLst>
              <a:ext uri="{FF2B5EF4-FFF2-40B4-BE49-F238E27FC236}">
                <a16:creationId xmlns:a16="http://schemas.microsoft.com/office/drawing/2014/main" id="{A6CC0582-F26D-A26B-CCEC-F2B10E3FEA1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6000" y="6189486"/>
            <a:ext cx="2217518" cy="526337"/>
          </a:xfrm>
          <a:prstGeom prst="rect">
            <a:avLst/>
          </a:prstGeom>
        </p:spPr>
      </p:pic>
      <p:sp>
        <p:nvSpPr>
          <p:cNvPr id="6" name="CustomShape 7">
            <a:extLst>
              <a:ext uri="{FF2B5EF4-FFF2-40B4-BE49-F238E27FC236}">
                <a16:creationId xmlns:a16="http://schemas.microsoft.com/office/drawing/2014/main" id="{6532FCFF-0E2E-2165-F916-198DC38D7ACE}"/>
              </a:ext>
            </a:extLst>
          </p:cNvPr>
          <p:cNvSpPr/>
          <p:nvPr/>
        </p:nvSpPr>
        <p:spPr>
          <a:xfrm>
            <a:off x="616127" y="5991729"/>
            <a:ext cx="264599" cy="22905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7">
            <a:extLst>
              <a:ext uri="{FF2B5EF4-FFF2-40B4-BE49-F238E27FC236}">
                <a16:creationId xmlns:a16="http://schemas.microsoft.com/office/drawing/2014/main" id="{AD1F17C4-6B56-DEFC-BAA8-D0EDE0AF58C5}"/>
              </a:ext>
            </a:extLst>
          </p:cNvPr>
          <p:cNvSpPr/>
          <p:nvPr/>
        </p:nvSpPr>
        <p:spPr>
          <a:xfrm>
            <a:off x="1851984" y="6081840"/>
            <a:ext cx="434016" cy="12403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8" name="Image 7">
            <a:extLst>
              <a:ext uri="{FF2B5EF4-FFF2-40B4-BE49-F238E27FC236}">
                <a16:creationId xmlns:a16="http://schemas.microsoft.com/office/drawing/2014/main" id="{19C54C41-167D-D191-D1FA-BD807B09B3D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48838" y="6146800"/>
            <a:ext cx="3387330" cy="585415"/>
          </a:xfrm>
          <a:prstGeom prst="rect">
            <a:avLst/>
          </a:prstGeom>
        </p:spPr>
      </p:pic>
      <p:sp>
        <p:nvSpPr>
          <p:cNvPr id="9" name="CustomShape 5">
            <a:extLst>
              <a:ext uri="{FF2B5EF4-FFF2-40B4-BE49-F238E27FC236}">
                <a16:creationId xmlns:a16="http://schemas.microsoft.com/office/drawing/2014/main" id="{4F2076DC-3574-8B70-9C04-4E57F724276B}"/>
              </a:ext>
            </a:extLst>
          </p:cNvPr>
          <p:cNvSpPr/>
          <p:nvPr/>
        </p:nvSpPr>
        <p:spPr>
          <a:xfrm>
            <a:off x="6916579" y="4556795"/>
            <a:ext cx="2082322" cy="144509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9"/>
            </a:pPr>
            <a:r>
              <a:rPr lang="fr-FR" sz="1100" spc="-1" dirty="0">
                <a:solidFill>
                  <a:srgbClr val="000000"/>
                </a:solidFill>
                <a:latin typeface="Corbel"/>
              </a:rPr>
              <a:t>Double cliquer gauche sur le classement, d’un participant ou cliquer droit sur la ligne d’un participant permet d’attribuer manuellement une nouvelle place (</a:t>
            </a:r>
            <a:r>
              <a:rPr lang="fr-FR" sz="1100" spc="-1" dirty="0" err="1">
                <a:solidFill>
                  <a:srgbClr val="000000"/>
                </a:solidFill>
                <a:latin typeface="Corbel"/>
              </a:rPr>
              <a:t>cf</a:t>
            </a:r>
            <a:r>
              <a:rPr lang="fr-FR" sz="1100" spc="-1" dirty="0">
                <a:solidFill>
                  <a:srgbClr val="000000"/>
                </a:solidFill>
                <a:latin typeface="Corbel"/>
              </a:rPr>
              <a:t> </a:t>
            </a:r>
            <a:r>
              <a:rPr lang="fr-FR" sz="1100" spc="-1" dirty="0">
                <a:solidFill>
                  <a:srgbClr val="000000"/>
                </a:solidFill>
                <a:latin typeface="Corbel"/>
                <a:hlinkClick r:id="rId9" action="ppaction://hlinksldjump"/>
              </a:rPr>
              <a:t>diapositive 62</a:t>
            </a:r>
            <a:r>
              <a:rPr lang="fr-FR" sz="1100" spc="-1" dirty="0">
                <a:solidFill>
                  <a:srgbClr val="000000"/>
                </a:solidFill>
                <a:latin typeface="Corbel"/>
              </a:rPr>
              <a:t>).</a:t>
            </a:r>
            <a:endParaRPr lang="fr-FR" sz="1400" spc="-1" dirty="0">
              <a:solidFill>
                <a:srgbClr val="000000"/>
              </a:solidFill>
              <a:latin typeface="Corbel"/>
            </a:endParaRPr>
          </a:p>
        </p:txBody>
      </p:sp>
      <p:sp>
        <p:nvSpPr>
          <p:cNvPr id="10" name="CustomShape 7">
            <a:extLst>
              <a:ext uri="{FF2B5EF4-FFF2-40B4-BE49-F238E27FC236}">
                <a16:creationId xmlns:a16="http://schemas.microsoft.com/office/drawing/2014/main" id="{21BCBBC0-559C-D057-5756-F47CBF45CA54}"/>
              </a:ext>
            </a:extLst>
          </p:cNvPr>
          <p:cNvSpPr/>
          <p:nvPr/>
        </p:nvSpPr>
        <p:spPr>
          <a:xfrm flipH="1">
            <a:off x="6013450" y="5961524"/>
            <a:ext cx="1507844" cy="26942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1" name="CustomShape 7">
            <a:extLst>
              <a:ext uri="{FF2B5EF4-FFF2-40B4-BE49-F238E27FC236}">
                <a16:creationId xmlns:a16="http://schemas.microsoft.com/office/drawing/2014/main" id="{09540FC9-6970-5BDD-2F64-D9FF6BD32EF5}"/>
              </a:ext>
            </a:extLst>
          </p:cNvPr>
          <p:cNvSpPr/>
          <p:nvPr/>
        </p:nvSpPr>
        <p:spPr>
          <a:xfrm>
            <a:off x="7521294" y="5961524"/>
            <a:ext cx="179017" cy="26942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2" name="Rectangle 11">
            <a:extLst>
              <a:ext uri="{FF2B5EF4-FFF2-40B4-BE49-F238E27FC236}">
                <a16:creationId xmlns:a16="http://schemas.microsoft.com/office/drawing/2014/main" id="{B29D1DC8-3B0E-8DCB-3164-4AE4BF7AD025}"/>
              </a:ext>
            </a:extLst>
          </p:cNvPr>
          <p:cNvSpPr/>
          <p:nvPr/>
        </p:nvSpPr>
        <p:spPr>
          <a:xfrm>
            <a:off x="5546381" y="6214556"/>
            <a:ext cx="467069" cy="26462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CustomShape 1">
            <a:extLst>
              <a:ext uri="{FF2B5EF4-FFF2-40B4-BE49-F238E27FC236}">
                <a16:creationId xmlns:a16="http://schemas.microsoft.com/office/drawing/2014/main" id="{9CEEAB06-9978-5AAA-2E6B-FF52E042F910}"/>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pic>
        <p:nvPicPr>
          <p:cNvPr id="13" name="Image 12">
            <a:extLst>
              <a:ext uri="{FF2B5EF4-FFF2-40B4-BE49-F238E27FC236}">
                <a16:creationId xmlns:a16="http://schemas.microsoft.com/office/drawing/2014/main" id="{D83FCF9C-6346-E9BF-1EB8-771DB2C2A375}"/>
              </a:ext>
            </a:extLst>
          </p:cNvPr>
          <p:cNvPicPr>
            <a:picLocks noChangeAspect="1"/>
          </p:cNvPicPr>
          <p:nvPr/>
        </p:nvPicPr>
        <p:blipFill>
          <a:blip r:embed="rId15"/>
          <a:stretch>
            <a:fillRect/>
          </a:stretch>
        </p:blipFill>
        <p:spPr>
          <a:xfrm>
            <a:off x="2003629" y="5859418"/>
            <a:ext cx="677361" cy="164081"/>
          </a:xfrm>
          <a:prstGeom prst="rect">
            <a:avLst/>
          </a:prstGeom>
        </p:spPr>
      </p:pic>
    </p:spTree>
    <p:extLst>
      <p:ext uri="{BB962C8B-B14F-4D97-AF65-F5344CB8AC3E}">
        <p14:creationId xmlns:p14="http://schemas.microsoft.com/office/powerpoint/2010/main" val="408348184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fill="hold" nodeType="clickEffect">
                                  <p:stCondLst>
                                    <p:cond delay="0"/>
                                  </p:stCondLst>
                                  <p:childTnLst>
                                    <p:set>
                                      <p:cBhvr>
                                        <p:cTn id="1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fill="hold" nodeType="clickEffect">
                                  <p:stCondLst>
                                    <p:cond delay="0"/>
                                  </p:stCondLst>
                                  <p:childTnLst>
                                    <p:set>
                                      <p:cBhvr>
                                        <p:cTn id="2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fill="hold" nodeType="clickEffect">
                                  <p:stCondLst>
                                    <p:cond delay="0"/>
                                  </p:stCondLst>
                                  <p:childTnLst>
                                    <p:set>
                                      <p:cBhvr>
                                        <p:cTn id="2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fill="hold" nodeType="clickEffect">
                                  <p:stCondLst>
                                    <p:cond delay="0"/>
                                  </p:stCondLst>
                                  <p:childTnLst>
                                    <p:set>
                                      <p:cBhvr>
                                        <p:cTn id="3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fill="hold" nodeType="clickEffect">
                                  <p:stCondLst>
                                    <p:cond delay="0"/>
                                  </p:stCondLst>
                                  <p:childTnLst>
                                    <p:set>
                                      <p:cBhvr>
                                        <p:cTn id="48"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fill="hold" nodeType="clickEffect">
                                  <p:stCondLst>
                                    <p:cond delay="0"/>
                                  </p:stCondLst>
                                  <p:childTnLst>
                                    <p:set>
                                      <p:cBhvr>
                                        <p:cTn id="6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fill="hold" nodeType="clickEffect">
                                  <p:stCondLst>
                                    <p:cond delay="0"/>
                                  </p:stCondLst>
                                  <p:childTnLst>
                                    <p:set>
                                      <p:cBhvr>
                                        <p:cTn id="6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fill="hold" nodeType="clickEffect">
                                  <p:stCondLst>
                                    <p:cond delay="0"/>
                                  </p:stCondLst>
                                  <p:childTnLst>
                                    <p:set>
                                      <p:cBhvr>
                                        <p:cTn id="68"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fill="hold" nodeType="clickEffect">
                                  <p:stCondLst>
                                    <p:cond delay="0"/>
                                  </p:stCondLst>
                                  <p:childTnLst>
                                    <p:set>
                                      <p:cBhvr>
                                        <p:cTn id="7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fill="hold" nodeType="clickEffect">
                                  <p:stCondLst>
                                    <p:cond delay="0"/>
                                  </p:stCondLst>
                                  <p:childTnLst>
                                    <p:set>
                                      <p:cBhvr>
                                        <p:cTn id="7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fill="hold" nodeType="clickEffect">
                                  <p:stCondLst>
                                    <p:cond delay="0"/>
                                  </p:stCondLst>
                                  <p:childTnLst>
                                    <p:set>
                                      <p:cBhvr>
                                        <p:cTn id="8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fill="hold" nodeType="clickEffect">
                                  <p:stCondLst>
                                    <p:cond delay="0"/>
                                  </p:stCondLst>
                                  <p:childTnLst>
                                    <p:set>
                                      <p:cBhvr>
                                        <p:cTn id="88" dur="1" fill="hold">
                                          <p:stCondLst>
                                            <p:cond delay="0"/>
                                          </p:stCondLst>
                                        </p:cTn>
                                        <p:tgtEl>
                                          <p:spTgt spid="1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fill="hold"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 </a:t>
            </a:r>
            <a:r>
              <a:rPr lang="fr-FR" sz="2000" b="1" spc="-1" dirty="0">
                <a:solidFill>
                  <a:srgbClr val="FFFFFF"/>
                </a:solidFill>
                <a:latin typeface="Calibri"/>
              </a:rPr>
              <a:t>Ucompetitions – Envoyer les résultats sur Usport</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75</a:t>
            </a:fld>
            <a:endParaRPr lang="fr-FR" sz="1400" b="0" strike="noStrike" spc="-1" dirty="0">
              <a:latin typeface="Times New Roman"/>
            </a:endParaRPr>
          </a:p>
        </p:txBody>
      </p:sp>
      <p:sp>
        <p:nvSpPr>
          <p:cNvPr id="106" name="CustomShape 5"/>
          <p:cNvSpPr/>
          <p:nvPr/>
        </p:nvSpPr>
        <p:spPr>
          <a:xfrm>
            <a:off x="466344" y="1476762"/>
            <a:ext cx="4783860" cy="530769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pc="-1" dirty="0">
                <a:solidFill>
                  <a:srgbClr val="000000"/>
                </a:solidFill>
                <a:latin typeface="Corbel"/>
              </a:rPr>
              <a:t>Assurez-vous d’être connecté !</a:t>
            </a:r>
          </a:p>
          <a:p>
            <a:pPr>
              <a:lnSpc>
                <a:spcPct val="100000"/>
              </a:lnSpc>
            </a:pPr>
            <a:r>
              <a:rPr lang="fr-FR" sz="1400" b="1" spc="-1" dirty="0">
                <a:solidFill>
                  <a:srgbClr val="000000"/>
                </a:solidFill>
                <a:latin typeface="Corbel"/>
              </a:rPr>
              <a:t>Dans le cas contraire vous aurez un message d’alerte : </a:t>
            </a:r>
          </a:p>
          <a:p>
            <a:pPr marL="342900" indent="-342900">
              <a:lnSpc>
                <a:spcPct val="100000"/>
              </a:lnSpc>
              <a:buFont typeface="+mj-lt"/>
              <a:buAutoNum type="arabicParenR"/>
            </a:pPr>
            <a:endParaRPr lang="fr-FR" sz="1000" spc="-1" dirty="0">
              <a:solidFill>
                <a:srgbClr val="000000"/>
              </a:solidFill>
              <a:latin typeface="Corbel"/>
            </a:endParaRPr>
          </a:p>
          <a:p>
            <a:pPr>
              <a:lnSpc>
                <a:spcPct val="100000"/>
              </a:lnSpc>
            </a:pPr>
            <a:r>
              <a:rPr lang="fr-FR" sz="1200" spc="-1" dirty="0">
                <a:solidFill>
                  <a:srgbClr val="000000"/>
                </a:solidFill>
                <a:latin typeface="Corbel"/>
              </a:rPr>
              <a:t>Remarque : les élèves non arrivé(e)s et sans état ne remonteront pas dans les résultats sur Usport.</a:t>
            </a:r>
          </a:p>
          <a:p>
            <a:pPr marL="342900" indent="-342900">
              <a:lnSpc>
                <a:spcPct val="100000"/>
              </a:lnSpc>
              <a:buFont typeface="+mj-lt"/>
              <a:buAutoNum type="arabicParenR"/>
            </a:pPr>
            <a:endParaRPr lang="fr-FR" sz="10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endParaRPr lang="fr-FR" sz="1000" spc="-1" dirty="0">
              <a:solidFill>
                <a:srgbClr val="000000"/>
              </a:solidFill>
              <a:latin typeface="Corbel"/>
            </a:endParaRPr>
          </a:p>
          <a:p>
            <a:pPr marL="342900" indent="-342900">
              <a:lnSpc>
                <a:spcPct val="100000"/>
              </a:lnSpc>
              <a:buFont typeface="+mj-lt"/>
              <a:buAutoNum type="arabicParenR"/>
            </a:pPr>
            <a:r>
              <a:rPr lang="fr-FR" sz="1400" b="1" u="sng" spc="-1" dirty="0">
                <a:solidFill>
                  <a:srgbClr val="000000"/>
                </a:solidFill>
                <a:latin typeface="Corbel"/>
              </a:rPr>
              <a:t>Lorsque vous avez terminé la gestion de la compétition</a:t>
            </a:r>
            <a:r>
              <a:rPr lang="fr-FR" sz="1400" spc="-1" dirty="0">
                <a:solidFill>
                  <a:srgbClr val="000000"/>
                </a:solidFill>
                <a:latin typeface="Corbel"/>
              </a:rPr>
              <a:t> cliquer sur « Envoyer les résultats sur Usport »,</a:t>
            </a:r>
          </a:p>
          <a:p>
            <a:pPr>
              <a:lnSpc>
                <a:spcPct val="100000"/>
              </a:lnSpc>
            </a:pPr>
            <a:r>
              <a:rPr lang="fr-FR" sz="1400" spc="-1" dirty="0">
                <a:solidFill>
                  <a:srgbClr val="000000"/>
                </a:solidFill>
                <a:latin typeface="Corbel"/>
              </a:rPr>
              <a:t>Note : si vous avez des modifications à faire après avoir envoyé les résultats, vous pouvez toujours le faire et envoyer à nouveau les résultats pour les modifier sur Usport.</a:t>
            </a:r>
          </a:p>
          <a:p>
            <a:pPr>
              <a:lnSpc>
                <a:spcPct val="100000"/>
              </a:lnSpc>
            </a:pPr>
            <a:r>
              <a:rPr lang="fr-FR" sz="1100" b="1" spc="-1" dirty="0">
                <a:solidFill>
                  <a:srgbClr val="000000"/>
                </a:solidFill>
                <a:latin typeface="Corbel"/>
              </a:rPr>
              <a:t>ATTENTION : cette action ne synchronise pas les résultats, elle les remplace, donc si vous supprimer un résultat sur </a:t>
            </a:r>
            <a:r>
              <a:rPr lang="fr-FR" sz="1100" b="1" spc="-1" dirty="0" err="1">
                <a:solidFill>
                  <a:srgbClr val="000000"/>
                </a:solidFill>
                <a:latin typeface="Corbel"/>
              </a:rPr>
              <a:t>Ucompetitions</a:t>
            </a:r>
            <a:r>
              <a:rPr lang="fr-FR" sz="1100" b="1" spc="-1" dirty="0">
                <a:solidFill>
                  <a:srgbClr val="000000"/>
                </a:solidFill>
                <a:latin typeface="Corbel"/>
              </a:rPr>
              <a:t>, il restera sur Usport. Contacter le national pour supprimer ce résultat.</a:t>
            </a:r>
          </a:p>
          <a:p>
            <a:pPr>
              <a:lnSpc>
                <a:spcPct val="100000"/>
              </a:lnSpc>
            </a:pPr>
            <a:endParaRPr lang="fr-FR" sz="10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Confirmer l’envoi sur Usport,</a:t>
            </a:r>
          </a:p>
          <a:p>
            <a:pPr>
              <a:lnSpc>
                <a:spcPct val="100000"/>
              </a:lnSpc>
            </a:pPr>
            <a:r>
              <a:rPr lang="fr-FR" sz="1400" spc="-1" dirty="0">
                <a:solidFill>
                  <a:srgbClr val="000000"/>
                </a:solidFill>
                <a:latin typeface="Corbel"/>
              </a:rPr>
              <a:t>Note : l’apparition d’un message d’erreur indique que des saisies sont manquantes ou incohérentes (voir point 2 et vérifier vos saisies).</a:t>
            </a:r>
          </a:p>
          <a:p>
            <a:pPr>
              <a:lnSpc>
                <a:spcPct val="100000"/>
              </a:lnSpc>
            </a:pPr>
            <a:endParaRPr lang="fr-FR" sz="1000" spc="-1" dirty="0">
              <a:solidFill>
                <a:srgbClr val="000000"/>
              </a:solidFill>
              <a:latin typeface="Corbel"/>
            </a:endParaRPr>
          </a:p>
          <a:p>
            <a:pPr marL="342900" indent="-342900">
              <a:lnSpc>
                <a:spcPct val="100000"/>
              </a:lnSpc>
              <a:buFont typeface="+mj-lt"/>
              <a:buAutoNum type="arabicParenR" startAt="4"/>
            </a:pPr>
            <a:r>
              <a:rPr lang="fr-FR" sz="1400" spc="-1" dirty="0">
                <a:solidFill>
                  <a:srgbClr val="000000"/>
                </a:solidFill>
                <a:latin typeface="Corbel"/>
              </a:rPr>
              <a:t>Conseil : envoyer une seconde fois les résultats afin de s’assurer que toutes les données sont passées,</a:t>
            </a:r>
          </a:p>
          <a:p>
            <a:pPr>
              <a:lnSpc>
                <a:spcPct val="100000"/>
              </a:lnSpc>
            </a:pPr>
            <a:endParaRPr lang="fr-FR" sz="1000" spc="-1" dirty="0">
              <a:solidFill>
                <a:srgbClr val="000000"/>
              </a:solidFill>
              <a:latin typeface="Corbel"/>
            </a:endParaRPr>
          </a:p>
          <a:p>
            <a:pPr marL="342900" indent="-342900">
              <a:lnSpc>
                <a:spcPct val="100000"/>
              </a:lnSpc>
              <a:buFont typeface="+mj-lt"/>
              <a:buAutoNum type="arabicParenR" startAt="5"/>
            </a:pPr>
            <a:r>
              <a:rPr lang="fr-FR" sz="1400" spc="-1" dirty="0">
                <a:solidFill>
                  <a:srgbClr val="000000"/>
                </a:solidFill>
                <a:latin typeface="Corbel"/>
              </a:rPr>
              <a:t>Vérifier sur Usport que tout est correct.</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5250204" y="2504766"/>
            <a:ext cx="3427452" cy="1633688"/>
          </a:xfrm>
          <a:prstGeom prst="rect">
            <a:avLst/>
          </a:prstGeom>
          <a:ln>
            <a:noFill/>
          </a:ln>
        </p:spPr>
      </p:pic>
      <p:sp>
        <p:nvSpPr>
          <p:cNvPr id="5" name="CustomShape 7">
            <a:extLst>
              <a:ext uri="{FF2B5EF4-FFF2-40B4-BE49-F238E27FC236}">
                <a16:creationId xmlns:a16="http://schemas.microsoft.com/office/drawing/2014/main" id="{9823FCF2-F212-F292-094E-B1A98F9B11D4}"/>
              </a:ext>
            </a:extLst>
          </p:cNvPr>
          <p:cNvSpPr/>
          <p:nvPr/>
        </p:nvSpPr>
        <p:spPr>
          <a:xfrm>
            <a:off x="3236976" y="2744069"/>
            <a:ext cx="2295647" cy="4572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807165" y="3356968"/>
            <a:ext cx="876334" cy="31660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683499" y="3687690"/>
            <a:ext cx="1179096" cy="22316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5532623" y="2633497"/>
            <a:ext cx="580178" cy="16646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pc="-1" dirty="0"/>
          </a:p>
        </p:txBody>
      </p:sp>
      <p:pic>
        <p:nvPicPr>
          <p:cNvPr id="11" name="Image 10">
            <a:extLst>
              <a:ext uri="{FF2B5EF4-FFF2-40B4-BE49-F238E27FC236}">
                <a16:creationId xmlns:a16="http://schemas.microsoft.com/office/drawing/2014/main" id="{691A8E89-684B-5864-ADDA-9652665EC1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779" y="1613368"/>
            <a:ext cx="2446570" cy="818936"/>
          </a:xfrm>
          <a:prstGeom prst="rect">
            <a:avLst/>
          </a:prstGeom>
        </p:spPr>
      </p:pic>
      <p:sp>
        <p:nvSpPr>
          <p:cNvPr id="12" name="CustomShape 7">
            <a:extLst>
              <a:ext uri="{FF2B5EF4-FFF2-40B4-BE49-F238E27FC236}">
                <a16:creationId xmlns:a16="http://schemas.microsoft.com/office/drawing/2014/main" id="{7BD07B9A-15D7-6BDF-C542-B0576F7C0491}"/>
              </a:ext>
            </a:extLst>
          </p:cNvPr>
          <p:cNvSpPr/>
          <p:nvPr/>
        </p:nvSpPr>
        <p:spPr>
          <a:xfrm>
            <a:off x="4713889" y="1864304"/>
            <a:ext cx="1622889" cy="944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4" name="Image 13">
            <a:extLst>
              <a:ext uri="{FF2B5EF4-FFF2-40B4-BE49-F238E27FC236}">
                <a16:creationId xmlns:a16="http://schemas.microsoft.com/office/drawing/2014/main" id="{42169708-EB04-6D8A-F9A3-ED80EA3083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6496" y="4602256"/>
            <a:ext cx="3051304" cy="847843"/>
          </a:xfrm>
          <a:prstGeom prst="rect">
            <a:avLst/>
          </a:prstGeom>
        </p:spPr>
      </p:pic>
      <p:sp>
        <p:nvSpPr>
          <p:cNvPr id="15" name="CustomShape 7">
            <a:extLst>
              <a:ext uri="{FF2B5EF4-FFF2-40B4-BE49-F238E27FC236}">
                <a16:creationId xmlns:a16="http://schemas.microsoft.com/office/drawing/2014/main" id="{7B813A31-402B-59E6-1FE6-D1BDAFA954FC}"/>
              </a:ext>
            </a:extLst>
          </p:cNvPr>
          <p:cNvSpPr/>
          <p:nvPr/>
        </p:nvSpPr>
        <p:spPr>
          <a:xfrm>
            <a:off x="3099816" y="4869183"/>
            <a:ext cx="2722897"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304F51E1-6CCC-85FF-A6D8-B1B9EB2C90C1}"/>
              </a:ext>
            </a:extLst>
          </p:cNvPr>
          <p:cNvSpPr/>
          <p:nvPr/>
        </p:nvSpPr>
        <p:spPr>
          <a:xfrm>
            <a:off x="4882896" y="5897881"/>
            <a:ext cx="939818" cy="22864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18" name="Image 17">
            <a:extLst>
              <a:ext uri="{FF2B5EF4-FFF2-40B4-BE49-F238E27FC236}">
                <a16:creationId xmlns:a16="http://schemas.microsoft.com/office/drawing/2014/main" id="{08BBD0D1-EECC-20D4-2851-A97902CC22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75113" y="5619548"/>
            <a:ext cx="2935979" cy="1118739"/>
          </a:xfrm>
          <a:prstGeom prst="rect">
            <a:avLst/>
          </a:prstGeom>
        </p:spPr>
      </p:pic>
      <p:sp>
        <p:nvSpPr>
          <p:cNvPr id="19" name="CustomShape 7">
            <a:extLst>
              <a:ext uri="{FF2B5EF4-FFF2-40B4-BE49-F238E27FC236}">
                <a16:creationId xmlns:a16="http://schemas.microsoft.com/office/drawing/2014/main" id="{18E7225D-30EE-7FC3-2C39-911EA63758DD}"/>
              </a:ext>
            </a:extLst>
          </p:cNvPr>
          <p:cNvSpPr/>
          <p:nvPr/>
        </p:nvSpPr>
        <p:spPr>
          <a:xfrm>
            <a:off x="3831336" y="6386375"/>
            <a:ext cx="1991376"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678ED55C-3441-E49F-3C20-73F2FAF2127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99600269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484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 Ucompetitions – Presse</a:t>
            </a:r>
          </a:p>
        </p:txBody>
      </p:sp>
      <p:sp>
        <p:nvSpPr>
          <p:cNvPr id="104" name="TextShape 3"/>
          <p:cNvSpPr txBox="1"/>
          <p:nvPr/>
        </p:nvSpPr>
        <p:spPr>
          <a:xfrm>
            <a:off x="8677656" y="205200"/>
            <a:ext cx="408384"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76</a:t>
            </a:fld>
            <a:endParaRPr lang="fr-FR" sz="1400" b="0" strike="noStrike" spc="-1" dirty="0">
              <a:latin typeface="Times New Roman"/>
            </a:endParaRPr>
          </a:p>
        </p:txBody>
      </p:sp>
      <p:sp>
        <p:nvSpPr>
          <p:cNvPr id="106" name="CustomShape 5"/>
          <p:cNvSpPr/>
          <p:nvPr/>
        </p:nvSpPr>
        <p:spPr>
          <a:xfrm>
            <a:off x="462637" y="1492021"/>
            <a:ext cx="7788960" cy="439975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Championnats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Cliquer sur « Presse »,</a:t>
            </a:r>
          </a:p>
          <a:p>
            <a:pPr>
              <a:lnSpc>
                <a:spcPct val="100000"/>
              </a:lnSpc>
            </a:pPr>
            <a:endParaRPr lang="fr-FR" sz="1400" spc="-1" dirty="0">
              <a:solidFill>
                <a:srgbClr val="000000"/>
              </a:solidFill>
              <a:latin typeface="Corbel"/>
            </a:endParaRPr>
          </a:p>
          <a:p>
            <a:pPr>
              <a:lnSpc>
                <a:spcPct val="100000"/>
              </a:lnSpc>
            </a:pPr>
            <a:r>
              <a:rPr lang="fr-FR" sz="1400" spc="-1" dirty="0">
                <a:solidFill>
                  <a:srgbClr val="000000"/>
                </a:solidFill>
                <a:latin typeface="Corbel"/>
              </a:rPr>
              <a:t>Puis</a:t>
            </a: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Cliquer sur « Configuration » :</a:t>
            </a:r>
          </a:p>
          <a:p>
            <a:pPr>
              <a:lnSpc>
                <a:spcPct val="100000"/>
              </a:lnSpc>
            </a:pPr>
            <a:r>
              <a:rPr lang="fr-FR" sz="1400" spc="-1" dirty="0">
                <a:solidFill>
                  <a:srgbClr val="000000"/>
                </a:solidFill>
                <a:latin typeface="Corbel"/>
              </a:rPr>
              <a:t>	Choisir le nombre d’équipes, le nombre de</a:t>
            </a:r>
          </a:p>
          <a:p>
            <a:pPr>
              <a:lnSpc>
                <a:spcPct val="100000"/>
              </a:lnSpc>
            </a:pPr>
            <a:r>
              <a:rPr lang="fr-FR" sz="1400" spc="-1" dirty="0">
                <a:solidFill>
                  <a:srgbClr val="000000"/>
                </a:solidFill>
                <a:latin typeface="Corbel"/>
              </a:rPr>
              <a:t>	relais et le nombre d’individuels que vous</a:t>
            </a:r>
          </a:p>
          <a:p>
            <a:pPr>
              <a:lnSpc>
                <a:spcPct val="100000"/>
              </a:lnSpc>
            </a:pPr>
            <a:r>
              <a:rPr lang="fr-FR" sz="1400" spc="-1" dirty="0">
                <a:solidFill>
                  <a:srgbClr val="000000"/>
                </a:solidFill>
                <a:latin typeface="Corbel"/>
              </a:rPr>
              <a:t>	souhaitez voir apparaitre, tout cela par</a:t>
            </a:r>
          </a:p>
          <a:p>
            <a:pPr>
              <a:lnSpc>
                <a:spcPct val="100000"/>
              </a:lnSpc>
            </a:pPr>
            <a:r>
              <a:rPr lang="fr-FR" sz="1400" spc="-1" dirty="0">
                <a:solidFill>
                  <a:srgbClr val="000000"/>
                </a:solidFill>
                <a:latin typeface="Corbel"/>
              </a:rPr>
              <a:t>               	compétition.</a:t>
            </a:r>
          </a:p>
          <a:p>
            <a:pPr>
              <a:lnSpc>
                <a:spcPct val="100000"/>
              </a:lnSpc>
            </a:pPr>
            <a:r>
              <a:rPr lang="fr-FR" sz="1400" spc="-1" dirty="0">
                <a:solidFill>
                  <a:srgbClr val="000000"/>
                </a:solidFill>
                <a:latin typeface="Corbel"/>
              </a:rPr>
              <a:t>	Puis cliquer sur « Fermer ».</a:t>
            </a:r>
          </a:p>
          <a:p>
            <a:pPr marL="342900" indent="-342900">
              <a:lnSpc>
                <a:spcPct val="100000"/>
              </a:lnSpc>
              <a:buFont typeface="+mj-lt"/>
              <a:buAutoNum type="arabicParenR" startAt="4"/>
            </a:pPr>
            <a:r>
              <a:rPr lang="fr-FR" sz="1400" spc="-1" dirty="0">
                <a:solidFill>
                  <a:srgbClr val="000000"/>
                </a:solidFill>
                <a:latin typeface="Corbel"/>
              </a:rPr>
              <a:t>Cliquer sur « Impression » pour imprimer.</a:t>
            </a:r>
          </a:p>
          <a:p>
            <a:pPr marL="342900" indent="-342900">
              <a:lnSpc>
                <a:spcPct val="100000"/>
              </a:lnSpc>
              <a:buFont typeface="+mj-lt"/>
              <a:buAutoNum type="arabicParenR" startAt="4"/>
            </a:pPr>
            <a:r>
              <a:rPr lang="fr-FR" sz="1400" spc="-1" dirty="0">
                <a:solidFill>
                  <a:srgbClr val="000000"/>
                </a:solidFill>
                <a:latin typeface="Corbel"/>
              </a:rPr>
              <a:t>Cliquer sur « Export » pour extraire un fichier Excel.</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4571820" y="1453550"/>
            <a:ext cx="4301052" cy="2428316"/>
          </a:xfrm>
          <a:prstGeom prst="rect">
            <a:avLst/>
          </a:prstGeom>
          <a:ln>
            <a:noFill/>
          </a:ln>
        </p:spPr>
      </p:pic>
      <p:sp>
        <p:nvSpPr>
          <p:cNvPr id="5" name="CustomShape 7">
            <a:extLst>
              <a:ext uri="{FF2B5EF4-FFF2-40B4-BE49-F238E27FC236}">
                <a16:creationId xmlns:a16="http://schemas.microsoft.com/office/drawing/2014/main" id="{9823FCF2-F212-F292-094E-B1A98F9B11D4}"/>
              </a:ext>
            </a:extLst>
          </p:cNvPr>
          <p:cNvSpPr/>
          <p:nvPr/>
        </p:nvSpPr>
        <p:spPr>
          <a:xfrm flipV="1">
            <a:off x="3163823" y="1777043"/>
            <a:ext cx="1842983" cy="5211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2560320" y="3386091"/>
            <a:ext cx="2597361"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5157681" y="3306945"/>
            <a:ext cx="987087" cy="20256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2EF89A18-C1F8-128D-34F3-48DDB97AA908}"/>
              </a:ext>
            </a:extLst>
          </p:cNvPr>
          <p:cNvSpPr/>
          <p:nvPr/>
        </p:nvSpPr>
        <p:spPr>
          <a:xfrm>
            <a:off x="5006806" y="1620752"/>
            <a:ext cx="649225" cy="22316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endParaRPr lang="fr-FR" spc="-1" dirty="0"/>
          </a:p>
        </p:txBody>
      </p:sp>
      <p:pic>
        <p:nvPicPr>
          <p:cNvPr id="3" name="Image 2">
            <a:extLst>
              <a:ext uri="{FF2B5EF4-FFF2-40B4-BE49-F238E27FC236}">
                <a16:creationId xmlns:a16="http://schemas.microsoft.com/office/drawing/2014/main" id="{6EECCCA1-C2FC-CB94-B9CE-4B15EE8000F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06806" y="3970239"/>
            <a:ext cx="2983693" cy="1096531"/>
          </a:xfrm>
          <a:prstGeom prst="rect">
            <a:avLst/>
          </a:prstGeom>
        </p:spPr>
      </p:pic>
      <p:sp>
        <p:nvSpPr>
          <p:cNvPr id="7" name="CustomShape 7">
            <a:extLst>
              <a:ext uri="{FF2B5EF4-FFF2-40B4-BE49-F238E27FC236}">
                <a16:creationId xmlns:a16="http://schemas.microsoft.com/office/drawing/2014/main" id="{A37FD96B-1B17-7FCF-843F-BBF958531E5D}"/>
              </a:ext>
            </a:extLst>
          </p:cNvPr>
          <p:cNvSpPr/>
          <p:nvPr/>
        </p:nvSpPr>
        <p:spPr>
          <a:xfrm flipV="1">
            <a:off x="1064172" y="3640058"/>
            <a:ext cx="6369720" cy="10465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 name="CustomShape 7">
            <a:extLst>
              <a:ext uri="{FF2B5EF4-FFF2-40B4-BE49-F238E27FC236}">
                <a16:creationId xmlns:a16="http://schemas.microsoft.com/office/drawing/2014/main" id="{02114F69-6553-78C9-6EF1-A79C4BEB9546}"/>
              </a:ext>
            </a:extLst>
          </p:cNvPr>
          <p:cNvSpPr/>
          <p:nvPr/>
        </p:nvSpPr>
        <p:spPr>
          <a:xfrm flipV="1">
            <a:off x="4569250" y="4672583"/>
            <a:ext cx="437556" cy="6400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9" name="CustomShape 1">
            <a:extLst>
              <a:ext uri="{FF2B5EF4-FFF2-40B4-BE49-F238E27FC236}">
                <a16:creationId xmlns:a16="http://schemas.microsoft.com/office/drawing/2014/main" id="{4DA78E8A-2072-1ADD-FBE7-1285449B47F8}"/>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
        <p:nvSpPr>
          <p:cNvPr id="11" name="Rectangle 10">
            <a:extLst>
              <a:ext uri="{FF2B5EF4-FFF2-40B4-BE49-F238E27FC236}">
                <a16:creationId xmlns:a16="http://schemas.microsoft.com/office/drawing/2014/main" id="{1CE07778-266E-7973-5F0E-EEE0B67BC581}"/>
              </a:ext>
            </a:extLst>
          </p:cNvPr>
          <p:cNvSpPr/>
          <p:nvPr/>
        </p:nvSpPr>
        <p:spPr>
          <a:xfrm>
            <a:off x="7433892" y="3306944"/>
            <a:ext cx="1403566" cy="57492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6169067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3" end="13"/>
                                            </p:txEl>
                                          </p:spTgt>
                                        </p:tgtEl>
                                        <p:attrNameLst>
                                          <p:attrName>style.visibility</p:attrName>
                                        </p:attrNameLst>
                                      </p:cBhvr>
                                      <p:to>
                                        <p:strVal val="visible"/>
                                      </p:to>
                                    </p:set>
                                  </p:childTnLst>
                                </p:cTn>
                              </p:par>
                              <p:par>
                                <p:cTn id="51" presetID="1" presetClass="entr" fill="hold" nodeType="withEffect">
                                  <p:stCondLst>
                                    <p:cond delay="0"/>
                                  </p:stCondLst>
                                  <p:childTnLst>
                                    <p:set>
                                      <p:cBhvr>
                                        <p:cTn id="52" dur="1" fill="hold">
                                          <p:stCondLst>
                                            <p:cond delay="0"/>
                                          </p:stCondLst>
                                        </p:cTn>
                                        <p:tgtEl>
                                          <p:spTgt spid="106">
                                            <p:txEl>
                                              <p:pRg st="14" end="14"/>
                                            </p:txEl>
                                          </p:spTgt>
                                        </p:tgtEl>
                                        <p:attrNameLst>
                                          <p:attrName>style.visibility</p:attrName>
                                        </p:attrNameLst>
                                      </p:cBhvr>
                                      <p:to>
                                        <p:strVal val="visible"/>
                                      </p:to>
                                    </p:set>
                                  </p:childTnLst>
                                </p:cTn>
                              </p:par>
                              <p:par>
                                <p:cTn id="53" presetID="1" presetClass="entr" fill="hold" nodeType="withEffect">
                                  <p:stCondLst>
                                    <p:cond delay="0"/>
                                  </p:stCondLst>
                                  <p:childTnLst>
                                    <p:set>
                                      <p:cBhvr>
                                        <p:cTn id="54" dur="1" fill="hold">
                                          <p:stCondLst>
                                            <p:cond delay="0"/>
                                          </p:stCondLst>
                                        </p:cTn>
                                        <p:tgtEl>
                                          <p:spTgt spid="106">
                                            <p:txEl>
                                              <p:pRg st="15" end="15"/>
                                            </p:txEl>
                                          </p:spTgt>
                                        </p:tgtEl>
                                        <p:attrNameLst>
                                          <p:attrName>style.visibility</p:attrName>
                                        </p:attrNameLst>
                                      </p:cBhvr>
                                      <p:to>
                                        <p:strVal val="visible"/>
                                      </p:to>
                                    </p:set>
                                  </p:childTnLst>
                                </p:cTn>
                              </p:par>
                              <p:par>
                                <p:cTn id="55" presetID="1" presetClass="entr" fill="hold" nodeType="withEffect">
                                  <p:stCondLst>
                                    <p:cond delay="0"/>
                                  </p:stCondLst>
                                  <p:childTnLst>
                                    <p:set>
                                      <p:cBhvr>
                                        <p:cTn id="56" dur="1" fill="hold">
                                          <p:stCondLst>
                                            <p:cond delay="0"/>
                                          </p:stCondLst>
                                        </p:cTn>
                                        <p:tgtEl>
                                          <p:spTgt spid="106">
                                            <p:txEl>
                                              <p:pRg st="16" end="16"/>
                                            </p:txEl>
                                          </p:spTgt>
                                        </p:tgtEl>
                                        <p:attrNameLst>
                                          <p:attrName>style.visibility</p:attrName>
                                        </p:attrNameLst>
                                      </p:cBhvr>
                                      <p:to>
                                        <p:strVal val="visible"/>
                                      </p:to>
                                    </p:set>
                                  </p:childTnLst>
                                </p:cTn>
                              </p:par>
                              <p:par>
                                <p:cTn id="57" presetID="1" presetClass="entr" fill="hold" nodeType="withEffect">
                                  <p:stCondLst>
                                    <p:cond delay="0"/>
                                  </p:stCondLst>
                                  <p:childTnLst>
                                    <p:set>
                                      <p:cBhvr>
                                        <p:cTn id="58" dur="1" fill="hold">
                                          <p:stCondLst>
                                            <p:cond delay="0"/>
                                          </p:stCondLst>
                                        </p:cTn>
                                        <p:tgtEl>
                                          <p:spTgt spid="106">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10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77</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a. </a:t>
            </a:r>
            <a:r>
              <a:rPr lang="fr-FR" b="1" spc="-1" dirty="0">
                <a:solidFill>
                  <a:srgbClr val="FFFFFF"/>
                </a:solidFill>
                <a:latin typeface="Calibri"/>
              </a:rPr>
              <a:t>Généralités de fonctionnement</a:t>
            </a:r>
            <a:endParaRPr lang="fr-FR" sz="1800" b="0" strike="noStrike" spc="-1" dirty="0">
              <a:latin typeface="Arial"/>
            </a:endParaRPr>
          </a:p>
        </p:txBody>
      </p:sp>
      <p:sp>
        <p:nvSpPr>
          <p:cNvPr id="106" name="CustomShape 5"/>
          <p:cNvSpPr/>
          <p:nvPr/>
        </p:nvSpPr>
        <p:spPr>
          <a:xfrm>
            <a:off x="539496" y="1352160"/>
            <a:ext cx="8202168"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Il y a 2 manières de qualifier les participants d’un niveau à un autre :</a:t>
            </a:r>
          </a:p>
          <a:p>
            <a:pPr>
              <a:lnSpc>
                <a:spcPct val="100000"/>
              </a:lnSpc>
            </a:pPr>
            <a:r>
              <a:rPr lang="fr-FR" sz="1400" spc="-1" dirty="0">
                <a:solidFill>
                  <a:srgbClr val="000000"/>
                </a:solidFill>
                <a:latin typeface="Corbel"/>
              </a:rPr>
              <a:t>	1) en mode automatique (individuels) depuis </a:t>
            </a:r>
            <a:r>
              <a:rPr lang="fr-FR" sz="1400" b="0" strike="noStrike" spc="-1" dirty="0">
                <a:solidFill>
                  <a:srgbClr val="000000"/>
                </a:solidFill>
                <a:latin typeface="Corbel"/>
              </a:rPr>
              <a:t>la liste des inscrits du niveau supérieur et après 	avoir paramétré Usport,</a:t>
            </a:r>
          </a:p>
          <a:p>
            <a:pPr>
              <a:lnSpc>
                <a:spcPct val="100000"/>
              </a:lnSpc>
            </a:pPr>
            <a:r>
              <a:rPr lang="fr-FR" sz="1400" spc="-1" dirty="0">
                <a:solidFill>
                  <a:srgbClr val="000000"/>
                </a:solidFill>
                <a:latin typeface="Corbel"/>
              </a:rPr>
              <a:t>	2) depuis les résultats du niveau inférieur en mode manuel (individuels, équipes et relais).</a:t>
            </a:r>
          </a:p>
          <a:p>
            <a:pPr>
              <a:lnSpc>
                <a:spcPct val="100000"/>
              </a:lnSpc>
            </a:pPr>
            <a:endParaRPr lang="fr-FR" sz="1400" spc="-1" dirty="0">
              <a:solidFill>
                <a:srgbClr val="000000"/>
              </a:solidFill>
              <a:latin typeface="Corbel"/>
            </a:endParaRPr>
          </a:p>
          <a:p>
            <a:pPr>
              <a:lnSpc>
                <a:spcPct val="100000"/>
              </a:lnSpc>
            </a:pPr>
            <a:r>
              <a:rPr lang="fr-FR" sz="1400" b="0" strike="noStrike" spc="-1" dirty="0">
                <a:solidFill>
                  <a:srgbClr val="000000"/>
                </a:solidFill>
                <a:latin typeface="Corbel"/>
              </a:rPr>
              <a:t>Note : Comme tous les sports gérés sur Ucompetitions, la qualification manuelle d’un niveau à un autre est par défaut prévue depuis les résultats du niveau inférieur. Autrement dit, il n’est pas prévu de pouvoir qualifier depuis la liste des inscrits du niveau inférieur.</a:t>
            </a:r>
          </a:p>
          <a:p>
            <a:pPr>
              <a:lnSpc>
                <a:spcPct val="100000"/>
              </a:lnSpc>
            </a:pPr>
            <a:endParaRPr lang="fr-FR" sz="1400" spc="-1" dirty="0">
              <a:solidFill>
                <a:srgbClr val="000000"/>
              </a:solidFill>
              <a:latin typeface="Corbel"/>
            </a:endParaRPr>
          </a:p>
          <a:p>
            <a:pPr>
              <a:lnSpc>
                <a:spcPct val="100000"/>
              </a:lnSpc>
            </a:pPr>
            <a:r>
              <a:rPr lang="fr-FR" sz="1400" b="1" u="sng" spc="-1" dirty="0">
                <a:solidFill>
                  <a:srgbClr val="000000"/>
                </a:solidFill>
                <a:latin typeface="Corbel"/>
              </a:rPr>
              <a:t>Gestion Nationale :</a:t>
            </a:r>
            <a:endParaRPr lang="fr-FR" sz="1400" b="1" u="sng" strike="noStrike" spc="-1" dirty="0">
              <a:solidFill>
                <a:srgbClr val="000000"/>
              </a:solidFill>
              <a:latin typeface="Corbel"/>
            </a:endParaRPr>
          </a:p>
          <a:p>
            <a:pPr>
              <a:lnSpc>
                <a:spcPct val="100000"/>
              </a:lnSpc>
            </a:pPr>
            <a:r>
              <a:rPr lang="fr-FR" sz="1400" spc="-1" dirty="0">
                <a:solidFill>
                  <a:srgbClr val="000000"/>
                </a:solidFill>
                <a:latin typeface="Corbel"/>
              </a:rPr>
              <a:t>Le National peut qualifier des niveaux Territoire ou Intra Territoire vers le National, en mode automatique ou en mode manuel,</a:t>
            </a:r>
          </a:p>
          <a:p>
            <a:pPr>
              <a:lnSpc>
                <a:spcPct val="100000"/>
              </a:lnSpc>
            </a:pPr>
            <a:endParaRPr lang="fr-FR" sz="1400" spc="-1" dirty="0">
              <a:solidFill>
                <a:srgbClr val="000000"/>
              </a:solidFill>
              <a:latin typeface="Corbel"/>
            </a:endParaRPr>
          </a:p>
          <a:p>
            <a:pPr>
              <a:lnSpc>
                <a:spcPct val="100000"/>
              </a:lnSpc>
            </a:pPr>
            <a:r>
              <a:rPr lang="fr-FR" sz="1400" b="1" u="sng" spc="-1" dirty="0">
                <a:solidFill>
                  <a:srgbClr val="000000"/>
                </a:solidFill>
                <a:latin typeface="Corbel"/>
              </a:rPr>
              <a:t>Gestion Territoire :</a:t>
            </a:r>
          </a:p>
          <a:p>
            <a:pPr>
              <a:lnSpc>
                <a:spcPct val="100000"/>
              </a:lnSpc>
            </a:pPr>
            <a:r>
              <a:rPr lang="fr-FR" sz="1400" b="0" strike="noStrike" spc="-1" dirty="0">
                <a:solidFill>
                  <a:srgbClr val="000000"/>
                </a:solidFill>
                <a:latin typeface="Corbel"/>
              </a:rPr>
              <a:t>En mode automatique, un Territoire peut qualifier du niveau Comité vers le niveau Territoire ou vers le niveau Intra Territoire et du niveau Inter Comités vers le niveau Territoire,</a:t>
            </a:r>
          </a:p>
          <a:p>
            <a:pPr>
              <a:lnSpc>
                <a:spcPct val="100000"/>
              </a:lnSpc>
            </a:pPr>
            <a:r>
              <a:rPr lang="fr-FR" sz="1400" spc="-1" dirty="0">
                <a:solidFill>
                  <a:srgbClr val="000000"/>
                </a:solidFill>
                <a:latin typeface="Corbel"/>
              </a:rPr>
              <a:t>En mode manuel, un Territoire peut qualifi</a:t>
            </a:r>
            <a:r>
              <a:rPr lang="fr-FR" sz="1400" b="0" strike="noStrike" spc="-1" dirty="0">
                <a:solidFill>
                  <a:srgbClr val="000000"/>
                </a:solidFill>
                <a:latin typeface="Corbel"/>
              </a:rPr>
              <a:t>er du niveau Comité ou Inter Comités vers le  niveau Territoire,</a:t>
            </a:r>
          </a:p>
          <a:p>
            <a:pPr>
              <a:lnSpc>
                <a:spcPct val="100000"/>
              </a:lnSpc>
            </a:pPr>
            <a:endParaRPr lang="fr-FR" sz="1400" spc="-1" dirty="0">
              <a:solidFill>
                <a:srgbClr val="000000"/>
              </a:solidFill>
              <a:latin typeface="Corbel"/>
            </a:endParaRPr>
          </a:p>
          <a:p>
            <a:pPr>
              <a:lnSpc>
                <a:spcPct val="100000"/>
              </a:lnSpc>
            </a:pPr>
            <a:r>
              <a:rPr lang="fr-FR" sz="1400" b="1" u="sng" strike="noStrike" spc="-1" dirty="0">
                <a:solidFill>
                  <a:srgbClr val="000000"/>
                </a:solidFill>
                <a:latin typeface="Corbel"/>
              </a:rPr>
              <a:t>Gestion Comité :</a:t>
            </a:r>
          </a:p>
          <a:p>
            <a:pPr>
              <a:lnSpc>
                <a:spcPct val="100000"/>
              </a:lnSpc>
            </a:pPr>
            <a:r>
              <a:rPr lang="fr-FR" sz="1400" spc="-1" dirty="0">
                <a:solidFill>
                  <a:srgbClr val="000000"/>
                </a:solidFill>
                <a:latin typeface="Corbel"/>
              </a:rPr>
              <a:t>En mode automatique, un Comité peut qualifier du niveau District vers le niveau Inter Districts  ou vers le niveau Comité et du niveau Inter Districts vers le niveau Comité,</a:t>
            </a:r>
          </a:p>
          <a:p>
            <a:pPr>
              <a:lnSpc>
                <a:spcPct val="100000"/>
              </a:lnSpc>
            </a:pPr>
            <a:r>
              <a:rPr lang="fr-FR" sz="1400" spc="-1" dirty="0">
                <a:solidFill>
                  <a:srgbClr val="000000"/>
                </a:solidFill>
                <a:latin typeface="Corbel"/>
              </a:rPr>
              <a:t>En mode manuel, un Comité peut qualifier du niveau District vers le niveau Inter Districts, vers le niveau Comité ou vers le niveau Inter Comités et du niveau Inter Districts vers le niveau Comité ou vers le niveau Inter Comités. Également un Comité peut qualifier du niveau Comité vers le niveau Territoire ou vers le niveau Intra Territoire.</a:t>
            </a:r>
            <a:endParaRPr lang="fr-FR" sz="1400" b="0" strike="noStrike" spc="-1" dirty="0">
              <a:solidFill>
                <a:srgbClr val="000000"/>
              </a:solidFill>
              <a:latin typeface="Corbel"/>
            </a:endParaRPr>
          </a:p>
        </p:txBody>
      </p:sp>
      <p:sp>
        <p:nvSpPr>
          <p:cNvPr id="3" name="CustomShape 1">
            <a:extLst>
              <a:ext uri="{FF2B5EF4-FFF2-40B4-BE49-F238E27FC236}">
                <a16:creationId xmlns:a16="http://schemas.microsoft.com/office/drawing/2014/main" id="{704EE8E2-7F15-34F3-7E4E-26548345A4C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57441354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78</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Mode automatique – page 1/3</a:t>
            </a:r>
            <a:endParaRPr lang="fr-FR" sz="1800" b="0" strike="noStrike" spc="-1" dirty="0">
              <a:latin typeface="Arial"/>
            </a:endParaRPr>
          </a:p>
        </p:txBody>
      </p:sp>
      <p:sp>
        <p:nvSpPr>
          <p:cNvPr id="106" name="CustomShape 5"/>
          <p:cNvSpPr/>
          <p:nvPr/>
        </p:nvSpPr>
        <p:spPr>
          <a:xfrm>
            <a:off x="677159" y="1451233"/>
            <a:ext cx="4307507" cy="375342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Depuis Usport (</a:t>
            </a:r>
            <a:r>
              <a:rPr lang="fr-FR" sz="1400" b="1" u="sng" strike="noStrike" spc="-1" dirty="0">
                <a:solidFill>
                  <a:srgbClr val="000000"/>
                </a:solidFill>
                <a:latin typeface="Corbel"/>
              </a:rPr>
              <a:t>uniquement pour les individuels</a:t>
            </a:r>
            <a:r>
              <a:rPr lang="fr-FR" sz="1400" b="0" strike="noStrike" spc="-1" dirty="0">
                <a:solidFill>
                  <a:srgbClr val="000000"/>
                </a:solidFill>
                <a:latin typeface="Corbel"/>
              </a:rPr>
              <a:t>) :</a:t>
            </a:r>
          </a:p>
          <a:p>
            <a:pPr marL="342900" indent="-342900">
              <a:lnSpc>
                <a:spcPct val="100000"/>
              </a:lnSpc>
              <a:buFont typeface="+mj-lt"/>
              <a:buAutoNum type="arabicParenR"/>
            </a:pPr>
            <a:r>
              <a:rPr lang="fr-FR" sz="1400" spc="-1" dirty="0">
                <a:solidFill>
                  <a:srgbClr val="000000"/>
                </a:solidFill>
                <a:latin typeface="Corbel"/>
              </a:rPr>
              <a:t>Cliquer sur « Paramétrage »,</a:t>
            </a: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r>
              <a:rPr lang="fr-FR" sz="1400" spc="-1" dirty="0">
                <a:solidFill>
                  <a:srgbClr val="000000"/>
                </a:solidFill>
                <a:latin typeface="Corbel"/>
              </a:rPr>
              <a:t>Sur l’écran suivant, choisir :</a:t>
            </a:r>
          </a:p>
          <a:p>
            <a:pPr marL="742950" lvl="1" indent="-285750">
              <a:buFontTx/>
              <a:buChar char="-"/>
            </a:pPr>
            <a:r>
              <a:rPr lang="fr-FR" sz="1400" spc="-1" dirty="0">
                <a:solidFill>
                  <a:srgbClr val="000000"/>
                </a:solidFill>
                <a:latin typeface="Corbel"/>
              </a:rPr>
              <a:t>le championnat de Cross, </a:t>
            </a:r>
          </a:p>
          <a:p>
            <a:pPr marL="742950" lvl="1" indent="-285750">
              <a:buFontTx/>
              <a:buChar char="-"/>
            </a:pPr>
            <a:r>
              <a:rPr lang="fr-FR" sz="1400" spc="-1" dirty="0">
                <a:solidFill>
                  <a:srgbClr val="000000"/>
                </a:solidFill>
                <a:latin typeface="Corbel"/>
              </a:rPr>
              <a:t>puis la structure depuis les résultats de laquelle vous souhaitez qualifier les élèves,</a:t>
            </a:r>
          </a:p>
          <a:p>
            <a:pPr lvl="1"/>
            <a:r>
              <a:rPr lang="fr-FR" sz="1400" spc="-1" dirty="0">
                <a:solidFill>
                  <a:srgbClr val="000000"/>
                </a:solidFill>
                <a:latin typeface="Corbel"/>
              </a:rPr>
              <a:t>Note : pour paramétrer toutes les structures du même niveau, sélectionner « tous ».</a:t>
            </a:r>
          </a:p>
        </p:txBody>
      </p:sp>
      <p:pic>
        <p:nvPicPr>
          <p:cNvPr id="3" name="Image 2">
            <a:extLst>
              <a:ext uri="{FF2B5EF4-FFF2-40B4-BE49-F238E27FC236}">
                <a16:creationId xmlns:a16="http://schemas.microsoft.com/office/drawing/2014/main" id="{6EA1DCCC-A4F0-F2A6-8632-19E8E8EF2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4666" y="2071096"/>
            <a:ext cx="3077892" cy="1328543"/>
          </a:xfrm>
          <a:prstGeom prst="rect">
            <a:avLst/>
          </a:prstGeom>
        </p:spPr>
      </p:pic>
      <p:sp>
        <p:nvSpPr>
          <p:cNvPr id="4" name="CustomShape 7">
            <a:extLst>
              <a:ext uri="{FF2B5EF4-FFF2-40B4-BE49-F238E27FC236}">
                <a16:creationId xmlns:a16="http://schemas.microsoft.com/office/drawing/2014/main" id="{CA3FAA2E-4CEE-FC44-3AEF-DB4E8487E875}"/>
              </a:ext>
            </a:extLst>
          </p:cNvPr>
          <p:cNvSpPr/>
          <p:nvPr/>
        </p:nvSpPr>
        <p:spPr>
          <a:xfrm>
            <a:off x="3502153" y="1849680"/>
            <a:ext cx="3436540" cy="2811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4C6E3DD7-BEF5-E8AD-2536-6230DA6EB5AB}"/>
              </a:ext>
            </a:extLst>
          </p:cNvPr>
          <p:cNvSpPr/>
          <p:nvPr/>
        </p:nvSpPr>
        <p:spPr>
          <a:xfrm>
            <a:off x="6910234" y="2130840"/>
            <a:ext cx="580178" cy="4816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D28B8F59-09C0-D647-6C92-98CA9C5FBF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224" y="3838839"/>
            <a:ext cx="3884938" cy="2607899"/>
          </a:xfrm>
          <a:prstGeom prst="rect">
            <a:avLst/>
          </a:prstGeom>
        </p:spPr>
      </p:pic>
      <p:sp>
        <p:nvSpPr>
          <p:cNvPr id="6" name="CustomShape 1">
            <a:extLst>
              <a:ext uri="{FF2B5EF4-FFF2-40B4-BE49-F238E27FC236}">
                <a16:creationId xmlns:a16="http://schemas.microsoft.com/office/drawing/2014/main" id="{355151BB-1DB5-75A2-0FA3-114A98FAA8A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84668636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79</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Mode automatique – page 2/3</a:t>
            </a:r>
            <a:endParaRPr lang="fr-FR" sz="1800" b="0" strike="noStrike" spc="-1" dirty="0">
              <a:latin typeface="Arial"/>
            </a:endParaRPr>
          </a:p>
        </p:txBody>
      </p:sp>
      <p:sp>
        <p:nvSpPr>
          <p:cNvPr id="106" name="CustomShape 5"/>
          <p:cNvSpPr/>
          <p:nvPr/>
        </p:nvSpPr>
        <p:spPr>
          <a:xfrm>
            <a:off x="344061" y="1340353"/>
            <a:ext cx="4056239"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r>
              <a:rPr lang="fr-FR" sz="1400" spc="-1" dirty="0">
                <a:solidFill>
                  <a:srgbClr val="000000"/>
                </a:solidFill>
                <a:latin typeface="Corbel"/>
              </a:rPr>
              <a:t>L’écran suivant permet de configurer les critères de qualifications et rappelle de quel niveau vers quel niveau il est question,</a:t>
            </a:r>
          </a:p>
          <a:p>
            <a:pPr marL="342900" indent="-342900">
              <a:lnSpc>
                <a:spcPct val="100000"/>
              </a:lnSpc>
              <a:buFont typeface="+mj-lt"/>
              <a:buAutoNum type="arabicParenR" startAt="4"/>
            </a:pPr>
            <a:r>
              <a:rPr lang="fr-FR" sz="1400" spc="-1" dirty="0">
                <a:solidFill>
                  <a:srgbClr val="000000"/>
                </a:solidFill>
                <a:latin typeface="Corbel"/>
              </a:rPr>
              <a:t>La légende n’est pas utile en cross,</a:t>
            </a:r>
          </a:p>
          <a:p>
            <a:pPr marL="342900" indent="-342900">
              <a:lnSpc>
                <a:spcPct val="100000"/>
              </a:lnSpc>
              <a:buFont typeface="+mj-lt"/>
              <a:buAutoNum type="arabicParenR" startAt="4"/>
            </a:pPr>
            <a:r>
              <a:rPr lang="fr-FR" sz="1400" spc="-1" dirty="0">
                <a:solidFill>
                  <a:srgbClr val="000000"/>
                </a:solidFill>
                <a:latin typeface="Corbel"/>
              </a:rPr>
              <a:t>Les critères doivent être saisis pour chaque compétition (le numéro près du nom de la compétition est l’ID de cette dernière mais n’est pas utile pour le gestionnaire) :</a:t>
            </a:r>
          </a:p>
          <a:p>
            <a:pPr marL="800100" lvl="1" indent="-342900">
              <a:buFont typeface="+mj-lt"/>
              <a:buAutoNum type="alphaLcParenR"/>
            </a:pPr>
            <a:r>
              <a:rPr lang="fr-FR" sz="1400" spc="-1" dirty="0">
                <a:solidFill>
                  <a:srgbClr val="000000"/>
                </a:solidFill>
                <a:latin typeface="Corbel"/>
              </a:rPr>
              <a:t>Dans la colonne paramètre, cliquer sur « Choisir » puis encore « Choisir » et sélectionner « Rang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r>
              <a:rPr lang="fr-FR" sz="1400" spc="-1" dirty="0">
                <a:solidFill>
                  <a:srgbClr val="000000"/>
                </a:solidFill>
                <a:latin typeface="Corbel"/>
              </a:rPr>
              <a:t>Dans la colonne Valeur, cliquer sur « Modifier », indiquer le nombre d’élèves que vous souhaitez qualifier puis taper sur « Entrée » sur votre clavier.</a:t>
            </a:r>
          </a:p>
          <a:p>
            <a:pPr lvl="1"/>
            <a:r>
              <a:rPr lang="fr-FR" sz="1400" spc="-1" dirty="0">
                <a:solidFill>
                  <a:srgbClr val="000000"/>
                </a:solidFill>
                <a:latin typeface="Corbel"/>
              </a:rPr>
              <a:t>          Note : si vous mettez 5, les 5 premiers élèves de la compétition en question seront qualifiés lors de la qualification automatique.</a:t>
            </a:r>
          </a:p>
          <a:p>
            <a:pPr>
              <a:lnSpc>
                <a:spcPct val="100000"/>
              </a:lnSpc>
            </a:pPr>
            <a:r>
              <a:rPr lang="fr-FR" sz="1400" b="1" spc="-1" dirty="0">
                <a:solidFill>
                  <a:srgbClr val="000000"/>
                </a:solidFill>
                <a:latin typeface="Corbel"/>
              </a:rPr>
              <a:t>Remarque : si vous rentrez un paramètre pour une compétition, vous devez saisir une valeur. Dans le cas contraire, vous aurez un message d’erreur.</a:t>
            </a:r>
          </a:p>
        </p:txBody>
      </p:sp>
      <p:pic>
        <p:nvPicPr>
          <p:cNvPr id="3" name="Image 2">
            <a:extLst>
              <a:ext uri="{FF2B5EF4-FFF2-40B4-BE49-F238E27FC236}">
                <a16:creationId xmlns:a16="http://schemas.microsoft.com/office/drawing/2014/main" id="{6EA1DCCC-A4F0-F2A6-8632-19E8E8EF2BE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57499" y="1451233"/>
            <a:ext cx="4056239" cy="4201731"/>
          </a:xfrm>
          <a:prstGeom prst="rect">
            <a:avLst/>
          </a:prstGeom>
        </p:spPr>
      </p:pic>
      <p:sp>
        <p:nvSpPr>
          <p:cNvPr id="4" name="CustomShape 7">
            <a:extLst>
              <a:ext uri="{FF2B5EF4-FFF2-40B4-BE49-F238E27FC236}">
                <a16:creationId xmlns:a16="http://schemas.microsoft.com/office/drawing/2014/main" id="{CA3FAA2E-4CEE-FC44-3AEF-DB4E8487E875}"/>
              </a:ext>
            </a:extLst>
          </p:cNvPr>
          <p:cNvSpPr/>
          <p:nvPr/>
        </p:nvSpPr>
        <p:spPr>
          <a:xfrm>
            <a:off x="4400300" y="1741596"/>
            <a:ext cx="557199" cy="74695"/>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4C6E3DD7-BEF5-E8AD-2536-6230DA6EB5AB}"/>
              </a:ext>
            </a:extLst>
          </p:cNvPr>
          <p:cNvSpPr/>
          <p:nvPr/>
        </p:nvSpPr>
        <p:spPr>
          <a:xfrm>
            <a:off x="4957499" y="1741596"/>
            <a:ext cx="3194341" cy="22228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CustomShape 7">
            <a:extLst>
              <a:ext uri="{FF2B5EF4-FFF2-40B4-BE49-F238E27FC236}">
                <a16:creationId xmlns:a16="http://schemas.microsoft.com/office/drawing/2014/main" id="{F6CA8AA7-A8CE-87CD-1524-9888D54EA9D6}"/>
              </a:ext>
            </a:extLst>
          </p:cNvPr>
          <p:cNvSpPr/>
          <p:nvPr/>
        </p:nvSpPr>
        <p:spPr>
          <a:xfrm>
            <a:off x="3366640" y="2160185"/>
            <a:ext cx="1520172" cy="8260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16A85493-D323-86DD-CA02-E4243950A7B7}"/>
              </a:ext>
            </a:extLst>
          </p:cNvPr>
          <p:cNvSpPr/>
          <p:nvPr/>
        </p:nvSpPr>
        <p:spPr>
          <a:xfrm>
            <a:off x="4302079" y="2780092"/>
            <a:ext cx="564040" cy="18933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pic>
        <p:nvPicPr>
          <p:cNvPr id="9" name="Image 8">
            <a:extLst>
              <a:ext uri="{FF2B5EF4-FFF2-40B4-BE49-F238E27FC236}">
                <a16:creationId xmlns:a16="http://schemas.microsoft.com/office/drawing/2014/main" id="{A36F16C2-7053-543E-2D32-F80FF3F4064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366016" y="3743589"/>
            <a:ext cx="2578556" cy="871625"/>
          </a:xfrm>
          <a:prstGeom prst="rect">
            <a:avLst/>
          </a:prstGeom>
        </p:spPr>
      </p:pic>
      <p:pic>
        <p:nvPicPr>
          <p:cNvPr id="11" name="Image 10">
            <a:extLst>
              <a:ext uri="{FF2B5EF4-FFF2-40B4-BE49-F238E27FC236}">
                <a16:creationId xmlns:a16="http://schemas.microsoft.com/office/drawing/2014/main" id="{DC97A520-3697-1207-6E6A-EBFC074074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1820" y="5996858"/>
            <a:ext cx="3374787" cy="638869"/>
          </a:xfrm>
          <a:prstGeom prst="rect">
            <a:avLst/>
          </a:prstGeom>
        </p:spPr>
      </p:pic>
      <p:sp>
        <p:nvSpPr>
          <p:cNvPr id="12" name="CustomShape 7">
            <a:extLst>
              <a:ext uri="{FF2B5EF4-FFF2-40B4-BE49-F238E27FC236}">
                <a16:creationId xmlns:a16="http://schemas.microsoft.com/office/drawing/2014/main" id="{52A42E1A-FF1A-B26A-BF08-974A3154DEBB}"/>
              </a:ext>
            </a:extLst>
          </p:cNvPr>
          <p:cNvSpPr/>
          <p:nvPr/>
        </p:nvSpPr>
        <p:spPr>
          <a:xfrm>
            <a:off x="3072384" y="3552098"/>
            <a:ext cx="182880" cy="31089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CustomShape 7">
            <a:extLst>
              <a:ext uri="{FF2B5EF4-FFF2-40B4-BE49-F238E27FC236}">
                <a16:creationId xmlns:a16="http://schemas.microsoft.com/office/drawing/2014/main" id="{FE1C27FC-1A30-095E-861B-5656F57E3D20}"/>
              </a:ext>
            </a:extLst>
          </p:cNvPr>
          <p:cNvSpPr/>
          <p:nvPr/>
        </p:nvSpPr>
        <p:spPr>
          <a:xfrm>
            <a:off x="3950526" y="5334870"/>
            <a:ext cx="3300665" cy="78114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8" name="CustomShape 1">
            <a:extLst>
              <a:ext uri="{FF2B5EF4-FFF2-40B4-BE49-F238E27FC236}">
                <a16:creationId xmlns:a16="http://schemas.microsoft.com/office/drawing/2014/main" id="{DA2CF7E5-C54A-8104-0D87-BBAB2822EBF4}"/>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32992089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Gestionnaire de Comité – Niveau Inter Districts – page 2/3</a:t>
            </a:r>
          </a:p>
        </p:txBody>
      </p:sp>
      <p:sp>
        <p:nvSpPr>
          <p:cNvPr id="106" name="CustomShape 5"/>
          <p:cNvSpPr/>
          <p:nvPr/>
        </p:nvSpPr>
        <p:spPr>
          <a:xfrm>
            <a:off x="677160" y="1451233"/>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00" spc="-1" dirty="0">
                <a:solidFill>
                  <a:srgbClr val="000000"/>
                </a:solidFill>
                <a:latin typeface="Corbel"/>
              </a:rPr>
              <a:t>Pour créer l’Inter Districts</a:t>
            </a:r>
          </a:p>
          <a:p>
            <a:pPr marL="342900" indent="-342900">
              <a:lnSpc>
                <a:spcPct val="100000"/>
              </a:lnSpc>
              <a:buAutoNum type="arabicParenR"/>
            </a:pPr>
            <a:r>
              <a:rPr lang="fr-FR" sz="1400" spc="-1" dirty="0">
                <a:solidFill>
                  <a:srgbClr val="000000"/>
                </a:solidFill>
                <a:latin typeface="Corbel"/>
              </a:rPr>
              <a:t>Indiquer un Nom de l’Inter Districts en évitant les caractères spéciaux,</a:t>
            </a:r>
          </a:p>
          <a:p>
            <a:pPr marL="342900" indent="-342900">
              <a:lnSpc>
                <a:spcPct val="100000"/>
              </a:lnSpc>
              <a:buAutoNum type="arabicParenR"/>
            </a:pPr>
            <a:r>
              <a:rPr lang="fr-FR" sz="1400" spc="-1" dirty="0">
                <a:solidFill>
                  <a:srgbClr val="000000"/>
                </a:solidFill>
                <a:latin typeface="Corbel"/>
              </a:rPr>
              <a:t>Cocher les Districts qui font partie de cet Inter Districts dans ce Championnat,</a:t>
            </a:r>
          </a:p>
          <a:p>
            <a:pPr>
              <a:lnSpc>
                <a:spcPct val="100000"/>
              </a:lnSpc>
            </a:pPr>
            <a:r>
              <a:rPr lang="fr-FR" sz="1400" spc="-1" dirty="0">
                <a:solidFill>
                  <a:srgbClr val="000000"/>
                </a:solidFill>
                <a:latin typeface="Corbel"/>
              </a:rPr>
              <a:t>Note : les Districts sélectionnés ne pourront pas être de nouveau choisis dans un autre Inter Districts pour ce Championnat.</a:t>
            </a:r>
          </a:p>
          <a:p>
            <a:pPr marL="342900" indent="-342900">
              <a:lnSpc>
                <a:spcPct val="100000"/>
              </a:lnSpc>
              <a:buFont typeface="+mj-lt"/>
              <a:buAutoNum type="arabicParenR" startAt="3"/>
            </a:pPr>
            <a:r>
              <a:rPr lang="fr-FR" sz="1400" spc="-1" dirty="0">
                <a:solidFill>
                  <a:srgbClr val="000000"/>
                </a:solidFill>
                <a:latin typeface="Corbel"/>
              </a:rPr>
              <a:t>Cliquer sur « Créer Agrégat ».</a:t>
            </a:r>
          </a:p>
          <a:p>
            <a:pPr>
              <a:lnSpc>
                <a:spcPct val="100000"/>
              </a:lnSpc>
            </a:pPr>
            <a:r>
              <a:rPr lang="fr-FR" sz="1400" spc="-1" dirty="0">
                <a:solidFill>
                  <a:srgbClr val="000000"/>
                </a:solidFill>
                <a:latin typeface="Corbel"/>
              </a:rPr>
              <a:t>Note : Un agrégat est un assemblage de plusieurs structures , ici les Districts, identifiées sur Usport et rattachées à la même structure maîtresse, ici le Comité.</a:t>
            </a:r>
          </a:p>
        </p:txBody>
      </p:sp>
      <p:pic>
        <p:nvPicPr>
          <p:cNvPr id="107" name="Image 11"/>
          <p:cNvPicPr>
            <a:picLocks noChangeAspect="1"/>
          </p:cNvPicPr>
          <p:nvPr/>
        </p:nvPicPr>
        <p:blipFill>
          <a:blip r:embed="rId4">
            <a:extLst>
              <a:ext uri="{28A0092B-C50C-407E-A947-70E740481C1C}">
                <a14:useLocalDpi xmlns:a14="http://schemas.microsoft.com/office/drawing/2010/main" val="0"/>
              </a:ext>
            </a:extLst>
          </a:blip>
          <a:srcRect/>
          <a:stretch/>
        </p:blipFill>
        <p:spPr>
          <a:xfrm>
            <a:off x="299709" y="4365646"/>
            <a:ext cx="8606511" cy="1503248"/>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1375475" y="3817567"/>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1608094" y="4096927"/>
            <a:ext cx="436774" cy="578795"/>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flipH="1">
            <a:off x="5456193" y="4128159"/>
            <a:ext cx="86302" cy="85938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1440005" y="4652834"/>
            <a:ext cx="3133539" cy="31398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477794" y="4999964"/>
            <a:ext cx="8310605" cy="52825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5357717" y="3836378"/>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370565" y="6151775"/>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V="1">
            <a:off x="569948" y="5822373"/>
            <a:ext cx="312840" cy="340160"/>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477794" y="5596566"/>
            <a:ext cx="628649"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CustomShape 1">
            <a:extLst>
              <a:ext uri="{FF2B5EF4-FFF2-40B4-BE49-F238E27FC236}">
                <a16:creationId xmlns:a16="http://schemas.microsoft.com/office/drawing/2014/main" id="{B5899680-CBA4-8362-45EA-CD3B51EFF97D}"/>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208697093"/>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FD48DDA-D517-D632-A059-500708A2D5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72" y="3243532"/>
            <a:ext cx="8521856" cy="1156277"/>
          </a:xfrm>
          <a:prstGeom prst="rect">
            <a:avLst/>
          </a:prstGeom>
        </p:spPr>
      </p:pic>
      <p:pic>
        <p:nvPicPr>
          <p:cNvPr id="101" name="Espace réservé du contenu 6"/>
          <p:cNvPicPr/>
          <p:nvPr/>
        </p:nvPicPr>
        <p:blipFill>
          <a:blip r:embed="rId3"/>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4"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80</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a:t>
            </a:r>
            <a:r>
              <a:rPr lang="fr-FR" b="1" spc="-1" dirty="0">
                <a:solidFill>
                  <a:srgbClr val="FFFFFF"/>
                </a:solidFill>
                <a:latin typeface="Calibri"/>
              </a:rPr>
              <a:t>Mode automatique – page 3/3</a:t>
            </a:r>
            <a:endParaRPr lang="fr-FR" sz="1800" b="0" strike="noStrike" spc="-1" dirty="0">
              <a:latin typeface="Arial"/>
            </a:endParaRPr>
          </a:p>
        </p:txBody>
      </p:sp>
      <p:sp>
        <p:nvSpPr>
          <p:cNvPr id="106" name="CustomShape 5"/>
          <p:cNvSpPr/>
          <p:nvPr/>
        </p:nvSpPr>
        <p:spPr>
          <a:xfrm>
            <a:off x="402839" y="1451233"/>
            <a:ext cx="8485129" cy="483063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Aller sur la liste des inscrits en compétitions du niveau où vous voulez qualifier automatiquement les élèves ayant un résultat au niveau inférieur et pour lequel vous avez configuré paramètres et valeurs pour chaque compétition,</a:t>
            </a:r>
          </a:p>
          <a:p>
            <a:pPr>
              <a:lnSpc>
                <a:spcPct val="100000"/>
              </a:lnSpc>
            </a:pPr>
            <a:r>
              <a:rPr lang="fr-FR" sz="1400" spc="-1" dirty="0">
                <a:solidFill>
                  <a:srgbClr val="000000"/>
                </a:solidFill>
                <a:latin typeface="Corbel"/>
              </a:rPr>
              <a:t>Pour accéder la liste des inscrits en compétitions, se reporter au Tutoriel : TUTORIEL_USPORT_CROSS_IAS</a:t>
            </a: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7"/>
            </a:pPr>
            <a:r>
              <a:rPr lang="fr-FR" sz="1400" spc="-1" dirty="0">
                <a:solidFill>
                  <a:srgbClr val="000000"/>
                </a:solidFill>
                <a:latin typeface="Corbel"/>
              </a:rPr>
              <a:t>Depuis la liste des inscrits en compétition, cliquer sur « Lancer la qualification automatique »,</a:t>
            </a: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1 : Le bouton « Lancer la qualification automatique (C+T) » n’est utile que pour le National.</a:t>
            </a:r>
          </a:p>
          <a:p>
            <a:pPr>
              <a:lnSpc>
                <a:spcPct val="100000"/>
              </a:lnSpc>
            </a:pPr>
            <a:r>
              <a:rPr lang="fr-FR" sz="1400" spc="-1" dirty="0">
                <a:solidFill>
                  <a:srgbClr val="000000"/>
                </a:solidFill>
                <a:latin typeface="Corbel"/>
              </a:rPr>
              <a:t>Note 2 : Si vous avez un message d’erreur, c’est qu’il manque un paramètre ou une valeur dans le paramétrage de la qualification automatique.</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7"/>
            </a:pPr>
            <a:endParaRPr lang="fr-FR" sz="1400" spc="-1" dirty="0">
              <a:solidFill>
                <a:srgbClr val="000000"/>
              </a:solidFill>
              <a:latin typeface="Corbel"/>
            </a:endParaRPr>
          </a:p>
        </p:txBody>
      </p:sp>
      <p:sp>
        <p:nvSpPr>
          <p:cNvPr id="4" name="CustomShape 7">
            <a:extLst>
              <a:ext uri="{FF2B5EF4-FFF2-40B4-BE49-F238E27FC236}">
                <a16:creationId xmlns:a16="http://schemas.microsoft.com/office/drawing/2014/main" id="{CA3FAA2E-4CEE-FC44-3AEF-DB4E8487E875}"/>
              </a:ext>
            </a:extLst>
          </p:cNvPr>
          <p:cNvSpPr/>
          <p:nvPr/>
        </p:nvSpPr>
        <p:spPr>
          <a:xfrm flipH="1">
            <a:off x="7461503" y="2790497"/>
            <a:ext cx="127876" cy="97751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5" name="Rectangle 4">
            <a:extLst>
              <a:ext uri="{FF2B5EF4-FFF2-40B4-BE49-F238E27FC236}">
                <a16:creationId xmlns:a16="http://schemas.microsoft.com/office/drawing/2014/main" id="{4C6E3DD7-BEF5-E8AD-2536-6230DA6EB5AB}"/>
              </a:ext>
            </a:extLst>
          </p:cNvPr>
          <p:cNvSpPr/>
          <p:nvPr/>
        </p:nvSpPr>
        <p:spPr>
          <a:xfrm>
            <a:off x="6583539" y="3768014"/>
            <a:ext cx="1005840" cy="23705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stomShape 1">
            <a:extLst>
              <a:ext uri="{FF2B5EF4-FFF2-40B4-BE49-F238E27FC236}">
                <a16:creationId xmlns:a16="http://schemas.microsoft.com/office/drawing/2014/main" id="{A158E0DB-9DB6-F0ED-A4E9-E9E1F37D6D27}"/>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4"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66375209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81</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c. </a:t>
            </a:r>
            <a:r>
              <a:rPr lang="fr-FR" b="1" spc="-1" dirty="0">
                <a:solidFill>
                  <a:srgbClr val="FFFFFF"/>
                </a:solidFill>
                <a:latin typeface="Calibri"/>
              </a:rPr>
              <a:t>Mode manuel – accéder</a:t>
            </a:r>
            <a:endParaRPr lang="fr-FR" sz="1800" b="0" strike="noStrike" spc="-1" dirty="0">
              <a:latin typeface="Arial"/>
            </a:endParaRPr>
          </a:p>
        </p:txBody>
      </p:sp>
      <p:sp>
        <p:nvSpPr>
          <p:cNvPr id="106" name="CustomShape 5"/>
          <p:cNvSpPr/>
          <p:nvPr/>
        </p:nvSpPr>
        <p:spPr>
          <a:xfrm>
            <a:off x="403123" y="1451233"/>
            <a:ext cx="3372464" cy="504608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0" strike="noStrike" spc="-1" dirty="0">
                <a:solidFill>
                  <a:srgbClr val="000000"/>
                </a:solidFill>
                <a:latin typeface="Corbel"/>
              </a:rPr>
              <a:t>Depuis Usport :</a:t>
            </a:r>
          </a:p>
          <a:p>
            <a:pPr marL="342900" indent="-342900">
              <a:lnSpc>
                <a:spcPct val="100000"/>
              </a:lnSpc>
              <a:buFont typeface="+mj-lt"/>
              <a:buAutoNum type="arabicParenR"/>
            </a:pPr>
            <a:r>
              <a:rPr lang="fr-FR" sz="1400" spc="-1" dirty="0">
                <a:solidFill>
                  <a:srgbClr val="000000"/>
                </a:solidFill>
                <a:latin typeface="Corbel"/>
              </a:rPr>
              <a:t>Aller sur les résultats de la structure d’où vous souhaitez qualifier les élèves vers le niveau supérieur.</a:t>
            </a:r>
          </a:p>
          <a:p>
            <a:pPr>
              <a:lnSpc>
                <a:spcPct val="100000"/>
              </a:lnSpc>
            </a:pPr>
            <a:r>
              <a:rPr lang="fr-FR" sz="1400" spc="-1" dirty="0">
                <a:solidFill>
                  <a:srgbClr val="000000"/>
                </a:solidFill>
                <a:latin typeface="Corbel"/>
              </a:rPr>
              <a:t>          Pour accéder aux résultats : </a:t>
            </a:r>
          </a:p>
          <a:p>
            <a:pPr>
              <a:lnSpc>
                <a:spcPct val="100000"/>
              </a:lnSpc>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cliquer sur « Résultats », </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Choisir le Championnat, </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Facultatif : choisir également une compétition pour affiner,</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Choisir le niveau/structure,</a:t>
            </a:r>
          </a:p>
          <a:p>
            <a:pPr marL="285750" indent="-285750">
              <a:lnSpc>
                <a:spcPct val="100000"/>
              </a:lnSpc>
              <a:buFontTx/>
              <a:buChar char="-"/>
            </a:pPr>
            <a:endParaRPr lang="fr-FR" sz="1400" spc="-1" dirty="0">
              <a:solidFill>
                <a:srgbClr val="000000"/>
              </a:solidFill>
              <a:latin typeface="Corbel"/>
            </a:endParaRPr>
          </a:p>
          <a:p>
            <a:pPr marL="285750" indent="-285750">
              <a:lnSpc>
                <a:spcPct val="100000"/>
              </a:lnSpc>
              <a:buFontTx/>
              <a:buChar char="-"/>
            </a:pPr>
            <a:r>
              <a:rPr lang="fr-FR" sz="1400" spc="-1" dirty="0">
                <a:solidFill>
                  <a:srgbClr val="000000"/>
                </a:solidFill>
                <a:latin typeface="Corbel"/>
              </a:rPr>
              <a:t>Facultatif : choisir une journée,</a:t>
            </a:r>
          </a:p>
          <a:p>
            <a:pPr>
              <a:lnSpc>
                <a:spcPct val="100000"/>
              </a:lnSpc>
            </a:pPr>
            <a:r>
              <a:rPr lang="fr-FR" sz="1400" spc="-1" dirty="0">
                <a:solidFill>
                  <a:srgbClr val="000000"/>
                </a:solidFill>
                <a:latin typeface="Corbel"/>
              </a:rPr>
              <a:t> </a:t>
            </a:r>
          </a:p>
          <a:p>
            <a:pPr marL="285750" indent="-285750">
              <a:lnSpc>
                <a:spcPct val="100000"/>
              </a:lnSpc>
              <a:buFontTx/>
              <a:buChar char="-"/>
            </a:pPr>
            <a:r>
              <a:rPr lang="fr-FR" sz="1400" spc="-1" dirty="0">
                <a:solidFill>
                  <a:srgbClr val="000000"/>
                </a:solidFill>
                <a:latin typeface="Corbel"/>
              </a:rPr>
              <a:t>Cliquer sur « Filtrer ».</a:t>
            </a:r>
          </a:p>
          <a:p>
            <a:pPr>
              <a:lnSpc>
                <a:spcPct val="100000"/>
              </a:lnSpc>
            </a:pPr>
            <a:r>
              <a:rPr lang="fr-FR" sz="1400" spc="-1" dirty="0">
                <a:solidFill>
                  <a:srgbClr val="000000"/>
                </a:solidFill>
                <a:latin typeface="Corbel"/>
              </a:rPr>
              <a:t>	</a:t>
            </a:r>
          </a:p>
        </p:txBody>
      </p:sp>
      <p:pic>
        <p:nvPicPr>
          <p:cNvPr id="11" name="Image 10">
            <a:extLst>
              <a:ext uri="{FF2B5EF4-FFF2-40B4-BE49-F238E27FC236}">
                <a16:creationId xmlns:a16="http://schemas.microsoft.com/office/drawing/2014/main" id="{4E3F1869-CDC5-E4F9-BB94-8772DA96C7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8679" y="2718403"/>
            <a:ext cx="5008597" cy="3799625"/>
          </a:xfrm>
          <a:prstGeom prst="rect">
            <a:avLst/>
          </a:prstGeom>
        </p:spPr>
      </p:pic>
      <p:sp>
        <p:nvSpPr>
          <p:cNvPr id="12" name="Rectangle 11">
            <a:extLst>
              <a:ext uri="{FF2B5EF4-FFF2-40B4-BE49-F238E27FC236}">
                <a16:creationId xmlns:a16="http://schemas.microsoft.com/office/drawing/2014/main" id="{FB4FA2A0-12F5-085F-5D2C-58DBE8033744}"/>
              </a:ext>
            </a:extLst>
          </p:cNvPr>
          <p:cNvSpPr/>
          <p:nvPr/>
        </p:nvSpPr>
        <p:spPr>
          <a:xfrm>
            <a:off x="5211097" y="2718402"/>
            <a:ext cx="442451" cy="55573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1F1D86FB-6114-CF7C-5A4A-4A6C72D33E2D}"/>
              </a:ext>
            </a:extLst>
          </p:cNvPr>
          <p:cNvSpPr/>
          <p:nvPr/>
        </p:nvSpPr>
        <p:spPr>
          <a:xfrm>
            <a:off x="3935694" y="3991680"/>
            <a:ext cx="4941582" cy="4721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5D8D478E-226B-AE92-D85E-4EB593FFBDCD}"/>
              </a:ext>
            </a:extLst>
          </p:cNvPr>
          <p:cNvSpPr/>
          <p:nvPr/>
        </p:nvSpPr>
        <p:spPr>
          <a:xfrm>
            <a:off x="3925861" y="5080192"/>
            <a:ext cx="4941582" cy="4721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6DD644C2-A9C4-0A4B-0937-A80ED31DF706}"/>
              </a:ext>
            </a:extLst>
          </p:cNvPr>
          <p:cNvSpPr/>
          <p:nvPr/>
        </p:nvSpPr>
        <p:spPr>
          <a:xfrm>
            <a:off x="3935694" y="5624448"/>
            <a:ext cx="4941582" cy="41074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E4AB3CCC-8A42-16BA-66F1-A41BFA788894}"/>
              </a:ext>
            </a:extLst>
          </p:cNvPr>
          <p:cNvSpPr/>
          <p:nvPr/>
        </p:nvSpPr>
        <p:spPr>
          <a:xfrm>
            <a:off x="3935694" y="6081840"/>
            <a:ext cx="557648" cy="45638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5FCF3E2-E8B9-2173-A4B9-063303EF0B6C}"/>
              </a:ext>
            </a:extLst>
          </p:cNvPr>
          <p:cNvSpPr/>
          <p:nvPr/>
        </p:nvSpPr>
        <p:spPr>
          <a:xfrm>
            <a:off x="3935694" y="4535936"/>
            <a:ext cx="4941582" cy="4721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CustomShape 7">
            <a:extLst>
              <a:ext uri="{FF2B5EF4-FFF2-40B4-BE49-F238E27FC236}">
                <a16:creationId xmlns:a16="http://schemas.microsoft.com/office/drawing/2014/main" id="{7B7FA2FB-D38E-96E5-58E1-288332967D1E}"/>
              </a:ext>
            </a:extLst>
          </p:cNvPr>
          <p:cNvSpPr/>
          <p:nvPr/>
        </p:nvSpPr>
        <p:spPr>
          <a:xfrm>
            <a:off x="2554933" y="2906035"/>
            <a:ext cx="2563072" cy="119974"/>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9" name="CustomShape 7">
            <a:extLst>
              <a:ext uri="{FF2B5EF4-FFF2-40B4-BE49-F238E27FC236}">
                <a16:creationId xmlns:a16="http://schemas.microsoft.com/office/drawing/2014/main" id="{71329761-4E75-D8A3-7647-7135A3CD1192}"/>
              </a:ext>
            </a:extLst>
          </p:cNvPr>
          <p:cNvSpPr/>
          <p:nvPr/>
        </p:nvSpPr>
        <p:spPr>
          <a:xfrm>
            <a:off x="2554933" y="4158416"/>
            <a:ext cx="1380761" cy="8260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0" name="CustomShape 7">
            <a:extLst>
              <a:ext uri="{FF2B5EF4-FFF2-40B4-BE49-F238E27FC236}">
                <a16:creationId xmlns:a16="http://schemas.microsoft.com/office/drawing/2014/main" id="{8DE0532F-A57E-D95C-DB2D-7B022559CE98}"/>
              </a:ext>
            </a:extLst>
          </p:cNvPr>
          <p:cNvSpPr/>
          <p:nvPr/>
        </p:nvSpPr>
        <p:spPr>
          <a:xfrm>
            <a:off x="2704178" y="4833849"/>
            <a:ext cx="1221683"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1" name="CustomShape 7">
            <a:extLst>
              <a:ext uri="{FF2B5EF4-FFF2-40B4-BE49-F238E27FC236}">
                <a16:creationId xmlns:a16="http://schemas.microsoft.com/office/drawing/2014/main" id="{E11194B5-35A2-0837-73BA-CE6F5A40F203}"/>
              </a:ext>
            </a:extLst>
          </p:cNvPr>
          <p:cNvSpPr/>
          <p:nvPr/>
        </p:nvSpPr>
        <p:spPr>
          <a:xfrm>
            <a:off x="2758954" y="5262744"/>
            <a:ext cx="1073815" cy="10265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dirty="0"/>
          </a:p>
        </p:txBody>
      </p:sp>
      <p:sp>
        <p:nvSpPr>
          <p:cNvPr id="22" name="CustomShape 7">
            <a:extLst>
              <a:ext uri="{FF2B5EF4-FFF2-40B4-BE49-F238E27FC236}">
                <a16:creationId xmlns:a16="http://schemas.microsoft.com/office/drawing/2014/main" id="{3EAB2576-22AE-40D3-6326-3408F04D4702}"/>
              </a:ext>
            </a:extLst>
          </p:cNvPr>
          <p:cNvSpPr/>
          <p:nvPr/>
        </p:nvSpPr>
        <p:spPr>
          <a:xfrm>
            <a:off x="3062047" y="5670202"/>
            <a:ext cx="780555" cy="141327"/>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3" name="CustomShape 7">
            <a:extLst>
              <a:ext uri="{FF2B5EF4-FFF2-40B4-BE49-F238E27FC236}">
                <a16:creationId xmlns:a16="http://schemas.microsoft.com/office/drawing/2014/main" id="{9FC5B560-85D7-5A12-289C-F498EA1A5AC3}"/>
              </a:ext>
            </a:extLst>
          </p:cNvPr>
          <p:cNvSpPr/>
          <p:nvPr/>
        </p:nvSpPr>
        <p:spPr>
          <a:xfrm>
            <a:off x="2405689" y="6168704"/>
            <a:ext cx="1520172" cy="141328"/>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E49A94D5-23F9-A793-D5D7-C38A00A7324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437414666"/>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xEl>
                                              <p:pRg st="14" end="1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fill="hold"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06">
                                            <p:txEl>
                                              <p:pRg st="18" end="18"/>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82</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a:t>
            </a:r>
            <a:r>
              <a:rPr lang="fr-FR" b="1" spc="-1" dirty="0">
                <a:solidFill>
                  <a:srgbClr val="FFFFFF"/>
                </a:solidFill>
                <a:latin typeface="Calibri"/>
              </a:rPr>
              <a:t>Mode manuel – qualifier les équipes - page 1/2</a:t>
            </a:r>
            <a:endParaRPr lang="fr-FR" sz="1800" b="0" strike="noStrike" spc="-1" dirty="0">
              <a:latin typeface="Arial"/>
            </a:endParaRPr>
          </a:p>
        </p:txBody>
      </p:sp>
      <p:sp>
        <p:nvSpPr>
          <p:cNvPr id="106" name="CustomShape 5"/>
          <p:cNvSpPr/>
          <p:nvPr/>
        </p:nvSpPr>
        <p:spPr>
          <a:xfrm>
            <a:off x="403123" y="1451233"/>
            <a:ext cx="8495071"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2"/>
            </a:pPr>
            <a:r>
              <a:rPr lang="fr-FR" sz="1400" spc="-1" dirty="0">
                <a:solidFill>
                  <a:srgbClr val="000000"/>
                </a:solidFill>
                <a:latin typeface="Corbel"/>
              </a:rPr>
              <a:t>Pour qualifier les équipes : </a:t>
            </a:r>
          </a:p>
          <a:p>
            <a:pPr marL="800100" lvl="1" indent="-342900">
              <a:buFont typeface="+mj-lt"/>
              <a:buAutoNum type="alphaLcParenR"/>
            </a:pPr>
            <a:r>
              <a:rPr lang="fr-FR" sz="1400" spc="-1" dirty="0">
                <a:solidFill>
                  <a:srgbClr val="000000"/>
                </a:solidFill>
                <a:latin typeface="Corbel"/>
              </a:rPr>
              <a:t>cliquer sur « Equipe Champ.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r>
              <a:rPr lang="fr-FR" sz="1400" spc="-1" dirty="0">
                <a:solidFill>
                  <a:srgbClr val="000000"/>
                </a:solidFill>
                <a:latin typeface="Corbel"/>
              </a:rPr>
              <a:t>Après le chargement des équipes, sélectionner une compétition puis cliquer sur « Filtrer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p:txBody>
      </p:sp>
      <p:pic>
        <p:nvPicPr>
          <p:cNvPr id="2" name="Image 1">
            <a:extLst>
              <a:ext uri="{FF2B5EF4-FFF2-40B4-BE49-F238E27FC236}">
                <a16:creationId xmlns:a16="http://schemas.microsoft.com/office/drawing/2014/main" id="{A3F8E854-D385-2E26-0794-C15DA9FE26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797140" y="4286276"/>
            <a:ext cx="6227941" cy="2080796"/>
          </a:xfrm>
          <a:prstGeom prst="rect">
            <a:avLst/>
          </a:prstGeom>
        </p:spPr>
      </p:pic>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28" y="2434964"/>
            <a:ext cx="7518718" cy="1005360"/>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1884340" y="3011910"/>
            <a:ext cx="1153828" cy="27206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B6DA84A-0EE0-2618-EF51-3AA2186CED47}"/>
              </a:ext>
            </a:extLst>
          </p:cNvPr>
          <p:cNvSpPr/>
          <p:nvPr/>
        </p:nvSpPr>
        <p:spPr>
          <a:xfrm>
            <a:off x="4571820" y="4629732"/>
            <a:ext cx="1386796" cy="17843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65FB9EF-9FE0-E94A-94E2-FC83970E447B}"/>
              </a:ext>
            </a:extLst>
          </p:cNvPr>
          <p:cNvSpPr/>
          <p:nvPr/>
        </p:nvSpPr>
        <p:spPr>
          <a:xfrm>
            <a:off x="7457891" y="4698558"/>
            <a:ext cx="635165" cy="33495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318A0DAC-1A69-A28B-00A8-09E51387578C}"/>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36349574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83</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d. </a:t>
            </a:r>
            <a:r>
              <a:rPr lang="fr-FR" b="1" spc="-1" dirty="0">
                <a:solidFill>
                  <a:srgbClr val="FFFFFF"/>
                </a:solidFill>
                <a:latin typeface="Calibri"/>
              </a:rPr>
              <a:t>Mode manuel – qualifier les équipes - page 2/2</a:t>
            </a:r>
            <a:endParaRPr lang="fr-FR" sz="1800" b="0" strike="noStrike" spc="-1" dirty="0">
              <a:latin typeface="Arial"/>
            </a:endParaRPr>
          </a:p>
        </p:txBody>
      </p:sp>
      <p:sp>
        <p:nvSpPr>
          <p:cNvPr id="106" name="CustomShape 5"/>
          <p:cNvSpPr/>
          <p:nvPr/>
        </p:nvSpPr>
        <p:spPr>
          <a:xfrm>
            <a:off x="412956" y="1854975"/>
            <a:ext cx="3510116" cy="418430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lphaLcParenR" startAt="3"/>
            </a:pPr>
            <a:r>
              <a:rPr lang="fr-FR" sz="1400" spc="-1" dirty="0">
                <a:solidFill>
                  <a:srgbClr val="000000"/>
                </a:solidFill>
                <a:latin typeface="Corbel"/>
              </a:rPr>
              <a:t>Sélectionner un(e) seul(e) élève de chaque équipe à qualifier, </a:t>
            </a:r>
          </a:p>
          <a:p>
            <a:r>
              <a:rPr lang="fr-FR" sz="1400" spc="-1" dirty="0">
                <a:solidFill>
                  <a:srgbClr val="000000"/>
                </a:solidFill>
                <a:latin typeface="Corbel"/>
              </a:rPr>
              <a:t>          Note : vous pouvez sélectionner tous les élèves de l’équipe mais ce n’est pas nécessaire.</a:t>
            </a: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Actions », </a:t>
            </a: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Qualifier équipe ».</a:t>
            </a:r>
          </a:p>
          <a:p>
            <a:pPr>
              <a:lnSpc>
                <a:spcPct val="100000"/>
              </a:lnSpc>
            </a:pPr>
            <a:r>
              <a:rPr lang="fr-FR" sz="1400" spc="-1" dirty="0">
                <a:solidFill>
                  <a:srgbClr val="000000"/>
                </a:solidFill>
                <a:latin typeface="Corbel"/>
              </a:rPr>
              <a:t>          Note : une fois les équipes qualifiées, les noms des élèves des équipe sont surlignés en vert (depuis le bouton « imprimer » le nom est en gras souligné et depuis l’export Excel, la cellule « qualifié » est cochée).</a:t>
            </a:r>
          </a:p>
          <a:p>
            <a:pPr marL="342900" indent="-342900">
              <a:lnSpc>
                <a:spcPct val="100000"/>
              </a:lnSpc>
              <a:buFont typeface="+mj-lt"/>
              <a:buAutoNum type="arabicParenR"/>
            </a:pPr>
            <a:endParaRPr lang="fr-FR" sz="1400" spc="-1" dirty="0">
              <a:solidFill>
                <a:srgbClr val="000000"/>
              </a:solidFill>
              <a:latin typeface="Corbel"/>
            </a:endParaRPr>
          </a:p>
        </p:txBody>
      </p:sp>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220930" y="1766485"/>
            <a:ext cx="3647765" cy="4550462"/>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5289756" y="2580832"/>
            <a:ext cx="2989007" cy="3000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7504F40-0CF0-B8BD-987E-4CB6384C4467}"/>
              </a:ext>
            </a:extLst>
          </p:cNvPr>
          <p:cNvSpPr/>
          <p:nvPr/>
        </p:nvSpPr>
        <p:spPr>
          <a:xfrm>
            <a:off x="5289755" y="5993350"/>
            <a:ext cx="2989007" cy="3000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4B624097-F946-E434-3BE3-8A5A5F10C425}"/>
              </a:ext>
            </a:extLst>
          </p:cNvPr>
          <p:cNvSpPr/>
          <p:nvPr/>
        </p:nvSpPr>
        <p:spPr>
          <a:xfrm>
            <a:off x="5220930" y="1798297"/>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6F2D156-9054-EEC3-C230-338F2EEA067C}"/>
              </a:ext>
            </a:extLst>
          </p:cNvPr>
          <p:cNvSpPr/>
          <p:nvPr/>
        </p:nvSpPr>
        <p:spPr>
          <a:xfrm>
            <a:off x="5289755" y="2036171"/>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85166B41-8A05-CEA3-68C5-72F4C6F20EA0}"/>
              </a:ext>
            </a:extLst>
          </p:cNvPr>
          <p:cNvSpPr/>
          <p:nvPr/>
        </p:nvSpPr>
        <p:spPr>
          <a:xfrm>
            <a:off x="4356588" y="404171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2" name="CustomShape 9">
            <a:extLst>
              <a:ext uri="{FF2B5EF4-FFF2-40B4-BE49-F238E27FC236}">
                <a16:creationId xmlns:a16="http://schemas.microsoft.com/office/drawing/2014/main" id="{3C46BFBD-F7F9-6A16-7CF3-32A5BEA596A4}"/>
              </a:ext>
            </a:extLst>
          </p:cNvPr>
          <p:cNvSpPr/>
          <p:nvPr/>
        </p:nvSpPr>
        <p:spPr>
          <a:xfrm>
            <a:off x="4415581" y="1639602"/>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13" name="CustomShape 9">
            <a:extLst>
              <a:ext uri="{FF2B5EF4-FFF2-40B4-BE49-F238E27FC236}">
                <a16:creationId xmlns:a16="http://schemas.microsoft.com/office/drawing/2014/main" id="{4014EE87-8AC5-6A40-830E-86591709BABC}"/>
              </a:ext>
            </a:extLst>
          </p:cNvPr>
          <p:cNvSpPr/>
          <p:nvPr/>
        </p:nvSpPr>
        <p:spPr>
          <a:xfrm>
            <a:off x="4356588" y="2105114"/>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e</a:t>
            </a:r>
            <a:endParaRPr lang="fr-FR" sz="1800" b="0" strike="noStrike" spc="-1" dirty="0">
              <a:latin typeface="Arial"/>
            </a:endParaRPr>
          </a:p>
        </p:txBody>
      </p:sp>
      <p:sp>
        <p:nvSpPr>
          <p:cNvPr id="14" name="CustomShape 7">
            <a:extLst>
              <a:ext uri="{FF2B5EF4-FFF2-40B4-BE49-F238E27FC236}">
                <a16:creationId xmlns:a16="http://schemas.microsoft.com/office/drawing/2014/main" id="{1B0922A8-CCDA-E926-E630-34650F9D16A4}"/>
              </a:ext>
            </a:extLst>
          </p:cNvPr>
          <p:cNvSpPr/>
          <p:nvPr/>
        </p:nvSpPr>
        <p:spPr>
          <a:xfrm>
            <a:off x="4675013" y="1810573"/>
            <a:ext cx="545917" cy="12758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7">
            <a:extLst>
              <a:ext uri="{FF2B5EF4-FFF2-40B4-BE49-F238E27FC236}">
                <a16:creationId xmlns:a16="http://schemas.microsoft.com/office/drawing/2014/main" id="{0CB6A204-C1EB-39AA-F773-BD94F7411DB4}"/>
              </a:ext>
            </a:extLst>
          </p:cNvPr>
          <p:cNvSpPr/>
          <p:nvPr/>
        </p:nvSpPr>
        <p:spPr>
          <a:xfrm flipV="1">
            <a:off x="4669428" y="2240573"/>
            <a:ext cx="545917"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9635F6AF-E6A1-54C8-6401-92E3795FD589}"/>
              </a:ext>
            </a:extLst>
          </p:cNvPr>
          <p:cNvSpPr/>
          <p:nvPr/>
        </p:nvSpPr>
        <p:spPr>
          <a:xfrm flipV="1">
            <a:off x="4599374" y="2729682"/>
            <a:ext cx="690381" cy="147763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7">
            <a:extLst>
              <a:ext uri="{FF2B5EF4-FFF2-40B4-BE49-F238E27FC236}">
                <a16:creationId xmlns:a16="http://schemas.microsoft.com/office/drawing/2014/main" id="{D0594EB7-B1A4-0A77-2182-BE61925F03F2}"/>
              </a:ext>
            </a:extLst>
          </p:cNvPr>
          <p:cNvSpPr/>
          <p:nvPr/>
        </p:nvSpPr>
        <p:spPr>
          <a:xfrm>
            <a:off x="4599374" y="4313198"/>
            <a:ext cx="690381" cy="1768642"/>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8359D854-1C73-6706-7344-20579F953386}"/>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60284847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84</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a:t>
            </a:r>
            <a:r>
              <a:rPr lang="fr-FR" b="1" spc="-1" dirty="0">
                <a:solidFill>
                  <a:srgbClr val="FFFFFF"/>
                </a:solidFill>
                <a:latin typeface="Calibri"/>
              </a:rPr>
              <a:t>Mode manuel – qualifier les individuels - page 1/2</a:t>
            </a:r>
            <a:endParaRPr lang="fr-FR" sz="1800" b="0" strike="noStrike" spc="-1" dirty="0">
              <a:latin typeface="Arial"/>
            </a:endParaRPr>
          </a:p>
        </p:txBody>
      </p:sp>
      <p:sp>
        <p:nvSpPr>
          <p:cNvPr id="106" name="CustomShape 5"/>
          <p:cNvSpPr/>
          <p:nvPr/>
        </p:nvSpPr>
        <p:spPr>
          <a:xfrm>
            <a:off x="403123" y="1451233"/>
            <a:ext cx="8495071" cy="526152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3"/>
            </a:pPr>
            <a:r>
              <a:rPr lang="fr-FR" sz="1400" spc="-1" dirty="0">
                <a:solidFill>
                  <a:srgbClr val="000000"/>
                </a:solidFill>
                <a:latin typeface="Corbel"/>
              </a:rPr>
              <a:t>Pour qualifier les individuels, </a:t>
            </a:r>
          </a:p>
          <a:p>
            <a:pPr marL="800100" lvl="1" indent="-342900">
              <a:buFont typeface="+mj-lt"/>
              <a:buAutoNum type="alphaLcParenR"/>
            </a:pPr>
            <a:r>
              <a:rPr lang="fr-FR" sz="1400" spc="-1" dirty="0">
                <a:solidFill>
                  <a:srgbClr val="000000"/>
                </a:solidFill>
                <a:latin typeface="Corbel"/>
              </a:rPr>
              <a:t>Vous arrivez sur les individuels quand vous chargez la liste des inscrits. Sinon cliquer sur « Individuels.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r>
              <a:rPr lang="fr-FR" sz="1400" spc="-1" dirty="0">
                <a:solidFill>
                  <a:srgbClr val="000000"/>
                </a:solidFill>
                <a:latin typeface="Corbel"/>
              </a:rPr>
              <a:t>Sélectionner une compétition puis cliquer sur « Filtrer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p:txBody>
      </p:sp>
      <p:pic>
        <p:nvPicPr>
          <p:cNvPr id="2" name="Image 1">
            <a:extLst>
              <a:ext uri="{FF2B5EF4-FFF2-40B4-BE49-F238E27FC236}">
                <a16:creationId xmlns:a16="http://schemas.microsoft.com/office/drawing/2014/main" id="{A3F8E854-D385-2E26-0794-C15DA9FE26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24000" y="4286275"/>
            <a:ext cx="6275047" cy="2260627"/>
          </a:xfrm>
          <a:prstGeom prst="rect">
            <a:avLst/>
          </a:prstGeom>
        </p:spPr>
      </p:pic>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28" y="2434964"/>
            <a:ext cx="7518718" cy="1005360"/>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3074043" y="3055727"/>
            <a:ext cx="947351" cy="23807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B6DA84A-0EE0-2618-EF51-3AA2186CED47}"/>
              </a:ext>
            </a:extLst>
          </p:cNvPr>
          <p:cNvSpPr/>
          <p:nvPr/>
        </p:nvSpPr>
        <p:spPr>
          <a:xfrm>
            <a:off x="4306349" y="4619900"/>
            <a:ext cx="1386796" cy="17843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65FB9EF-9FE0-E94A-94E2-FC83970E447B}"/>
              </a:ext>
            </a:extLst>
          </p:cNvPr>
          <p:cNvSpPr/>
          <p:nvPr/>
        </p:nvSpPr>
        <p:spPr>
          <a:xfrm>
            <a:off x="7163882" y="4689987"/>
            <a:ext cx="635165" cy="38655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D1745D6F-2928-8BD7-4434-20762BE49D7E}"/>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2122012299"/>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85</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e. </a:t>
            </a:r>
            <a:r>
              <a:rPr lang="fr-FR" b="1" spc="-1" dirty="0">
                <a:solidFill>
                  <a:srgbClr val="FFFFFF"/>
                </a:solidFill>
                <a:latin typeface="Calibri"/>
              </a:rPr>
              <a:t>Mode manuel – qualifier les individuels - page 2/2</a:t>
            </a:r>
            <a:endParaRPr lang="fr-FR" sz="1800" b="0" strike="noStrike" spc="-1" dirty="0">
              <a:latin typeface="Arial"/>
            </a:endParaRPr>
          </a:p>
        </p:txBody>
      </p:sp>
      <p:sp>
        <p:nvSpPr>
          <p:cNvPr id="106" name="CustomShape 5"/>
          <p:cNvSpPr/>
          <p:nvPr/>
        </p:nvSpPr>
        <p:spPr>
          <a:xfrm>
            <a:off x="412956" y="1854975"/>
            <a:ext cx="3510116" cy="353797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lphaLcParenR" startAt="3"/>
            </a:pPr>
            <a:r>
              <a:rPr lang="fr-FR" sz="1400" spc="-1" dirty="0">
                <a:solidFill>
                  <a:srgbClr val="000000"/>
                </a:solidFill>
                <a:latin typeface="Corbel"/>
              </a:rPr>
              <a:t>Sélectionner les élèves à qualifier</a:t>
            </a:r>
          </a:p>
          <a:p>
            <a:r>
              <a:rPr lang="fr-FR" sz="1400" spc="-1" dirty="0">
                <a:solidFill>
                  <a:srgbClr val="000000"/>
                </a:solidFill>
                <a:latin typeface="Corbel"/>
              </a:rPr>
              <a:t>          </a:t>
            </a:r>
          </a:p>
          <a:p>
            <a:endParaRPr lang="fr-FR" sz="1400" spc="-1" dirty="0">
              <a:solidFill>
                <a:srgbClr val="000000"/>
              </a:solidFill>
              <a:latin typeface="Corbel"/>
            </a:endParaRP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Actions » </a:t>
            </a: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Qualifier »,</a:t>
            </a:r>
          </a:p>
          <a:p>
            <a:pPr>
              <a:lnSpc>
                <a:spcPct val="100000"/>
              </a:lnSpc>
            </a:pPr>
            <a:r>
              <a:rPr lang="fr-FR" sz="1400" spc="-1" dirty="0">
                <a:solidFill>
                  <a:srgbClr val="000000"/>
                </a:solidFill>
                <a:latin typeface="Corbel"/>
              </a:rPr>
              <a:t>          Note : une fois les élèves qualifié(e)s, leurs noms apparaissent  surlignés en vert (depuis le bouton « imprimer » le nom est en gras souligné et dans l’export Excel, la cellule « qualifié » est cochée).</a:t>
            </a:r>
          </a:p>
          <a:p>
            <a:pPr marL="342900" indent="-342900">
              <a:lnSpc>
                <a:spcPct val="100000"/>
              </a:lnSpc>
              <a:buFont typeface="+mj-lt"/>
              <a:buAutoNum type="arabicParenR"/>
            </a:pPr>
            <a:endParaRPr lang="fr-FR" sz="1400" spc="-1" dirty="0">
              <a:solidFill>
                <a:srgbClr val="000000"/>
              </a:solidFill>
              <a:latin typeface="Corbel"/>
            </a:endParaRPr>
          </a:p>
        </p:txBody>
      </p:sp>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51554" y="1648457"/>
            <a:ext cx="4217141" cy="4217141"/>
          </a:xfrm>
          <a:prstGeom prst="rect">
            <a:avLst/>
          </a:prstGeom>
        </p:spPr>
      </p:pic>
      <p:sp>
        <p:nvSpPr>
          <p:cNvPr id="6" name="Rectangle 5">
            <a:extLst>
              <a:ext uri="{FF2B5EF4-FFF2-40B4-BE49-F238E27FC236}">
                <a16:creationId xmlns:a16="http://schemas.microsoft.com/office/drawing/2014/main" id="{4B624097-F946-E434-3BE3-8A5A5F10C425}"/>
              </a:ext>
            </a:extLst>
          </p:cNvPr>
          <p:cNvSpPr/>
          <p:nvPr/>
        </p:nvSpPr>
        <p:spPr>
          <a:xfrm>
            <a:off x="4788309" y="1707806"/>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6F2D156-9054-EEC3-C230-338F2EEA067C}"/>
              </a:ext>
            </a:extLst>
          </p:cNvPr>
          <p:cNvSpPr/>
          <p:nvPr/>
        </p:nvSpPr>
        <p:spPr>
          <a:xfrm>
            <a:off x="4818033" y="2046854"/>
            <a:ext cx="875071" cy="279720"/>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85166B41-8A05-CEA3-68C5-72F4C6F20EA0}"/>
              </a:ext>
            </a:extLst>
          </p:cNvPr>
          <p:cNvSpPr/>
          <p:nvPr/>
        </p:nvSpPr>
        <p:spPr>
          <a:xfrm>
            <a:off x="3962969" y="4033838"/>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2" name="CustomShape 9">
            <a:extLst>
              <a:ext uri="{FF2B5EF4-FFF2-40B4-BE49-F238E27FC236}">
                <a16:creationId xmlns:a16="http://schemas.microsoft.com/office/drawing/2014/main" id="{3C46BFBD-F7F9-6A16-7CF3-32A5BEA596A4}"/>
              </a:ext>
            </a:extLst>
          </p:cNvPr>
          <p:cNvSpPr/>
          <p:nvPr/>
        </p:nvSpPr>
        <p:spPr>
          <a:xfrm>
            <a:off x="3983410" y="1639211"/>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13" name="CustomShape 9">
            <a:extLst>
              <a:ext uri="{FF2B5EF4-FFF2-40B4-BE49-F238E27FC236}">
                <a16:creationId xmlns:a16="http://schemas.microsoft.com/office/drawing/2014/main" id="{4014EE87-8AC5-6A40-830E-86591709BABC}"/>
              </a:ext>
            </a:extLst>
          </p:cNvPr>
          <p:cNvSpPr/>
          <p:nvPr/>
        </p:nvSpPr>
        <p:spPr>
          <a:xfrm>
            <a:off x="4003747" y="2144287"/>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e</a:t>
            </a:r>
            <a:endParaRPr lang="fr-FR" sz="1800" b="0" strike="noStrike" spc="-1" dirty="0">
              <a:latin typeface="Arial"/>
            </a:endParaRPr>
          </a:p>
        </p:txBody>
      </p:sp>
      <p:sp>
        <p:nvSpPr>
          <p:cNvPr id="14" name="CustomShape 7">
            <a:extLst>
              <a:ext uri="{FF2B5EF4-FFF2-40B4-BE49-F238E27FC236}">
                <a16:creationId xmlns:a16="http://schemas.microsoft.com/office/drawing/2014/main" id="{1B0922A8-CCDA-E926-E630-34650F9D16A4}"/>
              </a:ext>
            </a:extLst>
          </p:cNvPr>
          <p:cNvSpPr/>
          <p:nvPr/>
        </p:nvSpPr>
        <p:spPr>
          <a:xfrm>
            <a:off x="4231113" y="1780078"/>
            <a:ext cx="545917" cy="12758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7">
            <a:extLst>
              <a:ext uri="{FF2B5EF4-FFF2-40B4-BE49-F238E27FC236}">
                <a16:creationId xmlns:a16="http://schemas.microsoft.com/office/drawing/2014/main" id="{0CB6A204-C1EB-39AA-F773-BD94F7411DB4}"/>
              </a:ext>
            </a:extLst>
          </p:cNvPr>
          <p:cNvSpPr/>
          <p:nvPr/>
        </p:nvSpPr>
        <p:spPr>
          <a:xfrm flipV="1">
            <a:off x="4303959" y="2240573"/>
            <a:ext cx="545917"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9635F6AF-E6A1-54C8-6401-92E3795FD589}"/>
              </a:ext>
            </a:extLst>
          </p:cNvPr>
          <p:cNvSpPr/>
          <p:nvPr/>
        </p:nvSpPr>
        <p:spPr>
          <a:xfrm flipV="1">
            <a:off x="4206086" y="2878407"/>
            <a:ext cx="650155" cy="125978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7">
            <a:extLst>
              <a:ext uri="{FF2B5EF4-FFF2-40B4-BE49-F238E27FC236}">
                <a16:creationId xmlns:a16="http://schemas.microsoft.com/office/drawing/2014/main" id="{D0594EB7-B1A4-0A77-2182-BE61925F03F2}"/>
              </a:ext>
            </a:extLst>
          </p:cNvPr>
          <p:cNvSpPr/>
          <p:nvPr/>
        </p:nvSpPr>
        <p:spPr>
          <a:xfrm flipV="1">
            <a:off x="4249327" y="3637935"/>
            <a:ext cx="606913" cy="50025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 name="CustomShape 7">
            <a:extLst>
              <a:ext uri="{FF2B5EF4-FFF2-40B4-BE49-F238E27FC236}">
                <a16:creationId xmlns:a16="http://schemas.microsoft.com/office/drawing/2014/main" id="{3E2260F9-6102-5247-E7BE-EBCE75DCB32B}"/>
              </a:ext>
            </a:extLst>
          </p:cNvPr>
          <p:cNvSpPr/>
          <p:nvPr/>
        </p:nvSpPr>
        <p:spPr>
          <a:xfrm>
            <a:off x="4218038" y="4257282"/>
            <a:ext cx="650155" cy="230921"/>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7">
            <a:extLst>
              <a:ext uri="{FF2B5EF4-FFF2-40B4-BE49-F238E27FC236}">
                <a16:creationId xmlns:a16="http://schemas.microsoft.com/office/drawing/2014/main" id="{AD749884-E854-5803-7048-7107C4C04382}"/>
              </a:ext>
            </a:extLst>
          </p:cNvPr>
          <p:cNvSpPr/>
          <p:nvPr/>
        </p:nvSpPr>
        <p:spPr>
          <a:xfrm>
            <a:off x="4131340" y="4313197"/>
            <a:ext cx="736853" cy="113282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CustomShape 1">
            <a:extLst>
              <a:ext uri="{FF2B5EF4-FFF2-40B4-BE49-F238E27FC236}">
                <a16:creationId xmlns:a16="http://schemas.microsoft.com/office/drawing/2014/main" id="{6B2ACF3A-968C-C8AB-B983-D744E6532592}"/>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465774498"/>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6">
                                            <p:txEl>
                                              <p:pRg st="9" end="9"/>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0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86</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f. </a:t>
            </a:r>
            <a:r>
              <a:rPr lang="fr-FR" b="1" spc="-1" dirty="0">
                <a:solidFill>
                  <a:srgbClr val="FFFFFF"/>
                </a:solidFill>
                <a:latin typeface="Calibri"/>
              </a:rPr>
              <a:t>Mode manuel – qualifier les relais - page 1/2</a:t>
            </a:r>
            <a:endParaRPr lang="fr-FR" sz="1800" b="0" strike="noStrike" spc="-1" dirty="0">
              <a:latin typeface="Arial"/>
            </a:endParaRPr>
          </a:p>
        </p:txBody>
      </p:sp>
      <p:sp>
        <p:nvSpPr>
          <p:cNvPr id="106" name="CustomShape 5"/>
          <p:cNvSpPr/>
          <p:nvPr/>
        </p:nvSpPr>
        <p:spPr>
          <a:xfrm>
            <a:off x="403123" y="1451233"/>
            <a:ext cx="8495071" cy="54769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startAt="4"/>
            </a:pPr>
            <a:r>
              <a:rPr lang="fr-FR" sz="1400" spc="-1" dirty="0">
                <a:solidFill>
                  <a:srgbClr val="000000"/>
                </a:solidFill>
                <a:latin typeface="Corbel"/>
              </a:rPr>
              <a:t>Pour qualifier les relais, </a:t>
            </a:r>
          </a:p>
          <a:p>
            <a:pPr marL="800100" lvl="1" indent="-342900">
              <a:buFont typeface="+mj-lt"/>
              <a:buAutoNum type="alphaLcParenR"/>
            </a:pPr>
            <a:r>
              <a:rPr lang="fr-FR" sz="1400" spc="-1" dirty="0">
                <a:solidFill>
                  <a:srgbClr val="000000"/>
                </a:solidFill>
                <a:latin typeface="Corbel"/>
              </a:rPr>
              <a:t>La qualification des relais se fait depuis la liste des relais.</a:t>
            </a:r>
          </a:p>
          <a:p>
            <a:pPr lvl="1"/>
            <a:r>
              <a:rPr lang="fr-FR" sz="1400" spc="-1" dirty="0">
                <a:solidFill>
                  <a:srgbClr val="000000"/>
                </a:solidFill>
                <a:latin typeface="Corbel"/>
              </a:rPr>
              <a:t>          Vous arrivez sur les individuels quand vous chargez la liste des inscrits. Sinon cliquer sur « Relais »,</a:t>
            </a: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a:pPr>
            <a:endParaRPr lang="fr-FR" sz="1400" spc="-1" dirty="0">
              <a:solidFill>
                <a:srgbClr val="000000"/>
              </a:solidFill>
              <a:latin typeface="Corbel"/>
            </a:endParaRPr>
          </a:p>
          <a:p>
            <a:pPr marL="800100" lvl="1" indent="-342900">
              <a:buFont typeface="+mj-lt"/>
              <a:buAutoNum type="alphaLcParenR" startAt="2"/>
            </a:pPr>
            <a:r>
              <a:rPr lang="fr-FR" sz="1400" spc="-1" dirty="0">
                <a:solidFill>
                  <a:srgbClr val="000000"/>
                </a:solidFill>
                <a:latin typeface="Corbel"/>
              </a:rPr>
              <a:t>Sélectionner la compétition « Relais Mixte CJ » puis cliquer sur « Filtrer »,</a:t>
            </a: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a:lnSpc>
                <a:spcPct val="100000"/>
              </a:lnSpc>
            </a:pPr>
            <a:endParaRPr lang="fr-FR" sz="1400" spc="-1" dirty="0">
              <a:solidFill>
                <a:srgbClr val="000000"/>
              </a:solidFill>
              <a:latin typeface="Corbel"/>
            </a:endParaRPr>
          </a:p>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a:p>
            <a:pPr marL="342900" indent="-342900">
              <a:lnSpc>
                <a:spcPct val="100000"/>
              </a:lnSpc>
              <a:buFont typeface="+mj-lt"/>
              <a:buAutoNum type="arabicParenR"/>
            </a:pPr>
            <a:endParaRPr lang="fr-FR" sz="1400" spc="-1" dirty="0">
              <a:solidFill>
                <a:srgbClr val="000000"/>
              </a:solidFill>
              <a:latin typeface="Corbel"/>
            </a:endParaRPr>
          </a:p>
        </p:txBody>
      </p:sp>
      <p:pic>
        <p:nvPicPr>
          <p:cNvPr id="2" name="Image 1">
            <a:extLst>
              <a:ext uri="{FF2B5EF4-FFF2-40B4-BE49-F238E27FC236}">
                <a16:creationId xmlns:a16="http://schemas.microsoft.com/office/drawing/2014/main" id="{A3F8E854-D385-2E26-0794-C15DA9FE262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641972" y="4286275"/>
            <a:ext cx="6039103" cy="2260627"/>
          </a:xfrm>
          <a:prstGeom prst="rect">
            <a:avLst/>
          </a:prstGeom>
        </p:spPr>
      </p:pic>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1928" y="2434964"/>
            <a:ext cx="7518718" cy="1005360"/>
          </a:xfrm>
          <a:prstGeom prst="rect">
            <a:avLst/>
          </a:prstGeom>
        </p:spPr>
      </p:pic>
      <p:sp>
        <p:nvSpPr>
          <p:cNvPr id="7" name="Rectangle 6">
            <a:extLst>
              <a:ext uri="{FF2B5EF4-FFF2-40B4-BE49-F238E27FC236}">
                <a16:creationId xmlns:a16="http://schemas.microsoft.com/office/drawing/2014/main" id="{6A04E840-9A4A-C19A-D0A9-B9DA13410642}"/>
              </a:ext>
            </a:extLst>
          </p:cNvPr>
          <p:cNvSpPr/>
          <p:nvPr/>
        </p:nvSpPr>
        <p:spPr>
          <a:xfrm>
            <a:off x="1168297" y="3064871"/>
            <a:ext cx="578208" cy="238079"/>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7B6DA84A-0EE0-2618-EF51-3AA2186CED47}"/>
              </a:ext>
            </a:extLst>
          </p:cNvPr>
          <p:cNvSpPr/>
          <p:nvPr/>
        </p:nvSpPr>
        <p:spPr>
          <a:xfrm>
            <a:off x="4156920" y="4674672"/>
            <a:ext cx="1386796" cy="1784337"/>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965FB9EF-9FE0-E94A-94E2-FC83970E447B}"/>
              </a:ext>
            </a:extLst>
          </p:cNvPr>
          <p:cNvSpPr/>
          <p:nvPr/>
        </p:nvSpPr>
        <p:spPr>
          <a:xfrm>
            <a:off x="7118555" y="4758813"/>
            <a:ext cx="562520" cy="30241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CustomShape 1">
            <a:extLst>
              <a:ext uri="{FF2B5EF4-FFF2-40B4-BE49-F238E27FC236}">
                <a16:creationId xmlns:a16="http://schemas.microsoft.com/office/drawing/2014/main" id="{FB524F62-E7CF-739E-206A-F8A5D087090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179244770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XIII. Usport – Gestion des qualifications</a:t>
            </a:r>
          </a:p>
        </p:txBody>
      </p:sp>
      <p:sp>
        <p:nvSpPr>
          <p:cNvPr id="104" name="TextShape 3"/>
          <p:cNvSpPr txBox="1"/>
          <p:nvPr/>
        </p:nvSpPr>
        <p:spPr>
          <a:xfrm>
            <a:off x="8668512" y="205200"/>
            <a:ext cx="417528"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87</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f. </a:t>
            </a:r>
            <a:r>
              <a:rPr lang="fr-FR" b="1" spc="-1" dirty="0">
                <a:solidFill>
                  <a:srgbClr val="FFFFFF"/>
                </a:solidFill>
                <a:latin typeface="Calibri"/>
              </a:rPr>
              <a:t>Mode manuel – qualifier les relais - page 2/2</a:t>
            </a:r>
            <a:endParaRPr lang="fr-FR" sz="1800" b="0" strike="noStrike" spc="-1" dirty="0">
              <a:latin typeface="Arial"/>
            </a:endParaRPr>
          </a:p>
        </p:txBody>
      </p:sp>
      <p:sp>
        <p:nvSpPr>
          <p:cNvPr id="106" name="CustomShape 5"/>
          <p:cNvSpPr/>
          <p:nvPr/>
        </p:nvSpPr>
        <p:spPr>
          <a:xfrm>
            <a:off x="412956" y="1854975"/>
            <a:ext cx="3510116" cy="289164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nSpc>
                <a:spcPct val="100000"/>
              </a:lnSpc>
              <a:buFont typeface="+mj-lt"/>
              <a:buAutoNum type="arabicParenR" startAt="3"/>
            </a:pPr>
            <a:endParaRPr lang="fr-FR" sz="1400" spc="-1" dirty="0">
              <a:solidFill>
                <a:srgbClr val="000000"/>
              </a:solidFill>
              <a:latin typeface="Corbel"/>
            </a:endParaRPr>
          </a:p>
          <a:p>
            <a:pPr marL="342900" indent="-342900">
              <a:lnSpc>
                <a:spcPct val="100000"/>
              </a:lnSpc>
              <a:buFont typeface="+mj-lt"/>
              <a:buAutoNum type="alphaLcParenR" startAt="3"/>
            </a:pPr>
            <a:r>
              <a:rPr lang="fr-FR" sz="1400" spc="-1" dirty="0">
                <a:solidFill>
                  <a:srgbClr val="000000"/>
                </a:solidFill>
                <a:latin typeface="Corbel"/>
              </a:rPr>
              <a:t>Sélectionner les relais à qualifier, </a:t>
            </a:r>
          </a:p>
          <a:p>
            <a:pPr marL="342900" indent="-342900">
              <a:lnSpc>
                <a:spcPct val="100000"/>
              </a:lnSpc>
              <a:buFont typeface="+mj-lt"/>
              <a:buAutoNum type="alphaLcParenR" startAt="3"/>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Actions », </a:t>
            </a:r>
          </a:p>
          <a:p>
            <a:pPr marL="342900" indent="-342900">
              <a:lnSpc>
                <a:spcPct val="100000"/>
              </a:lnSpc>
              <a:buFont typeface="+mj-lt"/>
              <a:buAutoNum type="alphaLcParenR" startAt="4"/>
            </a:pPr>
            <a:endParaRPr lang="fr-FR" sz="1400" spc="-1" dirty="0">
              <a:solidFill>
                <a:srgbClr val="000000"/>
              </a:solidFill>
              <a:latin typeface="Corbel"/>
            </a:endParaRPr>
          </a:p>
          <a:p>
            <a:pPr marL="342900" indent="-342900">
              <a:lnSpc>
                <a:spcPct val="100000"/>
              </a:lnSpc>
              <a:buFont typeface="+mj-lt"/>
              <a:buAutoNum type="alphaLcParenR" startAt="4"/>
            </a:pPr>
            <a:r>
              <a:rPr lang="fr-FR" sz="1400" spc="-1" dirty="0">
                <a:solidFill>
                  <a:srgbClr val="000000"/>
                </a:solidFill>
                <a:latin typeface="Corbel"/>
              </a:rPr>
              <a:t>Cliquer sur « Qualifier »,</a:t>
            </a:r>
          </a:p>
          <a:p>
            <a:pPr>
              <a:lnSpc>
                <a:spcPct val="100000"/>
              </a:lnSpc>
            </a:pPr>
            <a:r>
              <a:rPr lang="fr-FR" sz="1400" spc="-1" dirty="0">
                <a:solidFill>
                  <a:srgbClr val="000000"/>
                </a:solidFill>
                <a:latin typeface="Corbel"/>
              </a:rPr>
              <a:t>          Note : une fois les élèves des relais qualifié(e)s, les noms des élèves sont surlignés en vert (depuis le bouton « imprimer » le nom est en gras souligné et dans l’export Excel, la cellule « qualifié » est cochée).</a:t>
            </a:r>
          </a:p>
          <a:p>
            <a:pPr marL="342900" indent="-342900">
              <a:lnSpc>
                <a:spcPct val="100000"/>
              </a:lnSpc>
              <a:buFont typeface="+mj-lt"/>
              <a:buAutoNum type="arabicParenR"/>
            </a:pPr>
            <a:endParaRPr lang="fr-FR" sz="1400" spc="-1" dirty="0">
              <a:solidFill>
                <a:srgbClr val="000000"/>
              </a:solidFill>
              <a:latin typeface="Corbel"/>
            </a:endParaRPr>
          </a:p>
        </p:txBody>
      </p:sp>
      <p:pic>
        <p:nvPicPr>
          <p:cNvPr id="4" name="Image 3">
            <a:extLst>
              <a:ext uri="{FF2B5EF4-FFF2-40B4-BE49-F238E27FC236}">
                <a16:creationId xmlns:a16="http://schemas.microsoft.com/office/drawing/2014/main" id="{2BF2D4F4-2098-6FBD-3E7C-84C9CE3A2F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74572" y="2105114"/>
            <a:ext cx="4563637" cy="4184306"/>
          </a:xfrm>
          <a:prstGeom prst="rect">
            <a:avLst/>
          </a:prstGeom>
        </p:spPr>
      </p:pic>
      <p:sp>
        <p:nvSpPr>
          <p:cNvPr id="6" name="Rectangle 5">
            <a:extLst>
              <a:ext uri="{FF2B5EF4-FFF2-40B4-BE49-F238E27FC236}">
                <a16:creationId xmlns:a16="http://schemas.microsoft.com/office/drawing/2014/main" id="{4B624097-F946-E434-3BE3-8A5A5F10C425}"/>
              </a:ext>
            </a:extLst>
          </p:cNvPr>
          <p:cNvSpPr/>
          <p:nvPr/>
        </p:nvSpPr>
        <p:spPr>
          <a:xfrm>
            <a:off x="4571820" y="2105113"/>
            <a:ext cx="671011" cy="18702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E6F2D156-9054-EEC3-C230-338F2EEA067C}"/>
              </a:ext>
            </a:extLst>
          </p:cNvPr>
          <p:cNvSpPr/>
          <p:nvPr/>
        </p:nvSpPr>
        <p:spPr>
          <a:xfrm>
            <a:off x="4571820" y="2341733"/>
            <a:ext cx="660555" cy="187021"/>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85166B41-8A05-CEA3-68C5-72F4C6F20EA0}"/>
              </a:ext>
            </a:extLst>
          </p:cNvPr>
          <p:cNvSpPr/>
          <p:nvPr/>
        </p:nvSpPr>
        <p:spPr>
          <a:xfrm>
            <a:off x="3350450" y="2607929"/>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c</a:t>
            </a:r>
            <a:endParaRPr lang="fr-FR" sz="1800" b="0" strike="noStrike" spc="-1" dirty="0">
              <a:latin typeface="Arial"/>
            </a:endParaRPr>
          </a:p>
        </p:txBody>
      </p:sp>
      <p:sp>
        <p:nvSpPr>
          <p:cNvPr id="12" name="CustomShape 9">
            <a:extLst>
              <a:ext uri="{FF2B5EF4-FFF2-40B4-BE49-F238E27FC236}">
                <a16:creationId xmlns:a16="http://schemas.microsoft.com/office/drawing/2014/main" id="{3C46BFBD-F7F9-6A16-7CF3-32A5BEA596A4}"/>
              </a:ext>
            </a:extLst>
          </p:cNvPr>
          <p:cNvSpPr/>
          <p:nvPr/>
        </p:nvSpPr>
        <p:spPr>
          <a:xfrm>
            <a:off x="3663290" y="1720436"/>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d</a:t>
            </a:r>
            <a:endParaRPr lang="fr-FR" sz="1800" b="0" strike="noStrike" spc="-1" dirty="0">
              <a:latin typeface="Arial"/>
            </a:endParaRPr>
          </a:p>
        </p:txBody>
      </p:sp>
      <p:sp>
        <p:nvSpPr>
          <p:cNvPr id="13" name="CustomShape 9">
            <a:extLst>
              <a:ext uri="{FF2B5EF4-FFF2-40B4-BE49-F238E27FC236}">
                <a16:creationId xmlns:a16="http://schemas.microsoft.com/office/drawing/2014/main" id="{4014EE87-8AC5-6A40-830E-86591709BABC}"/>
              </a:ext>
            </a:extLst>
          </p:cNvPr>
          <p:cNvSpPr/>
          <p:nvPr/>
        </p:nvSpPr>
        <p:spPr>
          <a:xfrm>
            <a:off x="3632134" y="2198175"/>
            <a:ext cx="312840" cy="279360"/>
          </a:xfrm>
          <a:prstGeom prst="heptagon">
            <a:avLst>
              <a:gd name="hf" fmla="val 102572"/>
              <a:gd name="vf" fmla="val 105210"/>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pc="-1" dirty="0">
                <a:solidFill>
                  <a:srgbClr val="FFFFFF"/>
                </a:solidFill>
                <a:latin typeface="Corbel"/>
              </a:rPr>
              <a:t>e</a:t>
            </a:r>
            <a:endParaRPr lang="fr-FR" sz="1800" b="0" strike="noStrike" spc="-1" dirty="0">
              <a:latin typeface="Arial"/>
            </a:endParaRPr>
          </a:p>
        </p:txBody>
      </p:sp>
      <p:sp>
        <p:nvSpPr>
          <p:cNvPr id="14" name="CustomShape 7">
            <a:extLst>
              <a:ext uri="{FF2B5EF4-FFF2-40B4-BE49-F238E27FC236}">
                <a16:creationId xmlns:a16="http://schemas.microsoft.com/office/drawing/2014/main" id="{1B0922A8-CCDA-E926-E630-34650F9D16A4}"/>
              </a:ext>
            </a:extLst>
          </p:cNvPr>
          <p:cNvSpPr/>
          <p:nvPr/>
        </p:nvSpPr>
        <p:spPr>
          <a:xfrm>
            <a:off x="3917247" y="1905556"/>
            <a:ext cx="610383" cy="220213"/>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5" name="CustomShape 7">
            <a:extLst>
              <a:ext uri="{FF2B5EF4-FFF2-40B4-BE49-F238E27FC236}">
                <a16:creationId xmlns:a16="http://schemas.microsoft.com/office/drawing/2014/main" id="{0CB6A204-C1EB-39AA-F773-BD94F7411DB4}"/>
              </a:ext>
            </a:extLst>
          </p:cNvPr>
          <p:cNvSpPr/>
          <p:nvPr/>
        </p:nvSpPr>
        <p:spPr>
          <a:xfrm flipV="1">
            <a:off x="3788554" y="2418107"/>
            <a:ext cx="783266" cy="45719"/>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CustomShape 7">
            <a:extLst>
              <a:ext uri="{FF2B5EF4-FFF2-40B4-BE49-F238E27FC236}">
                <a16:creationId xmlns:a16="http://schemas.microsoft.com/office/drawing/2014/main" id="{9635F6AF-E6A1-54C8-6401-92E3795FD589}"/>
              </a:ext>
            </a:extLst>
          </p:cNvPr>
          <p:cNvSpPr/>
          <p:nvPr/>
        </p:nvSpPr>
        <p:spPr>
          <a:xfrm>
            <a:off x="3584448" y="2832102"/>
            <a:ext cx="934982" cy="55186"/>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7" name="CustomShape 7">
            <a:extLst>
              <a:ext uri="{FF2B5EF4-FFF2-40B4-BE49-F238E27FC236}">
                <a16:creationId xmlns:a16="http://schemas.microsoft.com/office/drawing/2014/main" id="{D0594EB7-B1A4-0A77-2182-BE61925F03F2}"/>
              </a:ext>
            </a:extLst>
          </p:cNvPr>
          <p:cNvSpPr/>
          <p:nvPr/>
        </p:nvSpPr>
        <p:spPr>
          <a:xfrm>
            <a:off x="3493008" y="2855469"/>
            <a:ext cx="1078989" cy="2366960"/>
          </a:xfrm>
          <a:custGeom>
            <a:avLst/>
            <a:gdLst/>
            <a:ahLst/>
            <a:cxnLst/>
            <a:rect l="l" t="t" r="r" b="b"/>
            <a:pathLst>
              <a:path w="21600" h="21600">
                <a:moveTo>
                  <a:pt x="0" y="0"/>
                </a:moveTo>
                <a:lnTo>
                  <a:pt x="21600" y="21600"/>
                </a:lnTo>
              </a:path>
            </a:pathLst>
          </a:custGeom>
          <a:noFill/>
          <a:ln w="38160">
            <a:solidFill>
              <a:srgbClr val="00B05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3" name="CustomShape 1">
            <a:extLst>
              <a:ext uri="{FF2B5EF4-FFF2-40B4-BE49-F238E27FC236}">
                <a16:creationId xmlns:a16="http://schemas.microsoft.com/office/drawing/2014/main" id="{1FCBBBFA-DCDD-E4F9-06DD-BBBBDFEACF93}"/>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3448429834"/>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Espace réservé du contenu 6"/>
          <p:cNvPicPr/>
          <p:nvPr/>
        </p:nvPicPr>
        <p:blipFill>
          <a:blip r:embed="rId2"/>
          <a:stretch/>
        </p:blipFill>
        <p:spPr>
          <a:xfrm>
            <a:off x="0" y="0"/>
            <a:ext cx="9143640" cy="775800"/>
          </a:xfrm>
          <a:prstGeom prst="rect">
            <a:avLst/>
          </a:prstGeom>
          <a:ln>
            <a:noFill/>
          </a:ln>
        </p:spPr>
      </p:pic>
      <p:sp>
        <p:nvSpPr>
          <p:cNvPr id="102" name="CustomShape 1"/>
          <p:cNvSpPr/>
          <p:nvPr/>
        </p:nvSpPr>
        <p:spPr>
          <a:xfrm>
            <a:off x="4156920" y="187920"/>
            <a:ext cx="3994920" cy="39865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1" strike="noStrike" spc="-1" dirty="0">
                <a:solidFill>
                  <a:srgbClr val="FFFFFF"/>
                </a:solidFill>
                <a:latin typeface="Corbel"/>
                <a:hlinkClick r:id="rId3" action="ppaction://hlinksldjump"/>
              </a:rPr>
              <a:t>CROSS_GESTIONNAIRE</a:t>
            </a:r>
            <a:endParaRPr lang="fr-FR" sz="2000" b="0" strike="noStrike" spc="-1" dirty="0">
              <a:latin typeface="Arial"/>
            </a:endParaRPr>
          </a:p>
        </p:txBody>
      </p:sp>
      <p:sp>
        <p:nvSpPr>
          <p:cNvPr id="103" name="CustomShape 2"/>
          <p:cNvSpPr/>
          <p:nvPr/>
        </p:nvSpPr>
        <p:spPr>
          <a:xfrm>
            <a:off x="0" y="776160"/>
            <a:ext cx="9143640" cy="29628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2000" b="1" strike="noStrike" spc="-1" dirty="0">
                <a:solidFill>
                  <a:srgbClr val="FFFFFF"/>
                </a:solidFill>
                <a:latin typeface="Calibri"/>
              </a:rPr>
              <a:t>I. Usport – </a:t>
            </a:r>
            <a:r>
              <a:rPr lang="fr-FR" sz="2000" b="1" spc="-1" dirty="0">
                <a:solidFill>
                  <a:srgbClr val="FFFFFF"/>
                </a:solidFill>
                <a:latin typeface="Calibri"/>
              </a:rPr>
              <a:t>Création d’un Niveau</a:t>
            </a:r>
            <a:endParaRPr lang="fr-FR" sz="2000" b="0" strike="noStrike" spc="-1" dirty="0">
              <a:latin typeface="Arial"/>
            </a:endParaRPr>
          </a:p>
        </p:txBody>
      </p:sp>
      <p:sp>
        <p:nvSpPr>
          <p:cNvPr id="104" name="TextShape 3"/>
          <p:cNvSpPr txBox="1"/>
          <p:nvPr/>
        </p:nvSpPr>
        <p:spPr>
          <a:xfrm>
            <a:off x="8726400" y="205200"/>
            <a:ext cx="359640" cy="359640"/>
          </a:xfrm>
          <a:prstGeom prst="rect">
            <a:avLst/>
          </a:prstGeom>
          <a:noFill/>
          <a:ln>
            <a:noFill/>
          </a:ln>
        </p:spPr>
        <p:txBody>
          <a:bodyPr anchor="ctr">
            <a:noAutofit/>
          </a:bodyPr>
          <a:lstStyle/>
          <a:p>
            <a:pPr algn="r">
              <a:lnSpc>
                <a:spcPct val="100000"/>
              </a:lnSpc>
            </a:pPr>
            <a:fld id="{A0B428CE-1DBB-4623-BA4F-D719E7EBA039}" type="slidenum">
              <a:rPr lang="fr-FR" sz="1400" b="1" strike="noStrike" spc="-1">
                <a:solidFill>
                  <a:srgbClr val="E84C22"/>
                </a:solidFill>
                <a:latin typeface="Calibri"/>
              </a:rPr>
              <a:t>9</a:t>
            </a:fld>
            <a:endParaRPr lang="fr-FR" sz="1400" b="0" strike="noStrike" spc="-1">
              <a:latin typeface="Times New Roman"/>
            </a:endParaRPr>
          </a:p>
        </p:txBody>
      </p:sp>
      <p:sp>
        <p:nvSpPr>
          <p:cNvPr id="105" name="CustomShape 4"/>
          <p:cNvSpPr/>
          <p:nvPr/>
        </p:nvSpPr>
        <p:spPr>
          <a:xfrm>
            <a:off x="0" y="1071000"/>
            <a:ext cx="9143640" cy="281160"/>
          </a:xfrm>
          <a:prstGeom prst="rect">
            <a:avLst/>
          </a:prstGeom>
          <a:solidFill>
            <a:srgbClr val="F14521"/>
          </a:solid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marL="541440">
              <a:lnSpc>
                <a:spcPct val="100000"/>
              </a:lnSpc>
            </a:pPr>
            <a:r>
              <a:rPr lang="fr-FR" sz="1800" b="1" strike="noStrike" spc="-1" dirty="0">
                <a:solidFill>
                  <a:srgbClr val="FFFFFF"/>
                </a:solidFill>
                <a:latin typeface="Calibri"/>
              </a:rPr>
              <a:t>b. Gestionnaire de Comité – Niveau Inter Districts – page 3/3</a:t>
            </a:r>
          </a:p>
        </p:txBody>
      </p:sp>
      <p:sp>
        <p:nvSpPr>
          <p:cNvPr id="106" name="CustomShape 5"/>
          <p:cNvSpPr/>
          <p:nvPr/>
        </p:nvSpPr>
        <p:spPr>
          <a:xfrm>
            <a:off x="677160" y="1451233"/>
            <a:ext cx="7788960" cy="15989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AutoNum type="arabicParenR"/>
            </a:pPr>
            <a:r>
              <a:rPr lang="fr-FR" sz="1400" spc="-1" dirty="0">
                <a:solidFill>
                  <a:srgbClr val="000000"/>
                </a:solidFill>
                <a:latin typeface="Corbel"/>
              </a:rPr>
              <a:t>L’Inter Districts est créé et apparait au-dessus des Districts,</a:t>
            </a:r>
          </a:p>
          <a:p>
            <a:pPr>
              <a:lnSpc>
                <a:spcPct val="100000"/>
              </a:lnSpc>
            </a:pPr>
            <a:r>
              <a:rPr lang="fr-FR" sz="1400" spc="-1" dirty="0">
                <a:solidFill>
                  <a:srgbClr val="000000"/>
                </a:solidFill>
                <a:latin typeface="Corbel"/>
              </a:rPr>
              <a:t>Note : le niveau Inter Districts est supérieur au niveau District ou égal (en cas d’absence de Districts).</a:t>
            </a:r>
          </a:p>
          <a:p>
            <a:pPr marL="342900" indent="-342900">
              <a:lnSpc>
                <a:spcPct val="100000"/>
              </a:lnSpc>
              <a:buFont typeface="+mj-lt"/>
              <a:buAutoNum type="arabicParenR" startAt="2"/>
            </a:pPr>
            <a:r>
              <a:rPr lang="fr-FR" sz="1400" spc="-1" dirty="0">
                <a:solidFill>
                  <a:srgbClr val="000000"/>
                </a:solidFill>
                <a:latin typeface="Corbel"/>
              </a:rPr>
              <a:t>Pour créer un autre Inter Districts (sans les Districts qui font partie de l’Inter Districts déjà créé), cliquer sur le « + Inter D »,</a:t>
            </a:r>
          </a:p>
          <a:p>
            <a:pPr marL="342900" indent="-342900">
              <a:lnSpc>
                <a:spcPct val="100000"/>
              </a:lnSpc>
              <a:buAutoNum type="arabicParenR" startAt="2"/>
            </a:pPr>
            <a:r>
              <a:rPr lang="fr-FR" sz="1400" spc="-1" dirty="0">
                <a:solidFill>
                  <a:srgbClr val="000000"/>
                </a:solidFill>
                <a:latin typeface="Corbel"/>
              </a:rPr>
              <a:t>Pour modifier l’Inter Districts, cliquer sur le crayon,</a:t>
            </a:r>
          </a:p>
          <a:p>
            <a:pPr marL="342900" indent="-342900">
              <a:lnSpc>
                <a:spcPct val="100000"/>
              </a:lnSpc>
              <a:buAutoNum type="arabicParenR" startAt="2"/>
            </a:pPr>
            <a:r>
              <a:rPr lang="fr-FR" sz="1400" spc="-1" dirty="0">
                <a:solidFill>
                  <a:srgbClr val="000000"/>
                </a:solidFill>
                <a:latin typeface="Corbel"/>
              </a:rPr>
              <a:t>Pour supprimer l’Inter Districts, cliquer sur la croix,</a:t>
            </a:r>
          </a:p>
          <a:p>
            <a:pPr marL="342900" indent="-342900">
              <a:lnSpc>
                <a:spcPct val="100000"/>
              </a:lnSpc>
              <a:buAutoNum type="arabicParenR" startAt="2"/>
            </a:pPr>
            <a:r>
              <a:rPr lang="fr-FR" sz="1400" spc="-1" dirty="0">
                <a:solidFill>
                  <a:srgbClr val="000000"/>
                </a:solidFill>
                <a:latin typeface="Corbel"/>
              </a:rPr>
              <a:t>Pour ouvrir une journée et donc les inscriptions, cliquer sur le calendrier,</a:t>
            </a:r>
          </a:p>
        </p:txBody>
      </p:sp>
      <p:pic>
        <p:nvPicPr>
          <p:cNvPr id="107" name="Image 11"/>
          <p:cNvPicPr>
            <a:picLocks/>
          </p:cNvPicPr>
          <p:nvPr/>
        </p:nvPicPr>
        <p:blipFill>
          <a:blip r:embed="rId4">
            <a:extLst>
              <a:ext uri="{28A0092B-C50C-407E-A947-70E740481C1C}">
                <a14:useLocalDpi xmlns:a14="http://schemas.microsoft.com/office/drawing/2010/main" val="0"/>
              </a:ext>
            </a:extLst>
          </a:blip>
          <a:srcRect/>
          <a:stretch/>
        </p:blipFill>
        <p:spPr>
          <a:xfrm>
            <a:off x="665547" y="3726442"/>
            <a:ext cx="7574118" cy="520856"/>
          </a:xfrm>
          <a:prstGeom prst="rect">
            <a:avLst/>
          </a:prstGeom>
          <a:ln>
            <a:noFill/>
          </a:ln>
        </p:spPr>
      </p:pic>
      <p:sp>
        <p:nvSpPr>
          <p:cNvPr id="4" name="CustomShape 9">
            <a:extLst>
              <a:ext uri="{FF2B5EF4-FFF2-40B4-BE49-F238E27FC236}">
                <a16:creationId xmlns:a16="http://schemas.microsoft.com/office/drawing/2014/main" id="{5C2C3274-C734-FD95-3FBD-7C655E910AC0}"/>
              </a:ext>
            </a:extLst>
          </p:cNvPr>
          <p:cNvSpPr/>
          <p:nvPr/>
        </p:nvSpPr>
        <p:spPr>
          <a:xfrm>
            <a:off x="2402074"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1</a:t>
            </a:r>
            <a:endParaRPr lang="fr-FR" sz="1800" b="0" strike="noStrike" spc="-1" dirty="0">
              <a:latin typeface="Arial"/>
            </a:endParaRPr>
          </a:p>
        </p:txBody>
      </p:sp>
      <p:sp>
        <p:nvSpPr>
          <p:cNvPr id="5" name="CustomShape 7">
            <a:extLst>
              <a:ext uri="{FF2B5EF4-FFF2-40B4-BE49-F238E27FC236}">
                <a16:creationId xmlns:a16="http://schemas.microsoft.com/office/drawing/2014/main" id="{9823FCF2-F212-F292-094E-B1A98F9B11D4}"/>
              </a:ext>
            </a:extLst>
          </p:cNvPr>
          <p:cNvSpPr/>
          <p:nvPr/>
        </p:nvSpPr>
        <p:spPr>
          <a:xfrm>
            <a:off x="2635251" y="3486840"/>
            <a:ext cx="670798" cy="426198"/>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6" name="CustomShape 7">
            <a:extLst>
              <a:ext uri="{FF2B5EF4-FFF2-40B4-BE49-F238E27FC236}">
                <a16:creationId xmlns:a16="http://schemas.microsoft.com/office/drawing/2014/main" id="{59929FCF-611A-E139-3AE4-EFAB6B63FFFD}"/>
              </a:ext>
            </a:extLst>
          </p:cNvPr>
          <p:cNvSpPr/>
          <p:nvPr/>
        </p:nvSpPr>
        <p:spPr>
          <a:xfrm>
            <a:off x="482030" y="3487325"/>
            <a:ext cx="429598" cy="46038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7" name="Rectangle 6">
            <a:extLst>
              <a:ext uri="{FF2B5EF4-FFF2-40B4-BE49-F238E27FC236}">
                <a16:creationId xmlns:a16="http://schemas.microsoft.com/office/drawing/2014/main" id="{6DA8DDF7-51F1-18BC-B619-93D871D6553C}"/>
              </a:ext>
            </a:extLst>
          </p:cNvPr>
          <p:cNvSpPr/>
          <p:nvPr/>
        </p:nvSpPr>
        <p:spPr>
          <a:xfrm>
            <a:off x="3171322" y="3919693"/>
            <a:ext cx="2746877" cy="261864"/>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565F65C9-A4FE-768D-99BA-B89B2C5866E4}"/>
              </a:ext>
            </a:extLst>
          </p:cNvPr>
          <p:cNvSpPr/>
          <p:nvPr/>
        </p:nvSpPr>
        <p:spPr>
          <a:xfrm>
            <a:off x="903668" y="3947708"/>
            <a:ext cx="340932" cy="14169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CustomShape 9">
            <a:extLst>
              <a:ext uri="{FF2B5EF4-FFF2-40B4-BE49-F238E27FC236}">
                <a16:creationId xmlns:a16="http://schemas.microsoft.com/office/drawing/2014/main" id="{4A0C352A-00D1-F65D-2C37-BF22597FDDBA}"/>
              </a:ext>
            </a:extLst>
          </p:cNvPr>
          <p:cNvSpPr/>
          <p:nvPr/>
        </p:nvSpPr>
        <p:spPr>
          <a:xfrm>
            <a:off x="267169"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2</a:t>
            </a:r>
            <a:endParaRPr lang="fr-FR" sz="1800" b="0" strike="noStrike" spc="-1" dirty="0">
              <a:latin typeface="Arial"/>
            </a:endParaRPr>
          </a:p>
        </p:txBody>
      </p:sp>
      <p:sp>
        <p:nvSpPr>
          <p:cNvPr id="2" name="CustomShape 9">
            <a:extLst>
              <a:ext uri="{FF2B5EF4-FFF2-40B4-BE49-F238E27FC236}">
                <a16:creationId xmlns:a16="http://schemas.microsoft.com/office/drawing/2014/main" id="{0E155A24-4FEB-EDE2-B535-82B17C197E79}"/>
              </a:ext>
            </a:extLst>
          </p:cNvPr>
          <p:cNvSpPr/>
          <p:nvPr/>
        </p:nvSpPr>
        <p:spPr>
          <a:xfrm>
            <a:off x="6013117"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3</a:t>
            </a:r>
            <a:endParaRPr lang="fr-FR" sz="1800" b="0" strike="noStrike" spc="-1" dirty="0">
              <a:latin typeface="Arial"/>
            </a:endParaRPr>
          </a:p>
        </p:txBody>
      </p:sp>
      <p:sp>
        <p:nvSpPr>
          <p:cNvPr id="3" name="CustomShape 7">
            <a:extLst>
              <a:ext uri="{FF2B5EF4-FFF2-40B4-BE49-F238E27FC236}">
                <a16:creationId xmlns:a16="http://schemas.microsoft.com/office/drawing/2014/main" id="{532C789B-AE86-D512-1E62-4CA90853BC33}"/>
              </a:ext>
            </a:extLst>
          </p:cNvPr>
          <p:cNvSpPr/>
          <p:nvPr/>
        </p:nvSpPr>
        <p:spPr>
          <a:xfrm flipH="1">
            <a:off x="5800767" y="3502320"/>
            <a:ext cx="327675" cy="436709"/>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0" name="Rectangle 9">
            <a:extLst>
              <a:ext uri="{FF2B5EF4-FFF2-40B4-BE49-F238E27FC236}">
                <a16:creationId xmlns:a16="http://schemas.microsoft.com/office/drawing/2014/main" id="{08424CB9-267C-3397-16F6-696711C3187B}"/>
              </a:ext>
            </a:extLst>
          </p:cNvPr>
          <p:cNvSpPr/>
          <p:nvPr/>
        </p:nvSpPr>
        <p:spPr>
          <a:xfrm>
            <a:off x="5635626" y="3926858"/>
            <a:ext cx="173160" cy="225808"/>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CustomShape 9">
            <a:extLst>
              <a:ext uri="{FF2B5EF4-FFF2-40B4-BE49-F238E27FC236}">
                <a16:creationId xmlns:a16="http://schemas.microsoft.com/office/drawing/2014/main" id="{4F8EE458-D120-C9B2-719B-B732CDEA36F8}"/>
              </a:ext>
            </a:extLst>
          </p:cNvPr>
          <p:cNvSpPr/>
          <p:nvPr/>
        </p:nvSpPr>
        <p:spPr>
          <a:xfrm>
            <a:off x="5466716" y="3222960"/>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4</a:t>
            </a:r>
            <a:endParaRPr lang="fr-FR" sz="1800" b="0" strike="noStrike" spc="-1" dirty="0">
              <a:latin typeface="Arial"/>
            </a:endParaRPr>
          </a:p>
        </p:txBody>
      </p:sp>
      <p:sp>
        <p:nvSpPr>
          <p:cNvPr id="12" name="CustomShape 7">
            <a:extLst>
              <a:ext uri="{FF2B5EF4-FFF2-40B4-BE49-F238E27FC236}">
                <a16:creationId xmlns:a16="http://schemas.microsoft.com/office/drawing/2014/main" id="{DC26EED6-90CF-B1D1-03A0-F7C693CDE286}"/>
              </a:ext>
            </a:extLst>
          </p:cNvPr>
          <p:cNvSpPr/>
          <p:nvPr/>
        </p:nvSpPr>
        <p:spPr>
          <a:xfrm flipH="1">
            <a:off x="5604978" y="3520758"/>
            <a:ext cx="45719" cy="392791"/>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3" name="Rectangle 12">
            <a:extLst>
              <a:ext uri="{FF2B5EF4-FFF2-40B4-BE49-F238E27FC236}">
                <a16:creationId xmlns:a16="http://schemas.microsoft.com/office/drawing/2014/main" id="{FE908FA1-57C7-3DB6-AD96-9BC226C3C471}"/>
              </a:ext>
            </a:extLst>
          </p:cNvPr>
          <p:cNvSpPr/>
          <p:nvPr/>
        </p:nvSpPr>
        <p:spPr>
          <a:xfrm>
            <a:off x="5469519" y="3923428"/>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CustomShape 9">
            <a:extLst>
              <a:ext uri="{FF2B5EF4-FFF2-40B4-BE49-F238E27FC236}">
                <a16:creationId xmlns:a16="http://schemas.microsoft.com/office/drawing/2014/main" id="{FDB1A4BE-8DDA-504C-F759-237C5FD27312}"/>
              </a:ext>
            </a:extLst>
          </p:cNvPr>
          <p:cNvSpPr/>
          <p:nvPr/>
        </p:nvSpPr>
        <p:spPr>
          <a:xfrm>
            <a:off x="4943632" y="3224346"/>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5</a:t>
            </a:r>
            <a:endParaRPr lang="fr-FR" sz="1800" b="0" strike="noStrike" spc="-1" dirty="0">
              <a:latin typeface="Arial"/>
            </a:endParaRPr>
          </a:p>
        </p:txBody>
      </p:sp>
      <p:sp>
        <p:nvSpPr>
          <p:cNvPr id="15" name="CustomShape 7">
            <a:extLst>
              <a:ext uri="{FF2B5EF4-FFF2-40B4-BE49-F238E27FC236}">
                <a16:creationId xmlns:a16="http://schemas.microsoft.com/office/drawing/2014/main" id="{1F83AAF0-040C-BC8F-1A13-7EFFD5D2F83B}"/>
              </a:ext>
            </a:extLst>
          </p:cNvPr>
          <p:cNvSpPr/>
          <p:nvPr/>
        </p:nvSpPr>
        <p:spPr>
          <a:xfrm>
            <a:off x="5149851" y="3509114"/>
            <a:ext cx="188006" cy="400962"/>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16" name="Rectangle 15">
            <a:extLst>
              <a:ext uri="{FF2B5EF4-FFF2-40B4-BE49-F238E27FC236}">
                <a16:creationId xmlns:a16="http://schemas.microsoft.com/office/drawing/2014/main" id="{937720A2-26F9-945C-6457-C8D5C5773160}"/>
              </a:ext>
            </a:extLst>
          </p:cNvPr>
          <p:cNvSpPr/>
          <p:nvPr/>
        </p:nvSpPr>
        <p:spPr>
          <a:xfrm>
            <a:off x="5296359" y="3928835"/>
            <a:ext cx="173160"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CustomShape 5">
            <a:extLst>
              <a:ext uri="{FF2B5EF4-FFF2-40B4-BE49-F238E27FC236}">
                <a16:creationId xmlns:a16="http://schemas.microsoft.com/office/drawing/2014/main" id="{D27F03D0-E35D-05AF-C427-96570AF0AB61}"/>
              </a:ext>
            </a:extLst>
          </p:cNvPr>
          <p:cNvSpPr/>
          <p:nvPr/>
        </p:nvSpPr>
        <p:spPr>
          <a:xfrm>
            <a:off x="702658" y="4486901"/>
            <a:ext cx="7788960" cy="181442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42900" indent="-342900">
              <a:lnSpc>
                <a:spcPct val="100000"/>
              </a:lnSpc>
              <a:buFont typeface="+mj-lt"/>
              <a:buAutoNum type="arabicParenR" startAt="6"/>
            </a:pPr>
            <a:r>
              <a:rPr lang="fr-FR" sz="1400" spc="-1" dirty="0">
                <a:solidFill>
                  <a:srgbClr val="000000"/>
                </a:solidFill>
                <a:latin typeface="Corbel"/>
              </a:rPr>
              <a:t>Sur l’écran suivant cliquer sur « Créer une journée ».</a:t>
            </a: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marL="342900" indent="-342900">
              <a:lnSpc>
                <a:spcPct val="100000"/>
              </a:lnSpc>
              <a:buFont typeface="+mj-lt"/>
              <a:buAutoNum type="arabicParenR" startAt="6"/>
            </a:pPr>
            <a:endParaRPr lang="fr-FR" sz="1400" spc="-1" dirty="0">
              <a:solidFill>
                <a:srgbClr val="000000"/>
              </a:solidFill>
              <a:latin typeface="Corbel"/>
            </a:endParaRPr>
          </a:p>
          <a:p>
            <a:pPr>
              <a:lnSpc>
                <a:spcPct val="100000"/>
              </a:lnSpc>
            </a:pPr>
            <a:r>
              <a:rPr lang="fr-FR" sz="1400" spc="-1" dirty="0">
                <a:solidFill>
                  <a:srgbClr val="000000"/>
                </a:solidFill>
                <a:latin typeface="Corbel"/>
              </a:rPr>
              <a:t>Note : il peut être utile de créer plusieurs journées si vous faites des journées différentes de compétitions séparant les inscrits, par exemple les BM sur un mercredi et les CJ sur un autre mercredi.</a:t>
            </a:r>
          </a:p>
        </p:txBody>
      </p:sp>
      <p:pic>
        <p:nvPicPr>
          <p:cNvPr id="19" name="Image 18">
            <a:extLst>
              <a:ext uri="{FF2B5EF4-FFF2-40B4-BE49-F238E27FC236}">
                <a16:creationId xmlns:a16="http://schemas.microsoft.com/office/drawing/2014/main" id="{786FAF5F-E19C-7938-7D6F-5C7A668700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169" y="5177673"/>
            <a:ext cx="8431719" cy="385113"/>
          </a:xfrm>
          <a:prstGeom prst="rect">
            <a:avLst/>
          </a:prstGeom>
        </p:spPr>
      </p:pic>
      <p:sp>
        <p:nvSpPr>
          <p:cNvPr id="21" name="CustomShape 7">
            <a:extLst>
              <a:ext uri="{FF2B5EF4-FFF2-40B4-BE49-F238E27FC236}">
                <a16:creationId xmlns:a16="http://schemas.microsoft.com/office/drawing/2014/main" id="{3A32F087-F5CD-9ADE-90CE-F0345F2505F5}"/>
              </a:ext>
            </a:extLst>
          </p:cNvPr>
          <p:cNvSpPr/>
          <p:nvPr/>
        </p:nvSpPr>
        <p:spPr>
          <a:xfrm>
            <a:off x="7663124" y="4850163"/>
            <a:ext cx="467756" cy="385113"/>
          </a:xfrm>
          <a:custGeom>
            <a:avLst/>
            <a:gdLst/>
            <a:ahLst/>
            <a:cxnLst/>
            <a:rect l="l" t="t" r="r" b="b"/>
            <a:pathLst>
              <a:path w="21600" h="21600">
                <a:moveTo>
                  <a:pt x="0" y="0"/>
                </a:moveTo>
                <a:lnTo>
                  <a:pt x="21600" y="21600"/>
                </a:lnTo>
              </a:path>
            </a:pathLst>
          </a:custGeom>
          <a:noFill/>
          <a:ln w="38160">
            <a:solidFill>
              <a:srgbClr val="00B0F0"/>
            </a:solidFill>
            <a:tailEnd type="triangle" w="med" len="med"/>
          </a:ln>
        </p:spPr>
        <p:style>
          <a:lnRef idx="1">
            <a:schemeClr val="accent1"/>
          </a:lnRef>
          <a:fillRef idx="0">
            <a:schemeClr val="accent1"/>
          </a:fillRef>
          <a:effectRef idx="0">
            <a:schemeClr val="accent1"/>
          </a:effectRef>
          <a:fontRef idx="minor"/>
        </p:style>
        <p:txBody>
          <a:bodyPr/>
          <a:lstStyle/>
          <a:p>
            <a:endParaRPr lang="fr-FR"/>
          </a:p>
        </p:txBody>
      </p:sp>
      <p:sp>
        <p:nvSpPr>
          <p:cNvPr id="22" name="Rectangle 21">
            <a:extLst>
              <a:ext uri="{FF2B5EF4-FFF2-40B4-BE49-F238E27FC236}">
                <a16:creationId xmlns:a16="http://schemas.microsoft.com/office/drawing/2014/main" id="{BEE692CA-B219-0180-4B49-41C4042F6A83}"/>
              </a:ext>
            </a:extLst>
          </p:cNvPr>
          <p:cNvSpPr/>
          <p:nvPr/>
        </p:nvSpPr>
        <p:spPr>
          <a:xfrm>
            <a:off x="8044300" y="5216259"/>
            <a:ext cx="654588" cy="22061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ustomShape 9">
            <a:extLst>
              <a:ext uri="{FF2B5EF4-FFF2-40B4-BE49-F238E27FC236}">
                <a16:creationId xmlns:a16="http://schemas.microsoft.com/office/drawing/2014/main" id="{80809DDF-5D8E-10BE-E417-014C6D83772C}"/>
              </a:ext>
            </a:extLst>
          </p:cNvPr>
          <p:cNvSpPr/>
          <p:nvPr/>
        </p:nvSpPr>
        <p:spPr>
          <a:xfrm>
            <a:off x="7406242" y="4630632"/>
            <a:ext cx="312840" cy="279360"/>
          </a:xfrm>
          <a:prstGeom prst="heptagon">
            <a:avLst>
              <a:gd name="hf" fmla="val 102572"/>
              <a:gd name="vf" fmla="val 10521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fr-FR" sz="1800" b="0" strike="noStrike" spc="-1" dirty="0">
                <a:solidFill>
                  <a:srgbClr val="FFFFFF"/>
                </a:solidFill>
                <a:latin typeface="Corbel"/>
              </a:rPr>
              <a:t>6</a:t>
            </a:r>
            <a:endParaRPr lang="fr-FR" sz="1800" b="0" strike="noStrike" spc="-1" dirty="0">
              <a:latin typeface="Arial"/>
            </a:endParaRPr>
          </a:p>
        </p:txBody>
      </p:sp>
      <p:sp>
        <p:nvSpPr>
          <p:cNvPr id="20" name="CustomShape 1">
            <a:extLst>
              <a:ext uri="{FF2B5EF4-FFF2-40B4-BE49-F238E27FC236}">
                <a16:creationId xmlns:a16="http://schemas.microsoft.com/office/drawing/2014/main" id="{B2D1FBD2-50EF-E3A5-6CA7-0CD7C7E99905}"/>
              </a:ext>
            </a:extLst>
          </p:cNvPr>
          <p:cNvSpPr/>
          <p:nvPr/>
        </p:nvSpPr>
        <p:spPr>
          <a:xfrm>
            <a:off x="7520710" y="512837"/>
            <a:ext cx="1629120" cy="30632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fr-FR" sz="1400" b="1" strike="noStrike" spc="-1" dirty="0">
                <a:solidFill>
                  <a:srgbClr val="FFFFFF"/>
                </a:solidFill>
                <a:latin typeface="Corbel"/>
                <a:hlinkClick r:id="rId3" action="ppaction://hlinksldjump"/>
              </a:rPr>
              <a:t>Table des matières</a:t>
            </a:r>
            <a:endParaRPr lang="fr-FR" sz="1400" b="0" strike="noStrike" spc="-1" dirty="0">
              <a:latin typeface="Arial"/>
            </a:endParaRPr>
          </a:p>
        </p:txBody>
      </p:sp>
    </p:spTree>
    <p:extLst>
      <p:ext uri="{BB962C8B-B14F-4D97-AF65-F5344CB8AC3E}">
        <p14:creationId xmlns:p14="http://schemas.microsoft.com/office/powerpoint/2010/main" val="4162367865"/>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06">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0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106">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106">
                                            <p:txEl>
                                              <p:pRg st="5" end="5"/>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fill="hold"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fill="hold" nodeType="click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fill="hold" nodeType="clickEffect">
                                  <p:stCondLst>
                                    <p:cond delay="0"/>
                                  </p:stCondLst>
                                  <p:childTnLst>
                                    <p:set>
                                      <p:cBhvr>
                                        <p:cTn id="9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9"/>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fill="hold" nodeType="clickEffect">
                                  <p:stCondLst>
                                    <p:cond delay="0"/>
                                  </p:stCondLst>
                                  <p:childTnLst>
                                    <p:set>
                                      <p:cBhvr>
                                        <p:cTn id="102" dur="1" fill="hold">
                                          <p:stCondLst>
                                            <p:cond delay="0"/>
                                          </p:stCondLst>
                                        </p:cTn>
                                        <p:tgtEl>
                                          <p:spTgt spid="23"/>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22"/>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fill="hold" nodeType="clickEffect">
                                  <p:stCondLst>
                                    <p:cond delay="0"/>
                                  </p:stCondLst>
                                  <p:childTnLst>
                                    <p:set>
                                      <p:cBhvr>
                                        <p:cTn id="114" dur="1" fill="hold">
                                          <p:stCondLst>
                                            <p:cond delay="0"/>
                                          </p:stCondLst>
                                        </p:cTn>
                                        <p:tgtEl>
                                          <p:spTgt spid="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6523</TotalTime>
  <Words>13099</Words>
  <Application>Microsoft Office PowerPoint</Application>
  <PresentationFormat>Affichage à l'écran (4:3)</PresentationFormat>
  <Paragraphs>1971</Paragraphs>
  <Slides>87</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87</vt:i4>
      </vt:variant>
    </vt:vector>
  </HeadingPairs>
  <TitlesOfParts>
    <vt:vector size="96" baseType="lpstr">
      <vt:lpstr>Arial</vt:lpstr>
      <vt:lpstr>Calibri</vt:lpstr>
      <vt:lpstr>Corbel</vt:lpstr>
      <vt:lpstr>StarSymbol</vt:lpstr>
      <vt:lpstr>Symbol</vt:lpstr>
      <vt:lpstr>Times New Roman</vt:lpstr>
      <vt:lpstr>Wingdings</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diapositive</dc:title>
  <dc:subject/>
  <dc:creator>Geoffrey BRASSART</dc:creator>
  <dc:description/>
  <cp:lastModifiedBy>Geoffrey BRASSART</cp:lastModifiedBy>
  <cp:revision>590</cp:revision>
  <dcterms:created xsi:type="dcterms:W3CDTF">2020-07-13T13:01:28Z</dcterms:created>
  <dcterms:modified xsi:type="dcterms:W3CDTF">2025-09-25T14:49:35Z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Affichage à l'écran (4:3)</vt:lpwstr>
  </property>
  <property fmtid="{D5CDD505-2E9C-101B-9397-08002B2CF9AE}" pid="9" name="ScaleCrop">
    <vt:bool>false</vt:bool>
  </property>
  <property fmtid="{D5CDD505-2E9C-101B-9397-08002B2CF9AE}" pid="10" name="ShareDoc">
    <vt:bool>false</vt:bool>
  </property>
  <property fmtid="{D5CDD505-2E9C-101B-9397-08002B2CF9AE}" pid="11" name="Slides">
    <vt:i4>12</vt:i4>
  </property>
</Properties>
</file>