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74" r:id="rId3"/>
    <p:sldId id="296" r:id="rId4"/>
    <p:sldId id="295" r:id="rId5"/>
    <p:sldId id="276" r:id="rId6"/>
    <p:sldId id="300" r:id="rId7"/>
    <p:sldId id="301" r:id="rId8"/>
    <p:sldId id="297" r:id="rId9"/>
    <p:sldId id="299" r:id="rId10"/>
    <p:sldId id="279" r:id="rId11"/>
    <p:sldId id="294" r:id="rId12"/>
    <p:sldId id="280" r:id="rId13"/>
    <p:sldId id="292" r:id="rId14"/>
    <p:sldId id="293" r:id="rId15"/>
    <p:sldId id="275" r:id="rId16"/>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7A7"/>
    <a:srgbClr val="E8532B"/>
    <a:srgbClr val="F4C009"/>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09/01/2024</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09/01/2024</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seignementcatholique-my.sharepoint.com/:x:/g/personal/asnationale_ugsel_org/Ef9VblvxbBNFhN6b4cRwZTwBALhkFIcoQaLzIYPdRhZC9A?e=Z9IMjH"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seignementcatholique-my.sharepoint.com/:b:/g/personal/asnationale_ugsel_org/Ee7w29XYTxJGuuYs2Z1xCS4BlUUJp55VtF-vHFpEEBh0oA?e=eNzaem"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gsel.org/competitions/sports-individuels/escalade" TargetMode="Externa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a:solidFill>
                  <a:srgbClr val="FFFFFF"/>
                </a:solidFill>
                <a:latin typeface="Calibri"/>
                <a:cs typeface="Calibri"/>
              </a:rPr>
              <a:t>Guide de l’organisateur</a:t>
            </a:r>
          </a:p>
          <a:p>
            <a:pPr marL="12700" marR="5080" algn="l">
              <a:lnSpc>
                <a:spcPts val="4100"/>
              </a:lnSpc>
              <a:spcBef>
                <a:spcPts val="820"/>
              </a:spcBef>
            </a:pPr>
            <a:r>
              <a:rPr lang="fr-FR" sz="4000" b="1">
                <a:solidFill>
                  <a:srgbClr val="FFFFFF"/>
                </a:solidFill>
                <a:latin typeface="Calibri"/>
                <a:cs typeface="Calibri"/>
              </a:rPr>
              <a:t> Championnat National </a:t>
            </a:r>
            <a:endParaRPr sz="4000">
              <a:latin typeface="Calibri"/>
              <a:cs typeface="Calibri"/>
            </a:endParaRPr>
          </a:p>
        </p:txBody>
      </p:sp>
      <p:sp>
        <p:nvSpPr>
          <p:cNvPr id="19" name="object 19"/>
          <p:cNvSpPr txBox="1"/>
          <p:nvPr/>
        </p:nvSpPr>
        <p:spPr>
          <a:xfrm>
            <a:off x="1872000" y="2819996"/>
            <a:ext cx="2725339"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a:solidFill>
                  <a:srgbClr val="2E3092"/>
                </a:solidFill>
                <a:latin typeface="Calibri"/>
                <a:cs typeface="Calibri"/>
              </a:rPr>
              <a:t>Escalade</a:t>
            </a:r>
            <a:endParaRPr sz="2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a:latin typeface="Calibri"/>
              <a:cs typeface="Calibri"/>
            </a:endParaRPr>
          </a:p>
          <a:p>
            <a:pPr>
              <a:lnSpc>
                <a:spcPct val="100000"/>
              </a:lnSpc>
              <a:spcBef>
                <a:spcPts val="35"/>
              </a:spcBef>
            </a:pPr>
            <a:endParaRPr sz="200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Accueil</a:t>
            </a:r>
            <a:endParaRPr lang="fr-FR" sz="1600" b="1">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65970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Horaires et différents sites utilisés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Pointage inscriptions administratives : tickets repas, navettes, distribution goodies, …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Pointage des grimpeurs et vérification des licences encadrant par CTN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a:solidFill>
                  <a:srgbClr val="2E3092"/>
                </a:solidFill>
                <a:latin typeface="Calibri"/>
                <a:cs typeface="Calibri"/>
              </a:rPr>
              <a:t>Ce premier temps de rencontre est à soigner </a:t>
            </a:r>
            <a:r>
              <a:rPr lang="fr-FR" sz="1400">
                <a:solidFill>
                  <a:srgbClr val="2E3092"/>
                </a:solidFill>
                <a:latin typeface="Calibri"/>
                <a:cs typeface="Calibri"/>
              </a:rPr>
              <a:t>car il donne la tonalité générale du championnat.</a:t>
            </a:r>
          </a:p>
          <a:p>
            <a:pPr algn="just"/>
            <a:r>
              <a:rPr lang="fr-FR" sz="140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Temps pastoral</a:t>
            </a:r>
            <a:endParaRPr lang="fr-FR" sz="1600" b="1">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err="1">
                <a:solidFill>
                  <a:srgbClr val="2E3092"/>
                </a:solidFill>
                <a:latin typeface="Calibri"/>
                <a:cs typeface="Calibri"/>
              </a:rPr>
              <a:t>Ugsel</a:t>
            </a:r>
            <a:r>
              <a:rPr lang="fr-FR" sz="120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a:latin typeface="Calibri"/>
              <a:cs typeface="Calibri"/>
            </a:endParaRPr>
          </a:p>
          <a:p>
            <a:pPr>
              <a:lnSpc>
                <a:spcPct val="100000"/>
              </a:lnSpc>
              <a:spcBef>
                <a:spcPts val="35"/>
              </a:spcBef>
            </a:pPr>
            <a:endParaRPr sz="200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a:solidFill>
                  <a:srgbClr val="2E3092"/>
                </a:solidFill>
              </a:rPr>
              <a:t>Cérémonie d’ouverture</a:t>
            </a:r>
            <a:endParaRPr lang="fr-FR" sz="2000" b="1"/>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Cérémonie de clôture </a:t>
            </a:r>
            <a:endParaRPr lang="fr-FR" sz="2000" b="1"/>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Sur la compétition</a:t>
            </a:r>
            <a:endParaRPr lang="fr-FR" sz="2000" b="1"/>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5996731" y="4223903"/>
            <a:ext cx="3068342"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Invitation-Partenaires-Sponsors</a:t>
            </a:r>
            <a:endParaRPr lang="fr-FR" sz="2000" b="1"/>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Réseaux sociaux</a:t>
            </a:r>
            <a:endParaRPr lang="fr-FR" sz="2000" b="1"/>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a:solidFill>
                <a:srgbClr val="2E3092"/>
              </a:solidFill>
              <a:latin typeface="Calibri"/>
              <a:cs typeface="Calibri"/>
            </a:endParaRPr>
          </a:p>
          <a:p>
            <a:pPr>
              <a:lnSpc>
                <a:spcPct val="150000"/>
              </a:lnSpc>
              <a:spcBef>
                <a:spcPts val="100"/>
              </a:spcBef>
              <a:buClr>
                <a:srgbClr val="F4C009"/>
              </a:buClr>
            </a:pPr>
            <a:endParaRPr lang="fr-FR" sz="1200">
              <a:solidFill>
                <a:srgbClr val="2E3092"/>
              </a:solidFill>
              <a:latin typeface="Calibri"/>
              <a:cs typeface="Calibri"/>
            </a:endParaRPr>
          </a:p>
          <a:p>
            <a:pPr marL="12700">
              <a:lnSpc>
                <a:spcPct val="150000"/>
              </a:lnSpc>
              <a:spcBef>
                <a:spcPts val="100"/>
              </a:spcBef>
              <a:buClr>
                <a:srgbClr val="F4C009"/>
              </a:buClr>
            </a:pPr>
            <a:endParaRPr lang="fr-FR" sz="1600" b="1">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Animation</a:t>
            </a:r>
            <a:endParaRPr lang="fr-FR" sz="1600" b="1">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459374"/>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Réunion Technique : résultats de la journée + organisation du lendemain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Communication</a:t>
            </a:r>
            <a:endParaRPr lang="fr-FR" sz="1600" b="1">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Mettre en évidence les moyens de communication </a:t>
            </a:r>
            <a:r>
              <a:rPr lang="fr-FR" sz="1200" err="1">
                <a:solidFill>
                  <a:srgbClr val="2E3092"/>
                </a:solidFill>
                <a:latin typeface="Calibri"/>
                <a:cs typeface="Calibri"/>
              </a:rPr>
              <a:t>Ugsel</a:t>
            </a:r>
            <a:r>
              <a:rPr lang="fr-FR" sz="120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Mentionner </a:t>
            </a:r>
            <a:r>
              <a:rPr lang="fr-FR" sz="1200" err="1">
                <a:solidFill>
                  <a:srgbClr val="2E3092"/>
                </a:solidFill>
                <a:latin typeface="Calibri"/>
                <a:cs typeface="Calibri"/>
              </a:rPr>
              <a:t>Ugsel</a:t>
            </a:r>
            <a:r>
              <a:rPr lang="fr-FR" sz="1200">
                <a:solidFill>
                  <a:srgbClr val="2E3092"/>
                </a:solidFill>
                <a:latin typeface="Calibri"/>
                <a:cs typeface="Calibri"/>
              </a:rPr>
              <a:t> Nationale sur toutes les publications (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a:solidFill>
                  <a:srgbClr val="0BBAD6"/>
                </a:solidFill>
                <a:latin typeface="Calibri"/>
                <a:cs typeface="Calibri"/>
              </a:rPr>
              <a:t>avant la compétition : </a:t>
            </a:r>
            <a:endParaRPr lang="fr-FR" sz="1600" b="1">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a:solidFill>
                  <a:srgbClr val="0BBAD6"/>
                </a:solidFill>
                <a:latin typeface="Calibri"/>
                <a:cs typeface="Calibri"/>
              </a:rPr>
              <a:t>Pendant : </a:t>
            </a:r>
            <a:endParaRPr lang="fr-FR" sz="1100" b="1">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a:solidFill>
                  <a:srgbClr val="0BBAD6"/>
                </a:solidFill>
                <a:latin typeface="Calibri"/>
                <a:cs typeface="Calibri"/>
              </a:rPr>
              <a:t>Hébergement</a:t>
            </a:r>
            <a:endParaRPr lang="fr-FR" sz="1600" b="1">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Secrétariat/Administratif</a:t>
            </a:r>
            <a:endParaRPr lang="fr-FR" sz="1600" b="1">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réservation du matériel  …</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Préparer la circulaire d’informations, questionnaire de participation, confirmation d’engagement (avec les services de l’animation sportive de l’</a:t>
            </a:r>
            <a:r>
              <a:rPr lang="fr-FR" sz="1200" err="1">
                <a:solidFill>
                  <a:srgbClr val="2E3092"/>
                </a:solidFill>
                <a:latin typeface="Calibri"/>
                <a:cs typeface="Calibri"/>
              </a:rPr>
              <a:t>Ugsel</a:t>
            </a:r>
            <a:r>
              <a:rPr lang="fr-FR" sz="120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Préparation des enveloppes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195181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Feuilles de juges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Résultats et affichage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Villages éducatifs</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91647489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a:effectLst/>
                        </a:rPr>
                        <a:t>DEPENSES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a:effectLst/>
                        </a:rPr>
                        <a:t>RECETTES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a:solidFill>
                            <a:srgbClr val="2E3092"/>
                          </a:solidFill>
                          <a:effectLst/>
                          <a:latin typeface="+mn-lt"/>
                        </a:rPr>
                        <a:t>Hébergement</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Droit d’engagement</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14 € /élève</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a:solidFill>
                            <a:srgbClr val="2E3092"/>
                          </a:solidFill>
                          <a:effectLst/>
                          <a:latin typeface="+mn-lt"/>
                        </a:rPr>
                        <a:t>Restauration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Frais d’hébergement + petit déjeuner</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35€/élève/nuit-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a:solidFill>
                            <a:srgbClr val="2E3092"/>
                          </a:solidFill>
                          <a:effectLst/>
                          <a:latin typeface="+mn-lt"/>
                        </a:rPr>
                        <a:t>Navette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8,00€/élève-max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a:solidFill>
                            <a:srgbClr val="2E3092"/>
                          </a:solidFill>
                          <a:effectLst/>
                          <a:latin typeface="+mn-lt"/>
                        </a:rPr>
                        <a:t>Activités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9,50€/élève-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a:solidFill>
                            <a:srgbClr val="2E3092"/>
                          </a:solidFill>
                          <a:effectLst/>
                          <a:latin typeface="+mn-lt"/>
                        </a:rPr>
                        <a:t>Textile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Panier repas</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6,10€/élève-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a:solidFill>
                            <a:srgbClr val="2E3092"/>
                          </a:solidFill>
                          <a:effectLst/>
                          <a:latin typeface="+mn-lt"/>
                        </a:rPr>
                        <a:t>Compétitions : fruits +coupe…</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Différentes aides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a:solidFill>
                            <a:srgbClr val="2E3092"/>
                          </a:solidFill>
                          <a:effectLst/>
                          <a:latin typeface="+mn-lt"/>
                        </a:rPr>
                        <a:t>Convivialité</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Appel aux partenaires : municipalité/agglo/département/région, fédération (comité départemental/ligue)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pour gare et pour le 1</a:t>
            </a:r>
            <a:r>
              <a:rPr lang="fr-FR" sz="1200" baseline="30000">
                <a:solidFill>
                  <a:srgbClr val="2E3092"/>
                </a:solidFill>
                <a:latin typeface="Calibri"/>
                <a:cs typeface="Calibri"/>
              </a:rPr>
              <a:t>er</a:t>
            </a:r>
            <a:r>
              <a:rPr lang="fr-FR" sz="120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Photos des cordées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Se poser la question du forfait </a:t>
            </a:r>
            <a:r>
              <a:rPr lang="fr-FR" sz="1200">
                <a:solidFill>
                  <a:srgbClr val="2E3092"/>
                </a:solidFill>
                <a:latin typeface="Calibri"/>
                <a:cs typeface="Calibri"/>
                <a:hlinkClick r:id="rId2"/>
              </a:rPr>
              <a:t>SACEM</a:t>
            </a:r>
            <a:r>
              <a:rPr lang="fr-FR" sz="120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a:solidFill>
                  <a:schemeClr val="bg1"/>
                </a:solidFill>
                <a:latin typeface="Calibri Light" panose="020F0302020204030204" pitchFamily="34" charset="0"/>
                <a:cs typeface="Calibri Light" panose="020F0302020204030204" pitchFamily="34" charset="0"/>
              </a:rPr>
              <a:t>Suivez-nous</a:t>
            </a:r>
            <a:endParaRPr lang="fr-FR" sz="240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err="1">
                <a:solidFill>
                  <a:schemeClr val="bg1"/>
                </a:solidFill>
                <a:latin typeface="Calibri"/>
                <a:cs typeface="Calibri"/>
              </a:rPr>
              <a:t>ugsel.org</a:t>
            </a:r>
            <a:endParaRPr lang="fr-FR" sz="280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a:solidFill>
                  <a:srgbClr val="2E3092"/>
                </a:solidFill>
                <a:latin typeface="Calibri"/>
                <a:cs typeface="Calibri"/>
              </a:rPr>
              <a:t>Le guide de l’organisateur constitue la base des règles et directives pour l’organisation d’une </a:t>
            </a:r>
            <a:r>
              <a:rPr lang="fr-FR" sz="1600">
                <a:solidFill>
                  <a:srgbClr val="45479E"/>
                </a:solidFill>
                <a:latin typeface="Calibri"/>
                <a:cs typeface="Calibri"/>
              </a:rPr>
              <a:t>compétition</a:t>
            </a:r>
            <a:r>
              <a:rPr lang="fr-FR" sz="160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r>
              <a:rPr lang="fr-FR" sz="160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r>
              <a:rPr lang="fr-FR" sz="160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a:solidFill>
                  <a:srgbClr val="2E3092"/>
                </a:solidFill>
                <a:latin typeface="Calibri"/>
                <a:cs typeface="Calibri"/>
              </a:rPr>
              <a:t> </a:t>
            </a:r>
            <a:r>
              <a:rPr lang="fr-FR" sz="1200" b="1">
                <a:solidFill>
                  <a:srgbClr val="2E3092"/>
                </a:solidFill>
                <a:latin typeface="Calibri"/>
                <a:cs typeface="Calibri"/>
              </a:rPr>
              <a:t>Le comité d’organisation du championnat</a:t>
            </a:r>
          </a:p>
          <a:p>
            <a:pPr marL="538163" lvl="2" algn="just">
              <a:spcBef>
                <a:spcPts val="100"/>
              </a:spcBef>
            </a:pPr>
            <a:r>
              <a:rPr lang="fr-FR" sz="120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a:solidFill>
                  <a:srgbClr val="2E3092"/>
                </a:solidFill>
                <a:latin typeface="Calibri"/>
                <a:cs typeface="Calibri"/>
              </a:rPr>
              <a:t>Comité d’organisation : </a:t>
            </a:r>
          </a:p>
          <a:p>
            <a:pPr marL="12700" algn="ctr">
              <a:lnSpc>
                <a:spcPct val="100000"/>
              </a:lnSpc>
              <a:spcBef>
                <a:spcPts val="100"/>
              </a:spcBef>
            </a:pPr>
            <a:r>
              <a:rPr lang="fr-FR" sz="1200" b="1">
                <a:solidFill>
                  <a:srgbClr val="45479E"/>
                </a:solidFill>
                <a:latin typeface="Calibri"/>
                <a:cs typeface="Calibri"/>
              </a:rPr>
              <a:t>un</a:t>
            </a:r>
            <a:r>
              <a:rPr lang="fr-FR" sz="1200" b="1">
                <a:solidFill>
                  <a:schemeClr val="bg1"/>
                </a:solidFill>
                <a:latin typeface="Calibri"/>
                <a:cs typeface="Calibri"/>
              </a:rPr>
              <a:t> </a:t>
            </a:r>
            <a:r>
              <a:rPr lang="fr-FR" sz="1200" b="1">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a:solidFill>
                  <a:srgbClr val="2E3092"/>
                </a:solidFill>
                <a:latin typeface="Calibri"/>
                <a:cs typeface="Calibri"/>
              </a:rPr>
              <a:t> </a:t>
            </a:r>
            <a:r>
              <a:rPr lang="fr-FR" sz="120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accompagnent le comité d’organisation (secrétariat, </a:t>
            </a:r>
            <a:r>
              <a:rPr lang="fr-FR" sz="1200" err="1">
                <a:solidFill>
                  <a:srgbClr val="2E3092"/>
                </a:solidFill>
                <a:latin typeface="Calibri"/>
                <a:cs typeface="Calibri"/>
              </a:rPr>
              <a:t>Usport</a:t>
            </a:r>
            <a:r>
              <a:rPr lang="fr-FR" sz="1200">
                <a:solidFill>
                  <a:srgbClr val="2E3092"/>
                </a:solidFill>
                <a:latin typeface="Calibri"/>
                <a:cs typeface="Calibri"/>
              </a:rPr>
              <a:t>, résultats officiels, …)</a:t>
            </a:r>
          </a:p>
          <a:p>
            <a:pPr marL="12700">
              <a:lnSpc>
                <a:spcPct val="100000"/>
              </a:lnSpc>
              <a:spcBef>
                <a:spcPts val="100"/>
              </a:spcBef>
            </a:pPr>
            <a:r>
              <a:rPr lang="fr-FR" sz="1200" b="1">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Gestion du déroulement, organisation, terrain, salles </a:t>
            </a:r>
          </a:p>
          <a:p>
            <a:pPr marL="2984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Réglementaire, gestion des JO, arbitres</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354323436"/>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a:solidFill>
                            <a:srgbClr val="45479E"/>
                          </a:solidFill>
                          <a:effectLst/>
                          <a:latin typeface="+mj-lt"/>
                        </a:rPr>
                        <a:t>Les différents postes et Commissions</a:t>
                      </a:r>
                      <a:endParaRPr lang="fr-FR" sz="160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a:solidFill>
                            <a:schemeClr val="bg1"/>
                          </a:solidFill>
                          <a:effectLst/>
                          <a:highlight>
                            <a:srgbClr val="F4C009"/>
                          </a:highlight>
                          <a:latin typeface="+mj-lt"/>
                        </a:rPr>
                        <a:t>Pôle</a:t>
                      </a:r>
                      <a:r>
                        <a:rPr lang="fr-FR" sz="1200" b="1" spc="-10">
                          <a:solidFill>
                            <a:schemeClr val="bg1"/>
                          </a:solidFill>
                          <a:effectLst/>
                          <a:highlight>
                            <a:srgbClr val="F4C009"/>
                          </a:highlight>
                          <a:latin typeface="+mj-lt"/>
                        </a:rPr>
                        <a:t> </a:t>
                      </a:r>
                      <a:r>
                        <a:rPr lang="fr-FR" sz="1200" b="1">
                          <a:solidFill>
                            <a:schemeClr val="bg1"/>
                          </a:solidFill>
                          <a:effectLst/>
                          <a:highlight>
                            <a:srgbClr val="F4C009"/>
                          </a:highlight>
                          <a:latin typeface="+mj-lt"/>
                        </a:rPr>
                        <a:t>Technique</a:t>
                      </a:r>
                      <a:r>
                        <a:rPr lang="fr-FR" sz="1200" b="1" spc="-10">
                          <a:solidFill>
                            <a:schemeClr val="bg1"/>
                          </a:solidFill>
                          <a:effectLst/>
                          <a:highlight>
                            <a:srgbClr val="F4C009"/>
                          </a:highlight>
                          <a:latin typeface="+mj-lt"/>
                        </a:rPr>
                        <a:t> </a:t>
                      </a:r>
                      <a:r>
                        <a:rPr lang="fr-FR" sz="1200" b="1">
                          <a:solidFill>
                            <a:schemeClr val="bg1"/>
                          </a:solidFill>
                          <a:effectLst/>
                          <a:highlight>
                            <a:srgbClr val="F4C009"/>
                          </a:highlight>
                          <a:latin typeface="+mj-lt"/>
                        </a:rPr>
                        <a:t>et</a:t>
                      </a:r>
                      <a:r>
                        <a:rPr lang="fr-FR" sz="1200" b="1" spc="-15">
                          <a:solidFill>
                            <a:schemeClr val="bg1"/>
                          </a:solidFill>
                          <a:effectLst/>
                          <a:highlight>
                            <a:srgbClr val="F4C009"/>
                          </a:highlight>
                          <a:latin typeface="+mj-lt"/>
                        </a:rPr>
                        <a:t> </a:t>
                      </a:r>
                      <a:r>
                        <a:rPr lang="fr-FR" sz="1200" b="1">
                          <a:solidFill>
                            <a:schemeClr val="bg1"/>
                          </a:solidFill>
                          <a:effectLst/>
                          <a:highlight>
                            <a:srgbClr val="F4C009"/>
                          </a:highlight>
                          <a:latin typeface="+mj-lt"/>
                        </a:rPr>
                        <a:t>Sportif</a:t>
                      </a:r>
                      <a:endParaRPr lang="fr-FR" sz="1200" b="1">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a:solidFill>
                            <a:schemeClr val="bg1"/>
                          </a:solidFill>
                          <a:effectLst/>
                          <a:highlight>
                            <a:srgbClr val="E8532B"/>
                          </a:highlight>
                          <a:latin typeface="+mj-lt"/>
                        </a:rPr>
                        <a:t>Pôle</a:t>
                      </a:r>
                      <a:r>
                        <a:rPr lang="fr-FR" sz="1200" b="1" spc="-15">
                          <a:solidFill>
                            <a:schemeClr val="bg1"/>
                          </a:solidFill>
                          <a:effectLst/>
                          <a:highlight>
                            <a:srgbClr val="E8532B"/>
                          </a:highlight>
                          <a:latin typeface="+mj-lt"/>
                        </a:rPr>
                        <a:t> </a:t>
                      </a:r>
                      <a:r>
                        <a:rPr lang="fr-FR" sz="1200" b="1">
                          <a:solidFill>
                            <a:schemeClr val="bg1"/>
                          </a:solidFill>
                          <a:effectLst/>
                          <a:highlight>
                            <a:srgbClr val="E8532B"/>
                          </a:highlight>
                          <a:latin typeface="+mj-lt"/>
                        </a:rPr>
                        <a:t>Logistique</a:t>
                      </a:r>
                      <a:r>
                        <a:rPr lang="fr-FR" sz="1200" b="1" spc="-10">
                          <a:solidFill>
                            <a:schemeClr val="bg1"/>
                          </a:solidFill>
                          <a:effectLst/>
                          <a:highlight>
                            <a:srgbClr val="E8532B"/>
                          </a:highlight>
                          <a:latin typeface="+mj-lt"/>
                        </a:rPr>
                        <a:t> </a:t>
                      </a:r>
                      <a:r>
                        <a:rPr lang="fr-FR" sz="1200" b="1">
                          <a:solidFill>
                            <a:schemeClr val="bg1"/>
                          </a:solidFill>
                          <a:effectLst/>
                          <a:highlight>
                            <a:srgbClr val="E8532B"/>
                          </a:highlight>
                          <a:latin typeface="+mj-lt"/>
                        </a:rPr>
                        <a:t>:</a:t>
                      </a:r>
                      <a:r>
                        <a:rPr lang="fr-FR" sz="1200" b="1" spc="-10">
                          <a:solidFill>
                            <a:schemeClr val="bg1"/>
                          </a:solidFill>
                          <a:effectLst/>
                          <a:highlight>
                            <a:srgbClr val="E8532B"/>
                          </a:highlight>
                          <a:latin typeface="+mj-lt"/>
                        </a:rPr>
                        <a:t> </a:t>
                      </a:r>
                      <a:r>
                        <a:rPr lang="fr-FR" sz="1200" b="1">
                          <a:solidFill>
                            <a:schemeClr val="bg1"/>
                          </a:solidFill>
                          <a:effectLst/>
                          <a:highlight>
                            <a:srgbClr val="E8532B"/>
                          </a:highlight>
                          <a:latin typeface="+mj-lt"/>
                        </a:rPr>
                        <a:t>Evènementiel</a:t>
                      </a:r>
                      <a:r>
                        <a:rPr lang="fr-FR" sz="1200" b="1" spc="-20">
                          <a:solidFill>
                            <a:schemeClr val="bg1"/>
                          </a:solidFill>
                          <a:effectLst/>
                          <a:highlight>
                            <a:srgbClr val="E8532B"/>
                          </a:highlight>
                          <a:latin typeface="+mj-lt"/>
                        </a:rPr>
                        <a:t> </a:t>
                      </a:r>
                      <a:r>
                        <a:rPr lang="fr-FR" sz="1200" b="1">
                          <a:solidFill>
                            <a:schemeClr val="bg1"/>
                          </a:solidFill>
                          <a:effectLst/>
                          <a:highlight>
                            <a:srgbClr val="E8532B"/>
                          </a:highlight>
                          <a:latin typeface="+mj-lt"/>
                        </a:rPr>
                        <a:t>et</a:t>
                      </a:r>
                      <a:r>
                        <a:rPr lang="fr-FR" sz="1200" b="1" spc="-15">
                          <a:solidFill>
                            <a:schemeClr val="bg1"/>
                          </a:solidFill>
                          <a:effectLst/>
                          <a:highlight>
                            <a:srgbClr val="E8532B"/>
                          </a:highlight>
                          <a:latin typeface="+mj-lt"/>
                        </a:rPr>
                        <a:t> </a:t>
                      </a:r>
                      <a:r>
                        <a:rPr lang="fr-FR" sz="1200" b="1">
                          <a:solidFill>
                            <a:schemeClr val="bg1"/>
                          </a:solidFill>
                          <a:effectLst/>
                          <a:highlight>
                            <a:srgbClr val="E8532B"/>
                          </a:highlight>
                          <a:latin typeface="+mj-lt"/>
                        </a:rPr>
                        <a:t>Administratif</a:t>
                      </a:r>
                      <a:endParaRPr lang="fr-FR" sz="1200" b="1">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Gestion</a:t>
                      </a:r>
                      <a:r>
                        <a:rPr lang="fr-FR" sz="1000" spc="-75">
                          <a:solidFill>
                            <a:srgbClr val="45479E"/>
                          </a:solidFill>
                          <a:effectLst/>
                          <a:latin typeface="+mj-lt"/>
                        </a:rPr>
                        <a:t> t</a:t>
                      </a:r>
                      <a:r>
                        <a:rPr lang="fr-FR" sz="1000">
                          <a:solidFill>
                            <a:srgbClr val="45479E"/>
                          </a:solidFill>
                          <a:effectLst/>
                          <a:latin typeface="+mj-lt"/>
                        </a:rPr>
                        <a:t>echnique </a:t>
                      </a:r>
                      <a:r>
                        <a:rPr lang="fr-FR" sz="1000" spc="-285">
                          <a:solidFill>
                            <a:srgbClr val="45479E"/>
                          </a:solidFill>
                          <a:effectLst/>
                          <a:latin typeface="+mj-lt"/>
                        </a:rPr>
                        <a:t> </a:t>
                      </a:r>
                      <a:r>
                        <a:rPr lang="fr-FR" sz="1000">
                          <a:solidFill>
                            <a:srgbClr val="45479E"/>
                          </a:solidFill>
                          <a:effectLst/>
                          <a:latin typeface="+mj-lt"/>
                        </a:rPr>
                        <a:t>et sportive</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Gestion du déroulement</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a:solidFill>
                            <a:srgbClr val="45479E"/>
                          </a:solidFill>
                          <a:effectLst/>
                          <a:latin typeface="+mj-lt"/>
                        </a:rPr>
                        <a:t>Secrétariat</a:t>
                      </a:r>
                    </a:p>
                    <a:p>
                      <a:pPr marL="308610" marR="49530" indent="-218440" algn="ctr">
                        <a:spcBef>
                          <a:spcPts val="10"/>
                        </a:spcBef>
                        <a:spcAft>
                          <a:spcPts val="0"/>
                        </a:spcAft>
                      </a:pPr>
                      <a:r>
                        <a:rPr lang="fr-FR" sz="1000">
                          <a:solidFill>
                            <a:srgbClr val="45479E"/>
                          </a:solidFill>
                          <a:effectLst/>
                          <a:latin typeface="+mj-lt"/>
                        </a:rPr>
                        <a:t>&amp;</a:t>
                      </a:r>
                    </a:p>
                    <a:p>
                      <a:pPr marL="308610" marR="49530" indent="-218440" algn="ctr">
                        <a:spcBef>
                          <a:spcPts val="10"/>
                        </a:spcBef>
                        <a:spcAft>
                          <a:spcPts val="0"/>
                        </a:spcAft>
                      </a:pPr>
                      <a:r>
                        <a:rPr lang="fr-FR" sz="1000">
                          <a:solidFill>
                            <a:srgbClr val="45479E"/>
                          </a:solidFill>
                          <a:effectLst/>
                          <a:latin typeface="+mj-lt"/>
                        </a:rPr>
                        <a:t>Administratif</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Restauration</a:t>
                      </a:r>
                      <a:r>
                        <a:rPr lang="fr-FR" sz="1000" spc="-285">
                          <a:solidFill>
                            <a:srgbClr val="45479E"/>
                          </a:solidFill>
                          <a:effectLst/>
                          <a:latin typeface="+mj-lt"/>
                        </a:rPr>
                        <a:t> </a:t>
                      </a:r>
                      <a:r>
                        <a:rPr lang="fr-FR" sz="1000" spc="-5">
                          <a:solidFill>
                            <a:srgbClr val="45479E"/>
                          </a:solidFill>
                          <a:effectLst/>
                          <a:latin typeface="+mj-lt"/>
                        </a:rPr>
                        <a:t>Hébergement</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Finances</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a:solidFill>
                            <a:srgbClr val="45479E"/>
                          </a:solidFill>
                          <a:effectLst/>
                          <a:latin typeface="+mj-lt"/>
                        </a:rPr>
                        <a:t>Transport</a:t>
                      </a:r>
                      <a:r>
                        <a:rPr lang="fr-FR" sz="1000" spc="-285">
                          <a:solidFill>
                            <a:srgbClr val="45479E"/>
                          </a:solidFill>
                          <a:effectLst/>
                          <a:latin typeface="+mj-lt"/>
                        </a:rPr>
                        <a:t> </a:t>
                      </a:r>
                      <a:r>
                        <a:rPr lang="fr-FR" sz="1000">
                          <a:solidFill>
                            <a:srgbClr val="45479E"/>
                          </a:solidFill>
                          <a:effectLst/>
                          <a:latin typeface="+mj-lt"/>
                        </a:rPr>
                        <a:t>Navettes</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Santé</a:t>
                      </a:r>
                      <a:endParaRPr lang="fr-FR" sz="1000" spc="5">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Sécurité</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Accueil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Anima</a:t>
                      </a:r>
                      <a:r>
                        <a:rPr lang="fr-FR" sz="1000" spc="-285">
                          <a:solidFill>
                            <a:srgbClr val="45479E"/>
                          </a:solidFill>
                          <a:effectLst/>
                          <a:latin typeface="+mj-lt"/>
                        </a:rPr>
                        <a:t> </a:t>
                      </a:r>
                      <a:r>
                        <a:rPr lang="fr-FR" sz="1000" err="1">
                          <a:solidFill>
                            <a:srgbClr val="45479E"/>
                          </a:solidFill>
                          <a:effectLst/>
                          <a:latin typeface="+mj-lt"/>
                        </a:rPr>
                        <a:t>tion</a:t>
                      </a:r>
                      <a:endParaRPr lang="fr-FR" sz="100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Sponsoring</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err="1">
                          <a:solidFill>
                            <a:srgbClr val="45479E"/>
                          </a:solidFill>
                          <a:effectLst/>
                          <a:latin typeface="+mj-lt"/>
                        </a:rPr>
                        <a:t>Communica-tion</a:t>
                      </a:r>
                      <a:endParaRPr lang="fr-FR" sz="1000" spc="-5">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a:solidFill>
                            <a:srgbClr val="45479E"/>
                          </a:solidFill>
                          <a:effectLst/>
                          <a:latin typeface="+mj-lt"/>
                        </a:rPr>
                        <a:t> </a:t>
                      </a:r>
                      <a:r>
                        <a:rPr lang="fr-FR" sz="1000">
                          <a:solidFill>
                            <a:srgbClr val="45479E"/>
                          </a:solidFill>
                          <a:effectLst/>
                          <a:latin typeface="+mj-lt"/>
                        </a:rPr>
                        <a:t>Protocole</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ea typeface="Calibri" panose="020F0502020204030204" pitchFamily="34" charset="0"/>
                          <a:cs typeface="Times New Roman" panose="02020603050405020304" pitchFamily="18" charset="0"/>
                        </a:rPr>
                        <a:t>Réservations des salles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rPr>
                        <a:t>Répartition des catégories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rPr>
                        <a:t> Gestion informatique (</a:t>
                      </a:r>
                      <a:r>
                        <a:rPr lang="fr-FR" sz="900" err="1">
                          <a:solidFill>
                            <a:srgbClr val="45479E"/>
                          </a:solidFill>
                          <a:effectLst/>
                          <a:latin typeface="+mj-lt"/>
                        </a:rPr>
                        <a:t>Ucompétitions</a:t>
                      </a:r>
                      <a:r>
                        <a:rPr lang="fr-FR" sz="900">
                          <a:solidFill>
                            <a:srgbClr val="45479E"/>
                          </a:solidFill>
                          <a:effectLst/>
                          <a:latin typeface="+mj-lt"/>
                        </a:rPr>
                        <a:t>)</a:t>
                      </a: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Gestion</a:t>
                      </a:r>
                      <a:r>
                        <a:rPr lang="fr-FR" sz="900" spc="-10">
                          <a:solidFill>
                            <a:srgbClr val="45479E"/>
                          </a:solidFill>
                          <a:effectLst/>
                          <a:latin typeface="+mj-lt"/>
                        </a:rPr>
                        <a:t> </a:t>
                      </a:r>
                      <a:r>
                        <a:rPr lang="fr-FR" sz="900">
                          <a:solidFill>
                            <a:srgbClr val="45479E"/>
                          </a:solidFill>
                          <a:effectLst/>
                          <a:latin typeface="+mj-lt"/>
                        </a:rPr>
                        <a:t>des</a:t>
                      </a:r>
                      <a:r>
                        <a:rPr lang="fr-FR" sz="900" spc="-15">
                          <a:solidFill>
                            <a:srgbClr val="45479E"/>
                          </a:solidFill>
                          <a:effectLst/>
                          <a:latin typeface="+mj-lt"/>
                        </a:rPr>
                        <a:t> </a:t>
                      </a:r>
                      <a:r>
                        <a:rPr lang="fr-FR" sz="900">
                          <a:solidFill>
                            <a:srgbClr val="45479E"/>
                          </a:solidFill>
                          <a:effectLst/>
                          <a:latin typeface="+mj-lt"/>
                        </a:rPr>
                        <a:t>inscriptions,</a:t>
                      </a:r>
                      <a:r>
                        <a:rPr lang="fr-FR" sz="900" spc="-15">
                          <a:solidFill>
                            <a:srgbClr val="45479E"/>
                          </a:solidFill>
                          <a:effectLst/>
                          <a:latin typeface="+mj-lt"/>
                        </a:rPr>
                        <a:t> </a:t>
                      </a:r>
                      <a:r>
                        <a:rPr lang="fr-FR" sz="900">
                          <a:solidFill>
                            <a:srgbClr val="45479E"/>
                          </a:solidFill>
                          <a:effectLst/>
                          <a:latin typeface="+mj-lt"/>
                        </a:rPr>
                        <a:t>des</a:t>
                      </a:r>
                      <a:r>
                        <a:rPr lang="fr-FR" sz="900" spc="-20">
                          <a:solidFill>
                            <a:srgbClr val="45479E"/>
                          </a:solidFill>
                          <a:effectLst/>
                          <a:latin typeface="+mj-lt"/>
                        </a:rPr>
                        <a:t> </a:t>
                      </a:r>
                      <a:r>
                        <a:rPr lang="fr-FR" sz="900">
                          <a:solidFill>
                            <a:srgbClr val="45479E"/>
                          </a:solidFill>
                          <a:effectLst/>
                          <a:latin typeface="+mj-lt"/>
                        </a:rPr>
                        <a:t>courriers, des</a:t>
                      </a:r>
                      <a:r>
                        <a:rPr lang="fr-FR" sz="900" spc="-10">
                          <a:solidFill>
                            <a:srgbClr val="45479E"/>
                          </a:solidFill>
                          <a:effectLst/>
                          <a:latin typeface="+mj-lt"/>
                        </a:rPr>
                        <a:t> </a:t>
                      </a:r>
                      <a:r>
                        <a:rPr lang="fr-FR" sz="900">
                          <a:solidFill>
                            <a:srgbClr val="45479E"/>
                          </a:solidFill>
                          <a:effectLst/>
                          <a:latin typeface="+mj-lt"/>
                        </a:rPr>
                        <a:t>reçus,</a:t>
                      </a:r>
                      <a:r>
                        <a:rPr lang="fr-FR" sz="900" spc="-5">
                          <a:solidFill>
                            <a:srgbClr val="45479E"/>
                          </a:solidFill>
                          <a:effectLst/>
                          <a:latin typeface="+mj-lt"/>
                        </a:rPr>
                        <a:t> </a:t>
                      </a:r>
                      <a:r>
                        <a:rPr lang="fr-FR" sz="900">
                          <a:solidFill>
                            <a:srgbClr val="45479E"/>
                          </a:solidFill>
                          <a:effectLst/>
                          <a:latin typeface="+mj-lt"/>
                        </a:rPr>
                        <a:t>des</a:t>
                      </a:r>
                      <a:r>
                        <a:rPr lang="fr-FR" sz="900" spc="-10">
                          <a:solidFill>
                            <a:srgbClr val="45479E"/>
                          </a:solidFill>
                          <a:effectLst/>
                          <a:latin typeface="+mj-lt"/>
                        </a:rPr>
                        <a:t> </a:t>
                      </a:r>
                      <a:r>
                        <a:rPr lang="fr-FR" sz="90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Circulaire d’information.</a:t>
                      </a:r>
                      <a:r>
                        <a:rPr lang="fr-FR" sz="900" spc="-1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Engagements.</a:t>
                      </a:r>
                      <a:r>
                        <a:rPr lang="fr-FR" sz="900" spc="-3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Remerciements</a:t>
                      </a:r>
                      <a:endParaRPr lang="fr-FR" sz="900" spc="-15">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a:solidFill>
                            <a:srgbClr val="45479E"/>
                          </a:solidFill>
                          <a:effectLst/>
                          <a:latin typeface="+mj-lt"/>
                        </a:rPr>
                        <a:t> </a:t>
                      </a:r>
                      <a:r>
                        <a:rPr lang="fr-FR" sz="900">
                          <a:solidFill>
                            <a:srgbClr val="45479E"/>
                          </a:solidFill>
                          <a:effectLst/>
                          <a:latin typeface="+mj-lt"/>
                        </a:rPr>
                        <a:t>invitations…</a:t>
                      </a:r>
                      <a:endParaRPr lang="fr-FR" sz="90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a:solidFill>
                          <a:srgbClr val="45479E"/>
                        </a:solidFill>
                        <a:latin typeface="+mj-lt"/>
                      </a:endParaRPr>
                    </a:p>
                    <a:p>
                      <a:pPr marL="36000" indent="36000" algn="l">
                        <a:buClr>
                          <a:srgbClr val="E8532B"/>
                        </a:buClr>
                        <a:buFont typeface="Wingdings" panose="05000000000000000000" pitchFamily="2" charset="2"/>
                        <a:buChar char="ü"/>
                      </a:pPr>
                      <a:r>
                        <a:rPr lang="fr-FR" sz="90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Mise</a:t>
                      </a:r>
                      <a:r>
                        <a:rPr lang="fr-FR" sz="900" spc="-5">
                          <a:solidFill>
                            <a:srgbClr val="45479E"/>
                          </a:solidFill>
                          <a:effectLst/>
                          <a:latin typeface="+mj-lt"/>
                        </a:rPr>
                        <a:t> </a:t>
                      </a:r>
                      <a:r>
                        <a:rPr lang="fr-FR" sz="900">
                          <a:solidFill>
                            <a:srgbClr val="45479E"/>
                          </a:solidFill>
                          <a:effectLst/>
                          <a:latin typeface="+mj-lt"/>
                        </a:rPr>
                        <a:t>en place</a:t>
                      </a:r>
                      <a:r>
                        <a:rPr lang="fr-FR" sz="900" spc="-5">
                          <a:solidFill>
                            <a:srgbClr val="45479E"/>
                          </a:solidFill>
                          <a:effectLst/>
                          <a:latin typeface="+mj-lt"/>
                        </a:rPr>
                        <a:t> </a:t>
                      </a:r>
                      <a:r>
                        <a:rPr lang="fr-FR" sz="90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Sponsoring</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Mécénat</a:t>
                      </a:r>
                    </a:p>
                    <a:p>
                      <a:pPr marL="36000" indent="36000">
                        <a:lnSpc>
                          <a:spcPts val="1120"/>
                        </a:lnSpc>
                      </a:pPr>
                      <a:endParaRPr lang="fr-FR" sz="900">
                        <a:solidFill>
                          <a:srgbClr val="45479E"/>
                        </a:solidFill>
                        <a:effectLst/>
                        <a:latin typeface="+mj-lt"/>
                      </a:endParaRP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Quelle organisation</a:t>
                      </a:r>
                    </a:p>
                    <a:p>
                      <a:pPr marL="36000" indent="36000">
                        <a:lnSpc>
                          <a:spcPts val="1120"/>
                        </a:lnSpc>
                      </a:pPr>
                      <a:r>
                        <a:rPr lang="fr-FR" sz="900">
                          <a:solidFill>
                            <a:srgbClr val="45479E"/>
                          </a:solidFill>
                          <a:effectLst/>
                          <a:latin typeface="+mj-lt"/>
                        </a:rPr>
                        <a:t>(trains,</a:t>
                      </a:r>
                      <a:r>
                        <a:rPr lang="fr-FR" sz="900" spc="-20">
                          <a:solidFill>
                            <a:srgbClr val="45479E"/>
                          </a:solidFill>
                          <a:effectLst/>
                          <a:latin typeface="+mj-lt"/>
                        </a:rPr>
                        <a:t> </a:t>
                      </a:r>
                      <a:r>
                        <a:rPr lang="fr-FR" sz="900">
                          <a:solidFill>
                            <a:srgbClr val="45479E"/>
                          </a:solidFill>
                          <a:effectLst/>
                          <a:latin typeface="+mj-lt"/>
                        </a:rPr>
                        <a:t>bus, navettes, parkings, amplitudes chauffeurs)</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Prévenir</a:t>
                      </a:r>
                      <a:r>
                        <a:rPr lang="fr-FR" sz="900" spc="-20">
                          <a:solidFill>
                            <a:srgbClr val="45479E"/>
                          </a:solidFill>
                          <a:effectLst/>
                          <a:latin typeface="+mj-lt"/>
                        </a:rPr>
                        <a:t> </a:t>
                      </a:r>
                      <a:r>
                        <a:rPr lang="fr-FR" sz="90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a:solidFill>
                            <a:srgbClr val="45479E"/>
                          </a:solidFill>
                          <a:effectLst/>
                          <a:latin typeface="+mj-lt"/>
                        </a:rPr>
                        <a:t>préfecture</a:t>
                      </a:r>
                      <a:r>
                        <a:rPr lang="fr-FR" sz="900" spc="-15">
                          <a:solidFill>
                            <a:srgbClr val="45479E"/>
                          </a:solidFill>
                          <a:effectLst/>
                          <a:latin typeface="+mj-lt"/>
                        </a:rPr>
                        <a:t> </a:t>
                      </a:r>
                      <a:r>
                        <a:rPr lang="fr-FR" sz="900">
                          <a:solidFill>
                            <a:srgbClr val="45479E"/>
                          </a:solidFill>
                          <a:effectLst/>
                          <a:latin typeface="+mj-lt"/>
                        </a:rPr>
                        <a:t>et les</a:t>
                      </a:r>
                      <a:r>
                        <a:rPr lang="fr-FR" sz="900" spc="-5">
                          <a:solidFill>
                            <a:srgbClr val="45479E"/>
                          </a:solidFill>
                          <a:effectLst/>
                          <a:latin typeface="+mj-lt"/>
                        </a:rPr>
                        <a:t> </a:t>
                      </a:r>
                      <a:r>
                        <a:rPr lang="fr-FR" sz="90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Assurer</a:t>
                      </a:r>
                      <a:r>
                        <a:rPr lang="fr-FR" sz="900" spc="-20">
                          <a:solidFill>
                            <a:srgbClr val="45479E"/>
                          </a:solidFill>
                          <a:effectLst/>
                          <a:latin typeface="+mj-lt"/>
                        </a:rPr>
                        <a:t> </a:t>
                      </a:r>
                      <a:r>
                        <a:rPr lang="fr-FR" sz="900">
                          <a:solidFill>
                            <a:srgbClr val="45479E"/>
                          </a:solidFill>
                          <a:effectLst/>
                          <a:latin typeface="+mj-lt"/>
                        </a:rPr>
                        <a:t>la sécurité</a:t>
                      </a:r>
                      <a:r>
                        <a:rPr lang="fr-FR" sz="900" spc="-15">
                          <a:solidFill>
                            <a:srgbClr val="45479E"/>
                          </a:solidFill>
                          <a:effectLst/>
                          <a:latin typeface="+mj-lt"/>
                        </a:rPr>
                        <a:t> </a:t>
                      </a:r>
                      <a:r>
                        <a:rPr lang="fr-FR" sz="900">
                          <a:solidFill>
                            <a:srgbClr val="45479E"/>
                          </a:solidFill>
                          <a:effectLst/>
                          <a:latin typeface="+mj-lt"/>
                        </a:rPr>
                        <a:t>(secouristes,</a:t>
                      </a:r>
                      <a:r>
                        <a:rPr lang="fr-FR" sz="900" spc="-15">
                          <a:solidFill>
                            <a:srgbClr val="45479E"/>
                          </a:solidFill>
                          <a:effectLst/>
                          <a:latin typeface="+mj-lt"/>
                        </a:rPr>
                        <a:t> </a:t>
                      </a:r>
                      <a:r>
                        <a:rPr lang="fr-FR" sz="900">
                          <a:solidFill>
                            <a:srgbClr val="45479E"/>
                          </a:solidFill>
                          <a:effectLst/>
                          <a:latin typeface="+mj-lt"/>
                        </a:rPr>
                        <a:t>pompiers,</a:t>
                      </a:r>
                      <a:r>
                        <a:rPr lang="fr-FR" sz="900" spc="-15">
                          <a:solidFill>
                            <a:srgbClr val="45479E"/>
                          </a:solidFill>
                          <a:effectLst/>
                          <a:latin typeface="+mj-lt"/>
                        </a:rPr>
                        <a:t> </a:t>
                      </a:r>
                      <a:r>
                        <a:rPr lang="fr-FR" sz="90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Accueil,</a:t>
                      </a:r>
                      <a:r>
                        <a:rPr lang="fr-FR" sz="900" spc="-5">
                          <a:solidFill>
                            <a:srgbClr val="45479E"/>
                          </a:solidFill>
                          <a:effectLst/>
                          <a:latin typeface="+mj-lt"/>
                        </a:rPr>
                        <a:t> </a:t>
                      </a:r>
                      <a:r>
                        <a:rPr lang="fr-FR" sz="90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Ronde des</a:t>
                      </a:r>
                      <a:r>
                        <a:rPr lang="fr-FR" sz="900" spc="-15">
                          <a:solidFill>
                            <a:srgbClr val="45479E"/>
                          </a:solidFill>
                          <a:effectLst/>
                          <a:latin typeface="+mj-lt"/>
                        </a:rPr>
                        <a:t> </a:t>
                      </a:r>
                      <a:r>
                        <a:rPr lang="fr-FR" sz="90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a:solidFill>
                            <a:srgbClr val="45479E"/>
                          </a:solidFill>
                          <a:effectLst/>
                          <a:latin typeface="+mj-lt"/>
                        </a:rPr>
                        <a:t> A</a:t>
                      </a:r>
                      <a:r>
                        <a:rPr lang="fr-FR" sz="900">
                          <a:solidFill>
                            <a:srgbClr val="45479E"/>
                          </a:solidFill>
                          <a:effectLst/>
                          <a:latin typeface="+mj-lt"/>
                        </a:rPr>
                        <a:t>nimation sportive, </a:t>
                      </a:r>
                      <a:r>
                        <a:rPr lang="fr-FR" sz="900" spc="-15">
                          <a:solidFill>
                            <a:srgbClr val="45479E"/>
                          </a:solidFill>
                          <a:effectLst/>
                          <a:latin typeface="+mj-lt"/>
                        </a:rPr>
                        <a:t>c</a:t>
                      </a:r>
                      <a:r>
                        <a:rPr lang="fr-FR" sz="900">
                          <a:solidFill>
                            <a:srgbClr val="45479E"/>
                          </a:solidFill>
                          <a:effectLst/>
                          <a:latin typeface="+mj-lt"/>
                        </a:rPr>
                        <a:t>ulturell</a:t>
                      </a:r>
                      <a:r>
                        <a:rPr lang="fr-FR" sz="900" spc="-20">
                          <a:solidFill>
                            <a:srgbClr val="45479E"/>
                          </a:solidFill>
                          <a:effectLst/>
                          <a:latin typeface="+mj-lt"/>
                        </a:rPr>
                        <a:t>e et s</a:t>
                      </a:r>
                      <a:r>
                        <a:rPr lang="fr-FR" sz="900">
                          <a:solidFill>
                            <a:srgbClr val="45479E"/>
                          </a:solidFill>
                          <a:effectLst/>
                          <a:latin typeface="+mj-lt"/>
                        </a:rPr>
                        <a:t>pirituelle</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Lien</a:t>
                      </a:r>
                      <a:r>
                        <a:rPr lang="fr-FR" sz="900" spc="-10">
                          <a:solidFill>
                            <a:srgbClr val="45479E"/>
                          </a:solidFill>
                          <a:effectLst/>
                          <a:latin typeface="+mj-lt"/>
                        </a:rPr>
                        <a:t> </a:t>
                      </a:r>
                      <a:r>
                        <a:rPr lang="fr-FR" sz="900">
                          <a:solidFill>
                            <a:srgbClr val="45479E"/>
                          </a:solidFill>
                          <a:effectLst/>
                          <a:latin typeface="+mj-lt"/>
                        </a:rPr>
                        <a:t>avec</a:t>
                      </a:r>
                      <a:r>
                        <a:rPr lang="fr-FR" sz="900" spc="-5">
                          <a:solidFill>
                            <a:srgbClr val="45479E"/>
                          </a:solidFill>
                          <a:effectLst/>
                          <a:latin typeface="+mj-lt"/>
                        </a:rPr>
                        <a:t> </a:t>
                      </a:r>
                      <a:r>
                        <a:rPr lang="fr-FR" sz="900">
                          <a:solidFill>
                            <a:srgbClr val="45479E"/>
                          </a:solidFill>
                          <a:effectLst/>
                          <a:latin typeface="+mj-lt"/>
                        </a:rPr>
                        <a:t>les</a:t>
                      </a:r>
                      <a:r>
                        <a:rPr lang="fr-FR" sz="900" spc="-10">
                          <a:solidFill>
                            <a:srgbClr val="45479E"/>
                          </a:solidFill>
                          <a:effectLst/>
                          <a:latin typeface="+mj-lt"/>
                        </a:rPr>
                        <a:t> </a:t>
                      </a:r>
                      <a:r>
                        <a:rPr lang="fr-FR" sz="900">
                          <a:solidFill>
                            <a:srgbClr val="45479E"/>
                          </a:solidFill>
                          <a:effectLst/>
                          <a:latin typeface="+mj-lt"/>
                        </a:rPr>
                        <a:t>ins</a:t>
                      </a:r>
                      <a:r>
                        <a:rPr lang="fr-FR" sz="900">
                          <a:solidFill>
                            <a:srgbClr val="45479E"/>
                          </a:solidFill>
                          <a:effectLst/>
                          <a:latin typeface="+mj-lt"/>
                          <a:ea typeface="+mn-ea"/>
                          <a:cs typeface="+mn-cs"/>
                        </a:rPr>
                        <a:t>tances</a:t>
                      </a:r>
                      <a:endParaRPr lang="fr-FR" sz="90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Invitation</a:t>
                      </a:r>
                      <a:endParaRPr lang="fr-FR" sz="900" spc="-15">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Affiches</a:t>
                      </a:r>
                      <a:endParaRPr lang="fr-FR" sz="900" spc="-15">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a:solidFill>
                            <a:srgbClr val="45479E"/>
                          </a:solidFill>
                          <a:effectLst/>
                          <a:uFill>
                            <a:solidFill>
                              <a:srgbClr val="1F3863"/>
                            </a:solidFill>
                          </a:uFill>
                          <a:latin typeface="+mj-lt"/>
                        </a:rPr>
                        <a:t>Retour</a:t>
                      </a:r>
                      <a:r>
                        <a:rPr lang="fr-FR" sz="1050" u="none" spc="-2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d’évaluation</a:t>
                      </a:r>
                      <a:r>
                        <a:rPr lang="fr-FR" sz="1050" u="none" spc="-1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du</a:t>
                      </a:r>
                      <a:r>
                        <a:rPr lang="fr-FR" sz="1050" u="none" spc="-10">
                          <a:solidFill>
                            <a:srgbClr val="45479E"/>
                          </a:solidFill>
                          <a:effectLst/>
                          <a:uFill>
                            <a:solidFill>
                              <a:srgbClr val="1F3863"/>
                            </a:solidFill>
                          </a:uFill>
                          <a:latin typeface="+mj-lt"/>
                        </a:rPr>
                        <a:t> championnat</a:t>
                      </a:r>
                      <a:r>
                        <a:rPr lang="fr-FR" sz="1050" u="none">
                          <a:solidFill>
                            <a:srgbClr val="45479E"/>
                          </a:solidFill>
                          <a:effectLst/>
                          <a:uFill>
                            <a:solidFill>
                              <a:srgbClr val="1F3863"/>
                            </a:solidFill>
                          </a:uFill>
                          <a:latin typeface="+mj-lt"/>
                        </a:rPr>
                        <a:t> en</a:t>
                      </a:r>
                      <a:r>
                        <a:rPr lang="fr-FR" sz="1050" u="none" spc="-1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CTN</a:t>
                      </a:r>
                      <a:endParaRPr lang="fr-FR" sz="1050" u="none">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a:solidFill>
                            <a:srgbClr val="45479E"/>
                          </a:solidFill>
                          <a:effectLst/>
                          <a:uFill>
                            <a:solidFill>
                              <a:srgbClr val="385522"/>
                            </a:solidFill>
                          </a:uFill>
                          <a:latin typeface="+mj-lt"/>
                        </a:rPr>
                        <a:t>Veiller</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à</a:t>
                      </a:r>
                      <a:r>
                        <a:rPr lang="fr-FR" sz="1050" u="none" spc="-1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notre</a:t>
                      </a:r>
                      <a:r>
                        <a:rPr lang="fr-FR" sz="1050" u="none" spc="-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impact</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carbone</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et</a:t>
                      </a:r>
                      <a:r>
                        <a:rPr lang="fr-FR" sz="1050" u="none" spc="-1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de</a:t>
                      </a:r>
                      <a:r>
                        <a:rPr lang="fr-FR" sz="1050" u="none" spc="-15">
                          <a:solidFill>
                            <a:srgbClr val="45479E"/>
                          </a:solidFill>
                          <a:effectLst/>
                          <a:uFill>
                            <a:solidFill>
                              <a:srgbClr val="385522"/>
                            </a:solidFill>
                          </a:uFill>
                          <a:latin typeface="+mj-lt"/>
                        </a:rPr>
                        <a:t> </a:t>
                      </a:r>
                      <a:r>
                        <a:rPr lang="fr-FR" sz="1050" u="none" err="1">
                          <a:solidFill>
                            <a:srgbClr val="45479E"/>
                          </a:solidFill>
                          <a:effectLst/>
                          <a:uFill>
                            <a:solidFill>
                              <a:srgbClr val="385522"/>
                            </a:solidFill>
                          </a:uFill>
                          <a:latin typeface="+mj-lt"/>
                        </a:rPr>
                        <a:t>Consomm</a:t>
                      </a:r>
                      <a:r>
                        <a:rPr lang="fr-FR" sz="1050" u="none">
                          <a:solidFill>
                            <a:srgbClr val="45479E"/>
                          </a:solidFill>
                          <a:effectLst/>
                          <a:uFill>
                            <a:solidFill>
                              <a:srgbClr val="385522"/>
                            </a:solidFill>
                          </a:uFill>
                          <a:latin typeface="+mj-lt"/>
                        </a:rPr>
                        <a:t>-Acteur</a:t>
                      </a:r>
                      <a:endParaRPr lang="fr-FR" sz="1050" u="none">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8" y="2133176"/>
            <a:ext cx="2718131" cy="3491982"/>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Structure Artificielle d’Escalade (SAE) avec 18 voies simultanément dans différents profils plus ou moins déversant. Hauteur souhaitable 10m et plus.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Possibilité de grimper dans toutes les voies en tête.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salle de difficulté doit permettre d’installer les tables d’arbitrage avec suffisamment de recul pour qu’aucun risque ne soit encouru.</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Bloc : possibilité d’utiliser une salle de pans ou des bas de voies. Prévoir un espace suffisamment important entre deux blocs pour éviter une gêne ou une chute entre deux cordées.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Pièce pour le secrétariat.</a:t>
            </a:r>
          </a:p>
          <a:p>
            <a:pPr marL="184150" marR="5080" indent="-17145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Infrastructures et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14175" y="1489855"/>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Matériel</a:t>
            </a:r>
            <a:endParaRPr lang="fr-FR" sz="2000" b="1"/>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1489855"/>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Secrétariat sur site</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333" y="1458899"/>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Installations sportives</a:t>
            </a:r>
            <a:endParaRPr lang="fr-FR" sz="2000" b="1"/>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1268625"/>
            <a:ext cx="0" cy="423206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1268625"/>
            <a:ext cx="0" cy="417491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40665" y="2133176"/>
            <a:ext cx="2718131" cy="138717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Tables et chaises pour chaque voie.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couleur des prises utilisées pour les filles doit être bien distincte.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couleur des scotchs pour le bloc doit être la même tout au long de l’épreuve.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Podium</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Sono avec micro</a:t>
            </a:r>
          </a:p>
        </p:txBody>
      </p:sp>
      <p:sp>
        <p:nvSpPr>
          <p:cNvPr id="19" name="object 8">
            <a:extLst>
              <a:ext uri="{FF2B5EF4-FFF2-40B4-BE49-F238E27FC236}">
                <a16:creationId xmlns:a16="http://schemas.microsoft.com/office/drawing/2014/main" id="{F1C8D0EE-13BF-0B07-E9C1-FDACEEBF5BB2}"/>
              </a:ext>
            </a:extLst>
          </p:cNvPr>
          <p:cNvSpPr txBox="1"/>
          <p:nvPr/>
        </p:nvSpPr>
        <p:spPr>
          <a:xfrm>
            <a:off x="6218026" y="2133176"/>
            <a:ext cx="2718131" cy="79098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1 ordinateur et 1 imprimante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Fournitures : stylos, papier, scotch, plaquettes,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Feuilles de juges, ordre de passage, …</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428634" y="2267342"/>
            <a:ext cx="3900476" cy="384977"/>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voies doivent être progressives ; pas de mouvements aléatoires dans le bas des voies</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Niveau de difficulté</a:t>
            </a:r>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529517" y="1850558"/>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bloc</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1028512" y="183389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Epreuve de difficulté</a:t>
            </a:r>
            <a:endParaRPr lang="fr-FR" sz="2000" b="1"/>
          </a:p>
        </p:txBody>
      </p: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4588223" y="1779300"/>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F1C8D0EE-13BF-0B07-E9C1-FDACEEBF5BB2}"/>
              </a:ext>
            </a:extLst>
          </p:cNvPr>
          <p:cNvSpPr txBox="1"/>
          <p:nvPr/>
        </p:nvSpPr>
        <p:spPr>
          <a:xfrm>
            <a:off x="4969947" y="2267342"/>
            <a:ext cx="3745412" cy="157735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4 à 5 blocs par catégorie. Ils doivent être </a:t>
            </a:r>
            <a:r>
              <a:rPr lang="fr-FR" sz="1200" spc="-10" err="1">
                <a:solidFill>
                  <a:srgbClr val="2E3092"/>
                </a:solidFill>
                <a:latin typeface="Calibri"/>
                <a:cs typeface="Calibri"/>
              </a:rPr>
              <a:t>grimpables</a:t>
            </a:r>
            <a:r>
              <a:rPr lang="fr-FR" sz="1200" spc="-10">
                <a:solidFill>
                  <a:srgbClr val="2E3092"/>
                </a:solidFill>
                <a:latin typeface="Calibri"/>
                <a:cs typeface="Calibri"/>
              </a:rPr>
              <a:t> en même temps.</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cotations du bloc se réfèrent aux difficultés des voies.</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styles et profils doivent être variés dans la mesure du possible.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 bloc 1 doit, dans la mesure du possible, être enchainé par tous les grimpeurs.</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graphicFrame>
        <p:nvGraphicFramePr>
          <p:cNvPr id="3" name="Tableau 2">
            <a:extLst>
              <a:ext uri="{FF2B5EF4-FFF2-40B4-BE49-F238E27FC236}">
                <a16:creationId xmlns:a16="http://schemas.microsoft.com/office/drawing/2014/main" id="{16D97A6D-96E9-42D1-9CED-4AEC05F81952}"/>
              </a:ext>
            </a:extLst>
          </p:cNvPr>
          <p:cNvGraphicFramePr>
            <a:graphicFrameLocks noGrp="1"/>
          </p:cNvGraphicFramePr>
          <p:nvPr>
            <p:extLst>
              <p:ext uri="{D42A27DB-BD31-4B8C-83A1-F6EECF244321}">
                <p14:modId xmlns:p14="http://schemas.microsoft.com/office/powerpoint/2010/main" val="3643279125"/>
              </p:ext>
            </p:extLst>
          </p:nvPr>
        </p:nvGraphicFramePr>
        <p:xfrm>
          <a:off x="578655" y="2851545"/>
          <a:ext cx="3420415" cy="914400"/>
        </p:xfrm>
        <a:graphic>
          <a:graphicData uri="http://schemas.openxmlformats.org/drawingml/2006/table">
            <a:tbl>
              <a:tblPr firstRow="1" firstCol="1" bandRow="1">
                <a:tableStyleId>{D113A9D2-9D6B-4929-AA2D-F23B5EE8CBE7}</a:tableStyleId>
              </a:tblPr>
              <a:tblGrid>
                <a:gridCol w="684083">
                  <a:extLst>
                    <a:ext uri="{9D8B030D-6E8A-4147-A177-3AD203B41FA5}">
                      <a16:colId xmlns:a16="http://schemas.microsoft.com/office/drawing/2014/main" val="1560341050"/>
                    </a:ext>
                  </a:extLst>
                </a:gridCol>
                <a:gridCol w="684083">
                  <a:extLst>
                    <a:ext uri="{9D8B030D-6E8A-4147-A177-3AD203B41FA5}">
                      <a16:colId xmlns:a16="http://schemas.microsoft.com/office/drawing/2014/main" val="492825702"/>
                    </a:ext>
                  </a:extLst>
                </a:gridCol>
                <a:gridCol w="684083">
                  <a:extLst>
                    <a:ext uri="{9D8B030D-6E8A-4147-A177-3AD203B41FA5}">
                      <a16:colId xmlns:a16="http://schemas.microsoft.com/office/drawing/2014/main" val="2117073523"/>
                    </a:ext>
                  </a:extLst>
                </a:gridCol>
                <a:gridCol w="684083">
                  <a:extLst>
                    <a:ext uri="{9D8B030D-6E8A-4147-A177-3AD203B41FA5}">
                      <a16:colId xmlns:a16="http://schemas.microsoft.com/office/drawing/2014/main" val="3690929024"/>
                    </a:ext>
                  </a:extLst>
                </a:gridCol>
                <a:gridCol w="684083">
                  <a:extLst>
                    <a:ext uri="{9D8B030D-6E8A-4147-A177-3AD203B41FA5}">
                      <a16:colId xmlns:a16="http://schemas.microsoft.com/office/drawing/2014/main" val="1334128695"/>
                    </a:ext>
                  </a:extLst>
                </a:gridCol>
              </a:tblGrid>
              <a:tr h="0">
                <a:tc>
                  <a:txBody>
                    <a:bodyPr/>
                    <a:lstStyle/>
                    <a:p>
                      <a:pPr algn="ctr"/>
                      <a:r>
                        <a:rPr lang="fr-FR" sz="1200">
                          <a:effectLst/>
                        </a:rPr>
                        <a:t>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14270331"/>
                  </a:ext>
                </a:extLst>
              </a:tr>
              <a:tr h="0">
                <a:tc>
                  <a:txBody>
                    <a:bodyPr/>
                    <a:lstStyle/>
                    <a:p>
                      <a:pPr algn="ctr"/>
                      <a:r>
                        <a:rPr lang="fr-FR" sz="1200">
                          <a:effectLst/>
                        </a:rPr>
                        <a:t>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6B/C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904064"/>
                  </a:ext>
                </a:extLst>
              </a:tr>
              <a:tr h="0">
                <a:tc>
                  <a:txBody>
                    <a:bodyPr/>
                    <a:lstStyle/>
                    <a:p>
                      <a:pPr algn="ctr"/>
                      <a:r>
                        <a:rPr lang="fr-FR" sz="1200">
                          <a:effectLst/>
                        </a:rPr>
                        <a:t>M</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9100823"/>
                  </a:ext>
                </a:extLst>
              </a:tr>
              <a:tr h="0">
                <a:tc>
                  <a:txBody>
                    <a:bodyPr/>
                    <a:lstStyle/>
                    <a:p>
                      <a:pPr algn="ctr"/>
                      <a:r>
                        <a:rPr lang="fr-FR" sz="1200">
                          <a:effectLst/>
                        </a:rPr>
                        <a:t>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90589455"/>
                  </a:ext>
                </a:extLst>
              </a:tr>
              <a:tr h="0">
                <a:tc>
                  <a:txBody>
                    <a:bodyPr/>
                    <a:lstStyle/>
                    <a:p>
                      <a:pPr algn="ctr"/>
                      <a:r>
                        <a:rPr lang="fr-FR" sz="1200">
                          <a:effectLst/>
                        </a:rPr>
                        <a:t>J</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8121385"/>
                  </a:ext>
                </a:extLst>
              </a:tr>
            </a:tbl>
          </a:graphicData>
        </a:graphic>
      </p:graphicFrame>
      <p:sp>
        <p:nvSpPr>
          <p:cNvPr id="4" name="object 4">
            <a:extLst>
              <a:ext uri="{FF2B5EF4-FFF2-40B4-BE49-F238E27FC236}">
                <a16:creationId xmlns:a16="http://schemas.microsoft.com/office/drawing/2014/main" id="{4B160693-4878-E1AC-CE1D-7F888EF5EFB5}"/>
              </a:ext>
            </a:extLst>
          </p:cNvPr>
          <p:cNvSpPr txBox="1">
            <a:spLocks/>
          </p:cNvSpPr>
          <p:nvPr/>
        </p:nvSpPr>
        <p:spPr>
          <a:xfrm>
            <a:off x="5459692" y="3968600"/>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vitesse</a:t>
            </a:r>
            <a:endParaRPr lang="fr-FR" sz="2000" b="1"/>
          </a:p>
        </p:txBody>
      </p:sp>
      <p:sp>
        <p:nvSpPr>
          <p:cNvPr id="5" name="object 8">
            <a:extLst>
              <a:ext uri="{FF2B5EF4-FFF2-40B4-BE49-F238E27FC236}">
                <a16:creationId xmlns:a16="http://schemas.microsoft.com/office/drawing/2014/main" id="{13FAF3F3-FD56-06CA-A16A-5D63E1C7E8BF}"/>
              </a:ext>
            </a:extLst>
          </p:cNvPr>
          <p:cNvSpPr txBox="1"/>
          <p:nvPr/>
        </p:nvSpPr>
        <p:spPr>
          <a:xfrm>
            <a:off x="4917162" y="4401562"/>
            <a:ext cx="3745412" cy="79098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Deux voies identiques ou différentes d’une ou de plusieurs couleurs (démarcation), côte à côte. </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Accessible à tous, envergure et cotation.</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spTree>
    <p:extLst>
      <p:ext uri="{BB962C8B-B14F-4D97-AF65-F5344CB8AC3E}">
        <p14:creationId xmlns:p14="http://schemas.microsoft.com/office/powerpoint/2010/main" val="4876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428634" y="2267342"/>
            <a:ext cx="3900476" cy="1970539"/>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chambre d’appel avec 2/3 jeunes officiels pour valider la présence des compétiteurs 15 min avant leur passage.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Un enseignant formé est responsable de vérifier les nœuds d’encordement et la mise en place du système d’assurage pour 2 voies.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jeunes officiels par voie.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rotation toutes les 2h.</a:t>
            </a:r>
          </a:p>
          <a:p>
            <a:pPr marL="12700" marR="5080" algn="just">
              <a:lnSpc>
                <a:spcPct val="102699"/>
              </a:lnSpc>
              <a:spcBef>
                <a:spcPts val="90"/>
              </a:spcBef>
              <a:buClr>
                <a:srgbClr val="F4C009"/>
              </a:buClr>
            </a:pPr>
            <a:endParaRPr lang="fr-FR" sz="1200" spc="-10">
              <a:solidFill>
                <a:srgbClr val="2E3092"/>
              </a:solidFill>
              <a:latin typeface="Calibri"/>
              <a:cs typeface="Calibri"/>
            </a:endParaRPr>
          </a:p>
          <a:p>
            <a:pPr marL="184150" marR="5080" indent="-171450" algn="just">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Arbitre et Jeunes officiels</a:t>
            </a:r>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529517" y="1850558"/>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bloc</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1028512" y="183389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Epreuve de difficulté</a:t>
            </a:r>
            <a:endParaRPr lang="fr-FR" sz="2000" b="1"/>
          </a:p>
        </p:txBody>
      </p: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4588223" y="1779300"/>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F1C8D0EE-13BF-0B07-E9C1-FDACEEBF5BB2}"/>
              </a:ext>
            </a:extLst>
          </p:cNvPr>
          <p:cNvSpPr txBox="1"/>
          <p:nvPr/>
        </p:nvSpPr>
        <p:spPr>
          <a:xfrm>
            <a:off x="4969947" y="2267342"/>
            <a:ext cx="3745412" cy="1184170"/>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chambre d’appel avec 2/3 jeunes officiels pour valider la présence des compétiteurs 15 min avant leur passage.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Un enseignant responsable par secteur de bloc.</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jeunes officiels par bloc.</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rotation toutes les 2h.</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sp>
        <p:nvSpPr>
          <p:cNvPr id="4" name="object 4">
            <a:extLst>
              <a:ext uri="{FF2B5EF4-FFF2-40B4-BE49-F238E27FC236}">
                <a16:creationId xmlns:a16="http://schemas.microsoft.com/office/drawing/2014/main" id="{4B160693-4878-E1AC-CE1D-7F888EF5EFB5}"/>
              </a:ext>
            </a:extLst>
          </p:cNvPr>
          <p:cNvSpPr txBox="1">
            <a:spLocks/>
          </p:cNvSpPr>
          <p:nvPr/>
        </p:nvSpPr>
        <p:spPr>
          <a:xfrm>
            <a:off x="1183568" y="4132317"/>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vitesse</a:t>
            </a:r>
            <a:endParaRPr lang="fr-FR" sz="2000" b="1"/>
          </a:p>
        </p:txBody>
      </p:sp>
      <p:sp>
        <p:nvSpPr>
          <p:cNvPr id="5" name="object 8">
            <a:extLst>
              <a:ext uri="{FF2B5EF4-FFF2-40B4-BE49-F238E27FC236}">
                <a16:creationId xmlns:a16="http://schemas.microsoft.com/office/drawing/2014/main" id="{13FAF3F3-FD56-06CA-A16A-5D63E1C7E8BF}"/>
              </a:ext>
            </a:extLst>
          </p:cNvPr>
          <p:cNvSpPr txBox="1"/>
          <p:nvPr/>
        </p:nvSpPr>
        <p:spPr>
          <a:xfrm>
            <a:off x="596172" y="4516314"/>
            <a:ext cx="3745412" cy="98116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4 jeunes officiels ; 2 chronométreurs et 2 juges.</a:t>
            </a:r>
          </a:p>
          <a:p>
            <a:pPr marL="183600" marR="5080" indent="-17280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enseignants responsable d’organiser l’épreuve : faire l’appel et positionner les mousquetons sur les baudriers des grimpeurs.</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pic>
        <p:nvPicPr>
          <p:cNvPr id="8" name="Graphique 7" descr="Dossier contour">
            <a:hlinkClick r:id="rId2"/>
            <a:extLst>
              <a:ext uri="{FF2B5EF4-FFF2-40B4-BE49-F238E27FC236}">
                <a16:creationId xmlns:a16="http://schemas.microsoft.com/office/drawing/2014/main" id="{3978B691-344A-C113-1DA8-740D96942A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5453" y="4583080"/>
            <a:ext cx="914400" cy="914400"/>
          </a:xfrm>
          <a:prstGeom prst="rect">
            <a:avLst/>
          </a:prstGeom>
        </p:spPr>
      </p:pic>
      <p:sp>
        <p:nvSpPr>
          <p:cNvPr id="10" name="ZoneTexte 9">
            <a:extLst>
              <a:ext uri="{FF2B5EF4-FFF2-40B4-BE49-F238E27FC236}">
                <a16:creationId xmlns:a16="http://schemas.microsoft.com/office/drawing/2014/main" id="{7419C637-D5C2-0493-EC91-E9963BF4DAB4}"/>
              </a:ext>
            </a:extLst>
          </p:cNvPr>
          <p:cNvSpPr txBox="1"/>
          <p:nvPr/>
        </p:nvSpPr>
        <p:spPr>
          <a:xfrm>
            <a:off x="5225537" y="4087433"/>
            <a:ext cx="3185840" cy="707886"/>
          </a:xfrm>
          <a:prstGeom prst="rect">
            <a:avLst/>
          </a:prstGeom>
          <a:noFill/>
        </p:spPr>
        <p:txBody>
          <a:bodyPr wrap="square" rtlCol="0">
            <a:spAutoFit/>
          </a:bodyPr>
          <a:lstStyle/>
          <a:p>
            <a:pPr algn="ctr"/>
            <a:r>
              <a:rPr lang="fr-FR" sz="2000" b="1">
                <a:solidFill>
                  <a:srgbClr val="2E3092"/>
                </a:solidFill>
                <a:latin typeface="+mj-lt"/>
                <a:ea typeface="+mj-ea"/>
                <a:cs typeface="+mj-cs"/>
              </a:rPr>
              <a:t>Fichier de gestion des rotations des juges</a:t>
            </a:r>
          </a:p>
        </p:txBody>
      </p:sp>
      <p:sp>
        <p:nvSpPr>
          <p:cNvPr id="11" name="ZoneTexte 10">
            <a:extLst>
              <a:ext uri="{FF2B5EF4-FFF2-40B4-BE49-F238E27FC236}">
                <a16:creationId xmlns:a16="http://schemas.microsoft.com/office/drawing/2014/main" id="{495C2F69-4030-F35F-AE21-52E868F14A3E}"/>
              </a:ext>
            </a:extLst>
          </p:cNvPr>
          <p:cNvSpPr txBox="1"/>
          <p:nvPr/>
        </p:nvSpPr>
        <p:spPr>
          <a:xfrm>
            <a:off x="1028512" y="1084063"/>
            <a:ext cx="5573962" cy="338554"/>
          </a:xfrm>
          <a:prstGeom prst="rect">
            <a:avLst/>
          </a:prstGeom>
          <a:noFill/>
        </p:spPr>
        <p:txBody>
          <a:bodyPr wrap="none" rtlCol="0">
            <a:spAutoFit/>
          </a:bodyPr>
          <a:lstStyle/>
          <a:p>
            <a:r>
              <a:rPr lang="fr-FR" sz="1600" spc="-10">
                <a:solidFill>
                  <a:srgbClr val="2E3092"/>
                </a:solidFill>
                <a:latin typeface="Calibri"/>
                <a:cs typeface="Calibri"/>
              </a:rPr>
              <a:t>1 président de jury pour validation des JO ; un membre de la CTN.</a:t>
            </a:r>
          </a:p>
        </p:txBody>
      </p:sp>
    </p:spTree>
    <p:extLst>
      <p:ext uri="{BB962C8B-B14F-4D97-AF65-F5344CB8AC3E}">
        <p14:creationId xmlns:p14="http://schemas.microsoft.com/office/powerpoint/2010/main" val="33934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2787286852"/>
              </p:ext>
            </p:extLst>
          </p:nvPr>
        </p:nvGraphicFramePr>
        <p:xfrm>
          <a:off x="850231" y="2157520"/>
          <a:ext cx="7443537" cy="1890688"/>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a:solidFill>
                            <a:srgbClr val="2E3092"/>
                          </a:solidFill>
                          <a:effectLst/>
                        </a:rPr>
                        <a:t> Veille de la compétition avec CTN</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a:solidFill>
                            <a:srgbClr val="2E3092"/>
                          </a:solidFill>
                          <a:effectLst/>
                        </a:rPr>
                        <a:t>JOUR 1</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a:solidFill>
                            <a:srgbClr val="2E3092"/>
                          </a:solidFill>
                          <a:effectLst/>
                        </a:rPr>
                        <a:t>JOUR 2</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59746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Accueil : pointage des inscrits (si pas passage à l’accueil, confirmation par téléphone)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Vérification des ouvertures (prises filles) avec un ou plusieurs membres de la CTN. </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Vérification des plans de voies et des flashs vidéos.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latin typeface="+mn-lt"/>
                        <a:ea typeface="+mn-ea"/>
                        <a:cs typeface="+mn-cs"/>
                      </a:endParaRP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a:solidFill>
                            <a:srgbClr val="2E3092"/>
                          </a:solidFill>
                          <a:effectLst/>
                        </a:rPr>
                        <a:t>Epreuve de difficulté et de vitesse</a:t>
                      </a:r>
                    </a:p>
                    <a:p>
                      <a:pPr algn="ctr">
                        <a:lnSpc>
                          <a:spcPct val="100000"/>
                        </a:lnSpc>
                        <a:spcBef>
                          <a:spcPts val="0"/>
                        </a:spcBef>
                        <a:spcAft>
                          <a:spcPts val="0"/>
                        </a:spcAft>
                      </a:pPr>
                      <a:r>
                        <a:rPr lang="fr-FR" sz="1000">
                          <a:solidFill>
                            <a:srgbClr val="2E3092"/>
                          </a:solidFill>
                          <a:effectLst/>
                        </a:rPr>
                        <a:t>Les cordées mixtes passent l’épreuve de difficulté en premier.</a:t>
                      </a:r>
                    </a:p>
                    <a:p>
                      <a:pPr algn="ctr">
                        <a:lnSpc>
                          <a:spcPct val="100000"/>
                        </a:lnSpc>
                        <a:spcBef>
                          <a:spcPts val="0"/>
                        </a:spcBef>
                        <a:spcAft>
                          <a:spcPts val="0"/>
                        </a:spcAft>
                      </a:pPr>
                      <a:endParaRPr lang="fr-FR" sz="1000">
                        <a:solidFill>
                          <a:srgbClr val="2E3092"/>
                        </a:solidFill>
                        <a:effectLst/>
                      </a:endParaRPr>
                    </a:p>
                    <a:p>
                      <a:pPr algn="ctr">
                        <a:lnSpc>
                          <a:spcPct val="100000"/>
                        </a:lnSpc>
                        <a:spcBef>
                          <a:spcPts val="0"/>
                        </a:spcBef>
                        <a:spcAft>
                          <a:spcPts val="0"/>
                        </a:spcAft>
                      </a:pPr>
                      <a:r>
                        <a:rPr lang="fr-FR" sz="1000">
                          <a:solidFill>
                            <a:srgbClr val="2E3092"/>
                          </a:solidFill>
                          <a:effectLst/>
                        </a:rPr>
                        <a:t>Les cordées non mixtes passent l’épreuve de vitesse en premier.</a:t>
                      </a: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a:solidFill>
                            <a:srgbClr val="2E3092"/>
                          </a:solidFill>
                          <a:effectLst/>
                        </a:rPr>
                        <a:t>Epreuve de bloc</a:t>
                      </a:r>
                    </a:p>
                    <a:p>
                      <a:pPr algn="ctr">
                        <a:lnSpc>
                          <a:spcPct val="107000"/>
                        </a:lnSpc>
                        <a:spcAft>
                          <a:spcPts val="0"/>
                        </a:spcAft>
                      </a:pPr>
                      <a:r>
                        <a:rPr lang="fr-FR" sz="1000" baseline="0">
                          <a:solidFill>
                            <a:srgbClr val="2E3092"/>
                          </a:solidFill>
                          <a:effectLst/>
                        </a:rPr>
                        <a:t>Les cordées mixtes passent en premier dans les blocs.</a:t>
                      </a:r>
                    </a:p>
                    <a:p>
                      <a:pPr algn="ctr">
                        <a:lnSpc>
                          <a:spcPct val="107000"/>
                        </a:lnSpc>
                        <a:spcAft>
                          <a:spcPts val="0"/>
                        </a:spcAft>
                      </a:pPr>
                      <a:endParaRPr lang="fr-FR" sz="1000" baseline="0">
                        <a:solidFill>
                          <a:srgbClr val="2E3092"/>
                        </a:solidFill>
                        <a:effectLst/>
                      </a:endParaRPr>
                    </a:p>
                    <a:p>
                      <a:pPr algn="ctr">
                        <a:lnSpc>
                          <a:spcPct val="107000"/>
                        </a:lnSpc>
                        <a:spcAft>
                          <a:spcPts val="0"/>
                        </a:spcAft>
                      </a:pPr>
                      <a:r>
                        <a:rPr lang="fr-FR" sz="1000" baseline="0">
                          <a:solidFill>
                            <a:srgbClr val="2E3092"/>
                          </a:solidFill>
                          <a:effectLst/>
                        </a:rPr>
                        <a:t>Podium et remise des récompenses</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pic>
        <p:nvPicPr>
          <p:cNvPr id="2" name="Graphique 1" descr="Dossier contour">
            <a:hlinkClick r:id="rId2"/>
            <a:extLst>
              <a:ext uri="{FF2B5EF4-FFF2-40B4-BE49-F238E27FC236}">
                <a16:creationId xmlns:a16="http://schemas.microsoft.com/office/drawing/2014/main" id="{CD998388-ADFA-B0CC-9FEB-82C8F0BCA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8996" y="5072855"/>
            <a:ext cx="914400" cy="914400"/>
          </a:xfrm>
          <a:prstGeom prst="rect">
            <a:avLst/>
          </a:prstGeom>
        </p:spPr>
      </p:pic>
      <p:sp>
        <p:nvSpPr>
          <p:cNvPr id="10" name="ZoneTexte 9">
            <a:extLst>
              <a:ext uri="{FF2B5EF4-FFF2-40B4-BE49-F238E27FC236}">
                <a16:creationId xmlns:a16="http://schemas.microsoft.com/office/drawing/2014/main" id="{A1D6B438-6E73-FFC1-CFDF-839E7A93B182}"/>
              </a:ext>
            </a:extLst>
          </p:cNvPr>
          <p:cNvSpPr txBox="1"/>
          <p:nvPr/>
        </p:nvSpPr>
        <p:spPr>
          <a:xfrm>
            <a:off x="2979080" y="4577208"/>
            <a:ext cx="3185840" cy="400110"/>
          </a:xfrm>
          <a:prstGeom prst="rect">
            <a:avLst/>
          </a:prstGeom>
          <a:noFill/>
        </p:spPr>
        <p:txBody>
          <a:bodyPr wrap="square" rtlCol="0">
            <a:spAutoFit/>
          </a:bodyPr>
          <a:lstStyle/>
          <a:p>
            <a:pPr algn="ctr"/>
            <a:r>
              <a:rPr lang="fr-FR" sz="2000" b="1">
                <a:solidFill>
                  <a:srgbClr val="2E3092"/>
                </a:solidFill>
                <a:latin typeface="+mj-lt"/>
                <a:ea typeface="+mj-ea"/>
                <a:cs typeface="+mj-cs"/>
              </a:rPr>
              <a:t>Programme des rotations</a:t>
            </a:r>
          </a:p>
        </p:txBody>
      </p:sp>
    </p:spTree>
    <p:extLst>
      <p:ext uri="{BB962C8B-B14F-4D97-AF65-F5344CB8AC3E}">
        <p14:creationId xmlns:p14="http://schemas.microsoft.com/office/powerpoint/2010/main" val="358242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58261" y="3924770"/>
            <a:ext cx="2256291"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Réunion Technique</a:t>
            </a:r>
            <a:endParaRPr lang="fr-FR" sz="2000" b="1"/>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26658" y="3924770"/>
            <a:ext cx="2259043"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Règlement</a:t>
            </a:r>
            <a:r>
              <a:rPr lang="fr-FR" sz="2000" b="1"/>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46422" y="4355860"/>
            <a:ext cx="3188219" cy="600805"/>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a:solidFill>
                  <a:srgbClr val="2E3092"/>
                </a:solidFill>
                <a:latin typeface="Calibri"/>
                <a:cs typeface="Calibri"/>
              </a:rPr>
              <a:t>Veille de la compétition, avec membres de CTN</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Rappel du règlement aux enseignants</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Réunion du jury avec les Jeunes officiels</a:t>
            </a: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29560344"/>
              </p:ext>
            </p:extLst>
          </p:nvPr>
        </p:nvGraphicFramePr>
        <p:xfrm>
          <a:off x="1447800" y="1597100"/>
          <a:ext cx="6248399" cy="1297091"/>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341299">
                <a:tc>
                  <a:txBody>
                    <a:bodyPr/>
                    <a:lstStyle/>
                    <a:p>
                      <a:pPr algn="l">
                        <a:lnSpc>
                          <a:spcPct val="107000"/>
                        </a:lnSpc>
                        <a:spcAft>
                          <a:spcPts val="0"/>
                        </a:spcAft>
                      </a:pPr>
                      <a:r>
                        <a:rPr lang="fr-FR" sz="1000">
                          <a:solidFill>
                            <a:srgbClr val="2E3092"/>
                          </a:solidFill>
                          <a:effectLst/>
                        </a:rPr>
                        <a:t>Nombre de participants</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entre 250 et 300 grimpeurs </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Environ 80 jeunes officiels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955792">
                <a:tc>
                  <a:txBody>
                    <a:bodyPr/>
                    <a:lstStyle/>
                    <a:p>
                      <a:pPr algn="l">
                        <a:lnSpc>
                          <a:spcPct val="107000"/>
                        </a:lnSpc>
                        <a:spcAft>
                          <a:spcPts val="0"/>
                        </a:spcAft>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T-shirts « champion » et médailles fournis par l’</a:t>
                      </a:r>
                      <a:r>
                        <a:rPr lang="fr-FR" sz="100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Éventuellement lots remis sous forme de tombola (numéro de dossard)</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30" y="1728798"/>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sp>
        <p:nvSpPr>
          <p:cNvPr id="10" name="object 37">
            <a:extLst>
              <a:ext uri="{FF2B5EF4-FFF2-40B4-BE49-F238E27FC236}">
                <a16:creationId xmlns:a16="http://schemas.microsoft.com/office/drawing/2014/main" id="{D59EBEF2-E2C6-9FA2-2E29-9FC83DF68E66}"/>
              </a:ext>
            </a:extLst>
          </p:cNvPr>
          <p:cNvSpPr/>
          <p:nvPr/>
        </p:nvSpPr>
        <p:spPr>
          <a:xfrm>
            <a:off x="1106344" y="2363027"/>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3613" y="3495810"/>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3908147"/>
            <a:ext cx="0" cy="1505647"/>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12871" y="4355860"/>
            <a:ext cx="3344203" cy="981166"/>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Mémo d’arbitrage JO-arbitre pour annonces </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Vérification des licences la veille de la compétition.</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858903"/>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Dispositif du championnat</a:t>
            </a:r>
            <a:endParaRPr lang="fr-FR" sz="2000" b="1"/>
          </a:p>
        </p:txBody>
      </p:sp>
    </p:spTree>
    <p:extLst>
      <p:ext uri="{BB962C8B-B14F-4D97-AF65-F5344CB8AC3E}">
        <p14:creationId xmlns:p14="http://schemas.microsoft.com/office/powerpoint/2010/main" val="2308429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On-screen Show (4:3)</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revision>1</cp:revision>
  <cp:lastPrinted>2023-10-13T08:25:01Z</cp:lastPrinted>
  <dcterms:modified xsi:type="dcterms:W3CDTF">2024-01-09T10:29:24Z</dcterms:modified>
</cp:coreProperties>
</file>