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74" r:id="rId3"/>
    <p:sldId id="296" r:id="rId4"/>
    <p:sldId id="295" r:id="rId5"/>
    <p:sldId id="276" r:id="rId6"/>
    <p:sldId id="297" r:id="rId7"/>
    <p:sldId id="299" r:id="rId8"/>
    <p:sldId id="279" r:id="rId9"/>
    <p:sldId id="294" r:id="rId10"/>
    <p:sldId id="280" r:id="rId11"/>
    <p:sldId id="292" r:id="rId12"/>
    <p:sldId id="293" r:id="rId13"/>
    <p:sldId id="300" r:id="rId14"/>
    <p:sldId id="301" r:id="rId15"/>
    <p:sldId id="302" r:id="rId16"/>
    <p:sldId id="303" r:id="rId17"/>
    <p:sldId id="304" r:id="rId18"/>
    <p:sldId id="305" r:id="rId19"/>
    <p:sldId id="306" r:id="rId20"/>
    <p:sldId id="307" r:id="rId21"/>
    <p:sldId id="308" r:id="rId22"/>
    <p:sldId id="275" r:id="rId23"/>
  </p:sldIdLst>
  <p:sldSz cx="9144000" cy="6858000" type="screen4x3"/>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7A7"/>
    <a:srgbClr val="E8532B"/>
    <a:srgbClr val="F4C009"/>
    <a:srgbClr val="00BAD5"/>
    <a:srgbClr val="2E3092"/>
    <a:srgbClr val="45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p:cViewPr varScale="1">
        <p:scale>
          <a:sx n="82" d="100"/>
          <a:sy n="82" d="100"/>
        </p:scale>
        <p:origin x="1474" y="72"/>
      </p:cViewPr>
      <p:guideLst>
        <p:guide orient="horz" pos="2880"/>
        <p:guide pos="2160"/>
      </p:guideLst>
    </p:cSldViewPr>
  </p:slideViewPr>
  <p:notesTextViewPr>
    <p:cViewPr>
      <p:scale>
        <a:sx n="1" d="1"/>
        <a:sy n="1" d="1"/>
      </p:scale>
      <p:origin x="0" y="0"/>
    </p:cViewPr>
  </p:notesTextViewPr>
  <p:notesViewPr>
    <p:cSldViewPr snapToGrid="0">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DEL FRARI" userId="26ea9ac0-9659-4949-8ae3-3af45dad9aa0" providerId="ADAL" clId="{24E3B4C8-2BAC-4E04-ABFF-0F6F270CBBD3}"/>
    <pc:docChg chg="addSld modSld">
      <pc:chgData name="Béatrice DEL FRARI" userId="26ea9ac0-9659-4949-8ae3-3af45dad9aa0" providerId="ADAL" clId="{24E3B4C8-2BAC-4E04-ABFF-0F6F270CBBD3}" dt="2025-08-27T10:15:45.821" v="1713" actId="20577"/>
      <pc:docMkLst>
        <pc:docMk/>
      </pc:docMkLst>
      <pc:sldChg chg="modSp mod">
        <pc:chgData name="Béatrice DEL FRARI" userId="26ea9ac0-9659-4949-8ae3-3af45dad9aa0" providerId="ADAL" clId="{24E3B4C8-2BAC-4E04-ABFF-0F6F270CBBD3}" dt="2025-08-27T09:32:12.104" v="176" actId="20577"/>
        <pc:sldMkLst>
          <pc:docMk/>
          <pc:sldMk cId="3223463930" sldId="276"/>
        </pc:sldMkLst>
      </pc:sldChg>
      <pc:sldChg chg="modSp mod">
        <pc:chgData name="Béatrice DEL FRARI" userId="26ea9ac0-9659-4949-8ae3-3af45dad9aa0" providerId="ADAL" clId="{24E3B4C8-2BAC-4E04-ABFF-0F6F270CBBD3}" dt="2025-08-27T09:31:06.740" v="165" actId="20577"/>
        <pc:sldMkLst>
          <pc:docMk/>
          <pc:sldMk cId="1301114889" sldId="292"/>
        </pc:sldMkLst>
      </pc:sldChg>
      <pc:sldChg chg="modSp mod">
        <pc:chgData name="Béatrice DEL FRARI" userId="26ea9ac0-9659-4949-8ae3-3af45dad9aa0" providerId="ADAL" clId="{24E3B4C8-2BAC-4E04-ABFF-0F6F270CBBD3}" dt="2025-08-27T09:09:16.608" v="11" actId="5793"/>
        <pc:sldMkLst>
          <pc:docMk/>
          <pc:sldMk cId="3095276608" sldId="295"/>
        </pc:sldMkLst>
      </pc:sldChg>
      <pc:sldChg chg="modSp mod">
        <pc:chgData name="Béatrice DEL FRARI" userId="26ea9ac0-9659-4949-8ae3-3af45dad9aa0" providerId="ADAL" clId="{24E3B4C8-2BAC-4E04-ABFF-0F6F270CBBD3}" dt="2025-08-27T09:30:24.721" v="150" actId="20577"/>
        <pc:sldMkLst>
          <pc:docMk/>
          <pc:sldMk cId="2308429747" sldId="299"/>
        </pc:sldMkLst>
      </pc:sldChg>
      <pc:sldChg chg="modSp add">
        <pc:chgData name="Béatrice DEL FRARI" userId="26ea9ac0-9659-4949-8ae3-3af45dad9aa0" providerId="ADAL" clId="{24E3B4C8-2BAC-4E04-ABFF-0F6F270CBBD3}" dt="2025-08-27T09:35:25.212" v="461" actId="20577"/>
        <pc:sldMkLst>
          <pc:docMk/>
          <pc:sldMk cId="988627777" sldId="300"/>
        </pc:sldMkLst>
      </pc:sldChg>
      <pc:sldChg chg="modSp add">
        <pc:chgData name="Béatrice DEL FRARI" userId="26ea9ac0-9659-4949-8ae3-3af45dad9aa0" providerId="ADAL" clId="{24E3B4C8-2BAC-4E04-ABFF-0F6F270CBBD3}" dt="2025-08-27T09:46:10.702" v="657" actId="20577"/>
        <pc:sldMkLst>
          <pc:docMk/>
          <pc:sldMk cId="4209603508" sldId="301"/>
        </pc:sldMkLst>
      </pc:sldChg>
      <pc:sldChg chg="modSp add">
        <pc:chgData name="Béatrice DEL FRARI" userId="26ea9ac0-9659-4949-8ae3-3af45dad9aa0" providerId="ADAL" clId="{24E3B4C8-2BAC-4E04-ABFF-0F6F270CBBD3}" dt="2025-08-27T10:08:42.632" v="1222" actId="20577"/>
        <pc:sldMkLst>
          <pc:docMk/>
          <pc:sldMk cId="1918821625" sldId="302"/>
        </pc:sldMkLst>
      </pc:sldChg>
      <pc:sldChg chg="modSp add">
        <pc:chgData name="Béatrice DEL FRARI" userId="26ea9ac0-9659-4949-8ae3-3af45dad9aa0" providerId="ADAL" clId="{24E3B4C8-2BAC-4E04-ABFF-0F6F270CBBD3}" dt="2025-08-27T10:06:50.489" v="949" actId="20577"/>
        <pc:sldMkLst>
          <pc:docMk/>
          <pc:sldMk cId="636865974" sldId="303"/>
        </pc:sldMkLst>
      </pc:sldChg>
      <pc:sldChg chg="modSp add">
        <pc:chgData name="Béatrice DEL FRARI" userId="26ea9ac0-9659-4949-8ae3-3af45dad9aa0" providerId="ADAL" clId="{24E3B4C8-2BAC-4E04-ABFF-0F6F270CBBD3}" dt="2025-08-27T10:10:53.589" v="1441" actId="20577"/>
        <pc:sldMkLst>
          <pc:docMk/>
          <pc:sldMk cId="227584602" sldId="304"/>
        </pc:sldMkLst>
      </pc:sldChg>
      <pc:sldChg chg="modSp add">
        <pc:chgData name="Béatrice DEL FRARI" userId="26ea9ac0-9659-4949-8ae3-3af45dad9aa0" providerId="ADAL" clId="{24E3B4C8-2BAC-4E04-ABFF-0F6F270CBBD3}" dt="2025-08-27T10:09:40.235" v="1317" actId="20577"/>
        <pc:sldMkLst>
          <pc:docMk/>
          <pc:sldMk cId="3058377352" sldId="305"/>
        </pc:sldMkLst>
      </pc:sldChg>
      <pc:sldChg chg="modSp add">
        <pc:chgData name="Béatrice DEL FRARI" userId="26ea9ac0-9659-4949-8ae3-3af45dad9aa0" providerId="ADAL" clId="{24E3B4C8-2BAC-4E04-ABFF-0F6F270CBBD3}" dt="2025-08-27T10:08:13.582" v="1189" actId="20577"/>
        <pc:sldMkLst>
          <pc:docMk/>
          <pc:sldMk cId="96597616" sldId="306"/>
        </pc:sldMkLst>
      </pc:sldChg>
      <pc:sldChg chg="modSp add">
        <pc:chgData name="Béatrice DEL FRARI" userId="26ea9ac0-9659-4949-8ae3-3af45dad9aa0" providerId="ADAL" clId="{24E3B4C8-2BAC-4E04-ABFF-0F6F270CBBD3}" dt="2025-08-27T10:14:03.842" v="1621" actId="5793"/>
        <pc:sldMkLst>
          <pc:docMk/>
          <pc:sldMk cId="3762077835" sldId="307"/>
        </pc:sldMkLst>
      </pc:sldChg>
      <pc:sldChg chg="modSp add mod">
        <pc:chgData name="Béatrice DEL FRARI" userId="26ea9ac0-9659-4949-8ae3-3af45dad9aa0" providerId="ADAL" clId="{24E3B4C8-2BAC-4E04-ABFF-0F6F270CBBD3}" dt="2025-08-27T10:15:45.821" v="1713" actId="20577"/>
        <pc:sldMkLst>
          <pc:docMk/>
          <pc:sldMk cId="3357040145" sldId="308"/>
        </pc:sldMkLst>
      </pc:sldChg>
    </pc:docChg>
  </pc:docChgLst>
  <pc:docChgLst>
    <pc:chgData name="Béatrice DEL FRARI" userId="26ea9ac0-9659-4949-8ae3-3af45dad9aa0" providerId="ADAL" clId="{B0E49182-F37B-4BB6-9E55-8E934FC9717D}"/>
    <pc:docChg chg="custSel modSld">
      <pc:chgData name="Béatrice DEL FRARI" userId="26ea9ac0-9659-4949-8ae3-3af45dad9aa0" providerId="ADAL" clId="{B0E49182-F37B-4BB6-9E55-8E934FC9717D}" dt="2024-10-10T13:54:52.832" v="396" actId="1076"/>
      <pc:docMkLst>
        <pc:docMk/>
      </pc:docMkLst>
      <pc:sldChg chg="modSp mod">
        <pc:chgData name="Béatrice DEL FRARI" userId="26ea9ac0-9659-4949-8ae3-3af45dad9aa0" providerId="ADAL" clId="{B0E49182-F37B-4BB6-9E55-8E934FC9717D}" dt="2024-10-10T13:49:44.527" v="348" actId="20577"/>
        <pc:sldMkLst>
          <pc:docMk/>
          <pc:sldMk cId="3223463930" sldId="276"/>
        </pc:sldMkLst>
      </pc:sldChg>
      <pc:sldChg chg="modSp mod">
        <pc:chgData name="Béatrice DEL FRARI" userId="26ea9ac0-9659-4949-8ae3-3af45dad9aa0" providerId="ADAL" clId="{B0E49182-F37B-4BB6-9E55-8E934FC9717D}" dt="2024-10-10T10:47:16.904" v="29" actId="20577"/>
        <pc:sldMkLst>
          <pc:docMk/>
          <pc:sldMk cId="3095276608" sldId="295"/>
        </pc:sldMkLst>
      </pc:sldChg>
      <pc:sldChg chg="modSp mod">
        <pc:chgData name="Béatrice DEL FRARI" userId="26ea9ac0-9659-4949-8ae3-3af45dad9aa0" providerId="ADAL" clId="{B0E49182-F37B-4BB6-9E55-8E934FC9717D}" dt="2024-10-10T13:47:52.835" v="327" actId="20577"/>
        <pc:sldMkLst>
          <pc:docMk/>
          <pc:sldMk cId="3582427142" sldId="297"/>
        </pc:sldMkLst>
      </pc:sldChg>
      <pc:sldChg chg="modSp mod">
        <pc:chgData name="Béatrice DEL FRARI" userId="26ea9ac0-9659-4949-8ae3-3af45dad9aa0" providerId="ADAL" clId="{B0E49182-F37B-4BB6-9E55-8E934FC9717D}" dt="2024-10-10T13:54:52.832" v="396" actId="1076"/>
        <pc:sldMkLst>
          <pc:docMk/>
          <pc:sldMk cId="2308429747" sldId="299"/>
        </pc:sldMkLst>
      </pc:sldChg>
    </pc:docChg>
  </pc:docChgLst>
  <pc:docChgLst>
    <pc:chgData name="Béatrice DEL FRARI" userId="57e84eae-df19-4594-933d-471a7d876188" providerId="ADAL" clId="{A3DB140D-41CC-42AB-B239-2E3BF2B97F79}"/>
    <pc:docChg chg="undo custSel modSld">
      <pc:chgData name="Béatrice DEL FRARI" userId="57e84eae-df19-4594-933d-471a7d876188" providerId="ADAL" clId="{A3DB140D-41CC-42AB-B239-2E3BF2B97F79}" dt="2023-11-21T16:15:23.375" v="3974" actId="20577"/>
      <pc:docMkLst>
        <pc:docMk/>
      </pc:docMkLst>
      <pc:sldChg chg="addSp delSp modSp mod">
        <pc:chgData name="Béatrice DEL FRARI" userId="57e84eae-df19-4594-933d-471a7d876188" providerId="ADAL" clId="{A3DB140D-41CC-42AB-B239-2E3BF2B97F79}" dt="2023-11-21T15:14:15.899" v="3627" actId="20577"/>
        <pc:sldMkLst>
          <pc:docMk/>
          <pc:sldMk cId="3223463930" sldId="276"/>
        </pc:sldMkLst>
      </pc:sldChg>
      <pc:sldChg chg="modSp mod">
        <pc:chgData name="Béatrice DEL FRARI" userId="57e84eae-df19-4594-933d-471a7d876188" providerId="ADAL" clId="{A3DB140D-41CC-42AB-B239-2E3BF2B97F79}" dt="2023-11-21T15:22:37.757" v="3867" actId="20577"/>
        <pc:sldMkLst>
          <pc:docMk/>
          <pc:sldMk cId="3760354028" sldId="279"/>
        </pc:sldMkLst>
      </pc:sldChg>
      <pc:sldChg chg="modSp mod">
        <pc:chgData name="Béatrice DEL FRARI" userId="57e84eae-df19-4594-933d-471a7d876188" providerId="ADAL" clId="{A3DB140D-41CC-42AB-B239-2E3BF2B97F79}" dt="2023-11-21T16:15:23.375" v="3974" actId="20577"/>
        <pc:sldMkLst>
          <pc:docMk/>
          <pc:sldMk cId="2962154844" sldId="280"/>
        </pc:sldMkLst>
      </pc:sldChg>
      <pc:sldChg chg="modSp mod">
        <pc:chgData name="Béatrice DEL FRARI" userId="57e84eae-df19-4594-933d-471a7d876188" providerId="ADAL" clId="{A3DB140D-41CC-42AB-B239-2E3BF2B97F79}" dt="2023-11-21T15:24:06.094" v="3872" actId="20577"/>
        <pc:sldMkLst>
          <pc:docMk/>
          <pc:sldMk cId="672617267" sldId="294"/>
        </pc:sldMkLst>
      </pc:sldChg>
      <pc:sldChg chg="modSp mod">
        <pc:chgData name="Béatrice DEL FRARI" userId="57e84eae-df19-4594-933d-471a7d876188" providerId="ADAL" clId="{A3DB140D-41CC-42AB-B239-2E3BF2B97F79}" dt="2023-11-21T09:51:44.607" v="110" actId="20577"/>
        <pc:sldMkLst>
          <pc:docMk/>
          <pc:sldMk cId="3095276608" sldId="295"/>
        </pc:sldMkLst>
      </pc:sldChg>
      <pc:sldChg chg="modSp mod">
        <pc:chgData name="Béatrice DEL FRARI" userId="57e84eae-df19-4594-933d-471a7d876188" providerId="ADAL" clId="{A3DB140D-41CC-42AB-B239-2E3BF2B97F79}" dt="2023-11-21T10:41:49.925" v="2333" actId="113"/>
        <pc:sldMkLst>
          <pc:docMk/>
          <pc:sldMk cId="3582427142" sldId="297"/>
        </pc:sldMkLst>
      </pc:sldChg>
      <pc:sldChg chg="modSp mod">
        <pc:chgData name="Béatrice DEL FRARI" userId="57e84eae-df19-4594-933d-471a7d876188" providerId="ADAL" clId="{A3DB140D-41CC-42AB-B239-2E3BF2B97F79}" dt="2023-11-21T15:20:05.116" v="3792" actId="20577"/>
        <pc:sldMkLst>
          <pc:docMk/>
          <pc:sldMk cId="2308429747" sldId="299"/>
        </pc:sldMkLst>
      </pc:sldChg>
    </pc:docChg>
  </pc:docChgLst>
  <pc:docChgLst>
    <pc:chgData name="Béatrice DEL FRARI" userId="57e84eae-df19-4594-933d-471a7d876188" providerId="ADAL" clId="{CD7BAC15-C2DD-40F8-A577-EDAE67DEF8CC}"/>
    <pc:docChg chg="custSel modSld">
      <pc:chgData name="Béatrice DEL FRARI" userId="57e84eae-df19-4594-933d-471a7d876188" providerId="ADAL" clId="{CD7BAC15-C2DD-40F8-A577-EDAE67DEF8CC}" dt="2023-12-11T15:23:56.452" v="237" actId="20577"/>
      <pc:docMkLst>
        <pc:docMk/>
      </pc:docMkLst>
      <pc:sldChg chg="modSp mod">
        <pc:chgData name="Béatrice DEL FRARI" userId="57e84eae-df19-4594-933d-471a7d876188" providerId="ADAL" clId="{CD7BAC15-C2DD-40F8-A577-EDAE67DEF8CC}" dt="2023-12-11T14:53:20.652" v="115" actId="20577"/>
        <pc:sldMkLst>
          <pc:docMk/>
          <pc:sldMk cId="3223463930" sldId="276"/>
        </pc:sldMkLst>
      </pc:sldChg>
      <pc:sldChg chg="modSp mod">
        <pc:chgData name="Béatrice DEL FRARI" userId="57e84eae-df19-4594-933d-471a7d876188" providerId="ADAL" clId="{CD7BAC15-C2DD-40F8-A577-EDAE67DEF8CC}" dt="2023-12-11T15:23:56.452" v="237" actId="20577"/>
        <pc:sldMkLst>
          <pc:docMk/>
          <pc:sldMk cId="3024347385" sldId="293"/>
        </pc:sldMkLst>
      </pc:sldChg>
      <pc:sldChg chg="modSp mod">
        <pc:chgData name="Béatrice DEL FRARI" userId="57e84eae-df19-4594-933d-471a7d876188" providerId="ADAL" clId="{CD7BAC15-C2DD-40F8-A577-EDAE67DEF8CC}" dt="2023-12-11T15:10:06.017" v="206" actId="20577"/>
        <pc:sldMkLst>
          <pc:docMk/>
          <pc:sldMk cId="3582427142" sldId="297"/>
        </pc:sldMkLst>
      </pc:sldChg>
      <pc:sldChg chg="modSp mod">
        <pc:chgData name="Béatrice DEL FRARI" userId="57e84eae-df19-4594-933d-471a7d876188" providerId="ADAL" clId="{CD7BAC15-C2DD-40F8-A577-EDAE67DEF8CC}" dt="2023-12-11T14:58:13.973" v="185" actId="20577"/>
        <pc:sldMkLst>
          <pc:docMk/>
          <pc:sldMk cId="2308429747" sldId="299"/>
        </pc:sldMkLst>
      </pc:sldChg>
    </pc:docChg>
  </pc:docChgLst>
  <pc:docChgLst>
    <pc:chgData name="Béatrice DEL FRARI" userId="26ea9ac0-9659-4949-8ae3-3af45dad9aa0" providerId="ADAL" clId="{A24BFDA5-722D-4FF5-AB3A-1EB4B35300D1}"/>
    <pc:docChg chg="custSel modSld">
      <pc:chgData name="Béatrice DEL FRARI" userId="26ea9ac0-9659-4949-8ae3-3af45dad9aa0" providerId="ADAL" clId="{A24BFDA5-722D-4FF5-AB3A-1EB4B35300D1}" dt="2025-09-29T09:41:38.580" v="1"/>
      <pc:docMkLst>
        <pc:docMk/>
      </pc:docMkLst>
      <pc:sldChg chg="addSp delSp modSp mod">
        <pc:chgData name="Béatrice DEL FRARI" userId="26ea9ac0-9659-4949-8ae3-3af45dad9aa0" providerId="ADAL" clId="{A24BFDA5-722D-4FF5-AB3A-1EB4B35300D1}" dt="2025-09-29T09:41:38.580" v="1"/>
        <pc:sldMkLst>
          <pc:docMk/>
          <pc:sldMk cId="672617267" sldId="294"/>
        </pc:sldMkLst>
        <pc:spChg chg="add mod">
          <ac:chgData name="Béatrice DEL FRARI" userId="26ea9ac0-9659-4949-8ae3-3af45dad9aa0" providerId="ADAL" clId="{A24BFDA5-722D-4FF5-AB3A-1EB4B35300D1}" dt="2025-09-29T09:41:38.580" v="1"/>
          <ac:spMkLst>
            <pc:docMk/>
            <pc:sldMk cId="672617267" sldId="294"/>
            <ac:spMk id="3" creationId="{65090115-3EC5-81B3-FB0E-1A7A748F155F}"/>
          </ac:spMkLst>
        </pc:spChg>
        <pc:spChg chg="del">
          <ac:chgData name="Béatrice DEL FRARI" userId="26ea9ac0-9659-4949-8ae3-3af45dad9aa0" providerId="ADAL" clId="{A24BFDA5-722D-4FF5-AB3A-1EB4B35300D1}" dt="2025-09-29T09:41:37.793" v="0" actId="478"/>
          <ac:spMkLst>
            <pc:docMk/>
            <pc:sldMk cId="672617267" sldId="294"/>
            <ac:spMk id="7" creationId="{32916C51-7B29-A4BF-C660-3C4A8AA091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3600" dirty="0"/>
            <a:t>J-1 an</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dgm:spPr>
        <a:ln>
          <a:solidFill>
            <a:srgbClr val="F4C009"/>
          </a:solidFill>
        </a:ln>
      </dgm:spPr>
      <dgm:t>
        <a:bodyPr/>
        <a:lstStyle/>
        <a:p>
          <a:r>
            <a:rPr lang="fr-FR" dirty="0">
              <a:solidFill>
                <a:srgbClr val="2E3092"/>
              </a:solidFill>
            </a:rPr>
            <a:t>Réservation de la salle, capacité entre 300 et 400 places, espace scène 10mx10m, avec régisseur son et lumière. Espace vestiaire, secrétariat.</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3600" dirty="0"/>
            <a:t>J-1 an</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dgm:spPr>
        <a:ln>
          <a:solidFill>
            <a:srgbClr val="E8532B"/>
          </a:solidFill>
        </a:ln>
      </dgm:spPr>
      <dgm:t>
        <a:bodyPr/>
        <a:lstStyle/>
        <a:p>
          <a:r>
            <a:rPr lang="fr-FR" dirty="0">
              <a:solidFill>
                <a:srgbClr val="2E3092"/>
              </a:solidFill>
            </a:rPr>
            <a:t>Budget prévisionnel</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3CE9CAA3-8D65-4311-850C-060D5585FC6A}">
      <dgm:prSet phldrT="[Texte]"/>
      <dgm:spPr>
        <a:ln>
          <a:solidFill>
            <a:srgbClr val="E8532B"/>
          </a:solidFill>
        </a:ln>
      </dgm:spPr>
      <dgm:t>
        <a:bodyPr/>
        <a:lstStyle/>
        <a:p>
          <a:r>
            <a:rPr lang="fr-FR" dirty="0">
              <a:solidFill>
                <a:srgbClr val="2E3092"/>
              </a:solidFill>
            </a:rPr>
            <a:t>Recherche de sponsors, partenaires (à poursuivre au cours des 6 mois suivants)</a:t>
          </a:r>
        </a:p>
      </dgm:t>
    </dgm:pt>
    <dgm:pt modelId="{C59CB2A5-8C3A-4212-9060-C7F4D19B109E}" type="parTrans" cxnId="{681CA518-180C-4745-A0FB-3696C76D430C}">
      <dgm:prSet/>
      <dgm:spPr/>
      <dgm:t>
        <a:bodyPr/>
        <a:lstStyle/>
        <a:p>
          <a:endParaRPr lang="fr-FR"/>
        </a:p>
      </dgm:t>
    </dgm:pt>
    <dgm:pt modelId="{E8ED71A9-58A9-4306-BB96-56B025CA0686}" type="sibTrans" cxnId="{681CA518-180C-4745-A0FB-3696C76D430C}">
      <dgm:prSet/>
      <dgm:spPr/>
      <dgm:t>
        <a:bodyPr/>
        <a:lstStyle/>
        <a:p>
          <a:endParaRPr lang="fr-FR"/>
        </a:p>
      </dgm:t>
    </dgm:pt>
    <dgm:pt modelId="{BC685D31-B2EA-482E-AFF0-0E2142894760}">
      <dgm:prSet phldrT="[Texte]"/>
      <dgm:spPr>
        <a:ln>
          <a:solidFill>
            <a:srgbClr val="E8532B"/>
          </a:solidFill>
        </a:ln>
      </dgm:spPr>
      <dgm:t>
        <a:bodyPr/>
        <a:lstStyle/>
        <a:p>
          <a:r>
            <a:rPr lang="fr-FR" dirty="0">
              <a:solidFill>
                <a:srgbClr val="2E3092"/>
              </a:solidFill>
            </a:rPr>
            <a:t>Demande de subventions : dates de dépôt des dossiers ?</a:t>
          </a:r>
        </a:p>
      </dgm:t>
    </dgm:pt>
    <dgm:pt modelId="{C4C08B84-1157-4D18-9AAA-24F945FEA0D8}" type="parTrans" cxnId="{F8ECFA4D-B730-4793-87DC-33C5B60F4628}">
      <dgm:prSet/>
      <dgm:spPr/>
      <dgm:t>
        <a:bodyPr/>
        <a:lstStyle/>
        <a:p>
          <a:endParaRPr lang="fr-FR"/>
        </a:p>
      </dgm:t>
    </dgm:pt>
    <dgm:pt modelId="{FA750691-3E06-4AE1-89FB-DDB6130AD81B}" type="sibTrans" cxnId="{F8ECFA4D-B730-4793-87DC-33C5B60F4628}">
      <dgm:prSet/>
      <dgm:spPr/>
      <dgm:t>
        <a:bodyPr/>
        <a:lstStyle/>
        <a:p>
          <a:endParaRPr lang="fr-FR"/>
        </a:p>
      </dgm:t>
    </dgm:pt>
    <dgm:pt modelId="{3A47A05E-F361-441D-A685-1ECD130FDF25}">
      <dgm:prSet phldrT="[Texte]"/>
      <dgm:spPr>
        <a:ln>
          <a:solidFill>
            <a:srgbClr val="F4C009"/>
          </a:solidFill>
        </a:ln>
      </dgm:spPr>
      <dgm:t>
        <a:bodyPr/>
        <a:lstStyle/>
        <a:p>
          <a:r>
            <a:rPr lang="fr-FR" dirty="0">
              <a:solidFill>
                <a:srgbClr val="2E3092"/>
              </a:solidFill>
            </a:rPr>
            <a:t>Communiquer la date à l’</a:t>
          </a:r>
          <a:r>
            <a:rPr lang="fr-FR" dirty="0" err="1">
              <a:solidFill>
                <a:srgbClr val="2E3092"/>
              </a:solidFill>
            </a:rPr>
            <a:t>Ugsel</a:t>
          </a:r>
          <a:r>
            <a:rPr lang="fr-FR" dirty="0">
              <a:solidFill>
                <a:srgbClr val="2E3092"/>
              </a:solidFill>
            </a:rPr>
            <a:t> nationale pour diffusion</a:t>
          </a:r>
        </a:p>
      </dgm:t>
    </dgm:pt>
    <dgm:pt modelId="{C8531E37-F052-4BDD-AE04-84B062B055FE}" type="parTrans" cxnId="{465A4401-1BF2-42A8-A549-C6EF9E741BD1}">
      <dgm:prSet/>
      <dgm:spPr/>
      <dgm:t>
        <a:bodyPr/>
        <a:lstStyle/>
        <a:p>
          <a:endParaRPr lang="fr-FR"/>
        </a:p>
      </dgm:t>
    </dgm:pt>
    <dgm:pt modelId="{F06BA526-D4D2-46A0-80FE-640D2AD2038B}" type="sibTrans" cxnId="{465A4401-1BF2-42A8-A549-C6EF9E741BD1}">
      <dgm:prSet/>
      <dgm:spPr/>
      <dgm:t>
        <a:bodyPr/>
        <a:lstStyle/>
        <a:p>
          <a:endParaRPr lang="fr-FR"/>
        </a:p>
      </dgm:t>
    </dgm:pt>
    <dgm:pt modelId="{08962FB5-9980-4B2F-BACC-348C15C074D3}">
      <dgm:prSet phldrT="[Texte]"/>
      <dgm:spPr>
        <a:ln>
          <a:solidFill>
            <a:srgbClr val="E8532B"/>
          </a:solidFill>
        </a:ln>
      </dgm:spPr>
      <dgm:t>
        <a:bodyPr/>
        <a:lstStyle/>
        <a:p>
          <a:r>
            <a:rPr lang="fr-FR" dirty="0">
              <a:solidFill>
                <a:srgbClr val="2E3092"/>
              </a:solidFill>
            </a:rPr>
            <a:t>Contact avec un établissement pour accueil/restauration</a:t>
          </a:r>
        </a:p>
      </dgm:t>
    </dgm:pt>
    <dgm:pt modelId="{62695CCE-28AE-48D3-BE1E-66E48320B355}" type="parTrans" cxnId="{9E7F5885-6867-43CA-A4EE-7E0001A2BD80}">
      <dgm:prSet/>
      <dgm:spPr/>
      <dgm:t>
        <a:bodyPr/>
        <a:lstStyle/>
        <a:p>
          <a:endParaRPr lang="fr-FR"/>
        </a:p>
      </dgm:t>
    </dgm:pt>
    <dgm:pt modelId="{8E766B3D-EF0C-4E80-840D-1606120A2DF2}" type="sibTrans" cxnId="{9E7F5885-6867-43CA-A4EE-7E0001A2BD80}">
      <dgm:prSet/>
      <dgm:spPr/>
      <dgm:t>
        <a:bodyPr/>
        <a:lstStyle/>
        <a:p>
          <a:endParaRPr lang="fr-FR"/>
        </a:p>
      </dgm:t>
    </dgm:pt>
    <dgm:pt modelId="{3E956906-49BB-4C7E-B9E3-B1515DFC6D37}">
      <dgm:prSet phldrT="[Texte]"/>
      <dgm:spPr>
        <a:ln>
          <a:solidFill>
            <a:srgbClr val="F4C009"/>
          </a:solidFill>
        </a:ln>
      </dgm:spPr>
      <dgm:t>
        <a:bodyPr/>
        <a:lstStyle/>
        <a:p>
          <a:r>
            <a:rPr lang="fr-FR" dirty="0">
              <a:solidFill>
                <a:srgbClr val="2E3092"/>
              </a:solidFill>
            </a:rPr>
            <a:t>Site pouvant accueillir les ateliers artistiques.</a:t>
          </a:r>
        </a:p>
      </dgm:t>
    </dgm:pt>
    <dgm:pt modelId="{70D5DAE5-7B0C-45A6-B06C-763EC39553F4}" type="parTrans" cxnId="{5CDAF0A0-522C-4B34-B3C3-7E57E47C3F20}">
      <dgm:prSet/>
      <dgm:spPr/>
    </dgm:pt>
    <dgm:pt modelId="{B3AF4E12-FB1C-437A-958D-185AC8540A60}" type="sibTrans" cxnId="{5CDAF0A0-522C-4B34-B3C3-7E57E47C3F20}">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dgm:presLayoutVars>
          <dgm:bulletEnabled val="1"/>
        </dgm:presLayoutVars>
      </dgm:prSet>
      <dgm:spPr/>
    </dgm:pt>
  </dgm:ptLst>
  <dgm:cxnLst>
    <dgm:cxn modelId="{465A4401-1BF2-42A8-A549-C6EF9E741BD1}" srcId="{A9BB39E2-0627-49DC-8DF7-255E2868887D}" destId="{3A47A05E-F361-441D-A685-1ECD130FDF25}" srcOrd="2" destOrd="0" parTransId="{C8531E37-F052-4BDD-AE04-84B062B055FE}" sibTransId="{F06BA526-D4D2-46A0-80FE-640D2AD2038B}"/>
    <dgm:cxn modelId="{681CA518-180C-4745-A0FB-3696C76D430C}" srcId="{4AED629E-1B7A-4C4E-84E9-8F61E9F97D5C}" destId="{3CE9CAA3-8D65-4311-850C-060D5585FC6A}" srcOrd="1" destOrd="0" parTransId="{C59CB2A5-8C3A-4212-9060-C7F4D19B109E}" sibTransId="{E8ED71A9-58A9-4306-BB96-56B025CA0686}"/>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F8ECFA4D-B730-4793-87DC-33C5B60F4628}" srcId="{4AED629E-1B7A-4C4E-84E9-8F61E9F97D5C}" destId="{BC685D31-B2EA-482E-AFF0-0E2142894760}" srcOrd="2" destOrd="0" parTransId="{C4C08B84-1157-4D18-9AAA-24F945FEA0D8}" sibTransId="{FA750691-3E06-4AE1-89FB-DDB6130AD81B}"/>
    <dgm:cxn modelId="{E0C3D653-2356-424A-8E52-FB0D293BB55B}" srcId="{B183598C-905F-416C-8BC8-0C30ADC197A9}" destId="{A9BB39E2-0627-49DC-8DF7-255E2868887D}" srcOrd="0" destOrd="0" parTransId="{F6664AD0-2033-4F20-8B37-B7BC6629A8FC}" sibTransId="{45B70C14-ADA5-477A-BFF2-9895D3CD716D}"/>
    <dgm:cxn modelId="{5FC0A174-9BB4-412D-AE73-7B0C786E33DE}" type="presOf" srcId="{BC685D31-B2EA-482E-AFF0-0E2142894760}" destId="{1D01911A-14EB-47BD-884B-9ECDB85E2DC3}" srcOrd="0" destOrd="2" presId="urn:microsoft.com/office/officeart/2005/8/layout/chevron2"/>
    <dgm:cxn modelId="{9E7F5885-6867-43CA-A4EE-7E0001A2BD80}" srcId="{4AED629E-1B7A-4C4E-84E9-8F61E9F97D5C}" destId="{08962FB5-9980-4B2F-BACC-348C15C074D3}" srcOrd="3" destOrd="0" parTransId="{62695CCE-28AE-48D3-BE1E-66E48320B355}" sibTransId="{8E766B3D-EF0C-4E80-840D-1606120A2DF2}"/>
    <dgm:cxn modelId="{259A138C-B248-4413-B4E6-7D643B5EFADA}" type="presOf" srcId="{A9BB39E2-0627-49DC-8DF7-255E2868887D}" destId="{30C5C933-76F4-4144-83D0-CEA905C9CED3}" srcOrd="0" destOrd="0" presId="urn:microsoft.com/office/officeart/2005/8/layout/chevron2"/>
    <dgm:cxn modelId="{5CDAF0A0-522C-4B34-B3C3-7E57E47C3F20}" srcId="{A9BB39E2-0627-49DC-8DF7-255E2868887D}" destId="{3E956906-49BB-4C7E-B9E3-B1515DFC6D37}" srcOrd="1" destOrd="0" parTransId="{70D5DAE5-7B0C-45A6-B06C-763EC39553F4}" sibTransId="{B3AF4E12-FB1C-437A-958D-185AC8540A60}"/>
    <dgm:cxn modelId="{1B5DF0AB-967E-4444-99F3-E6DE0BD8788E}" type="presOf" srcId="{3A47A05E-F361-441D-A685-1ECD130FDF25}" destId="{B890AA5A-7DFF-46BE-B1A4-91B566DFF8EE}" srcOrd="0" destOrd="2" presId="urn:microsoft.com/office/officeart/2005/8/layout/chevron2"/>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09575DB8-7F1C-474E-8678-49BEDE7CFEEB}" type="presOf" srcId="{3E956906-49BB-4C7E-B9E3-B1515DFC6D37}" destId="{B890AA5A-7DFF-46BE-B1A4-91B566DFF8EE}" srcOrd="0" destOrd="1" presId="urn:microsoft.com/office/officeart/2005/8/layout/chevron2"/>
    <dgm:cxn modelId="{6EE9A6C6-4A8A-4F42-B52B-37AE73069E62}" type="presOf" srcId="{08962FB5-9980-4B2F-BACC-348C15C074D3}" destId="{1D01911A-14EB-47BD-884B-9ECDB85E2DC3}" srcOrd="0" destOrd="3"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91C32EF0-E252-4021-8530-DA626A56825D}" type="presOf" srcId="{3CE9CAA3-8D65-4311-850C-060D5585FC6A}" destId="{1D01911A-14EB-47BD-884B-9ECDB85E2DC3}" srcOrd="0" destOrd="1"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3200" dirty="0"/>
            <a:t>J-8 mois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dgm:spPr>
        <a:ln>
          <a:solidFill>
            <a:srgbClr val="F4C009"/>
          </a:solidFill>
        </a:ln>
      </dgm:spPr>
      <dgm:t>
        <a:bodyPr/>
        <a:lstStyle/>
        <a:p>
          <a:r>
            <a:rPr lang="fr-FR" dirty="0">
              <a:solidFill>
                <a:srgbClr val="2E3092"/>
              </a:solidFill>
            </a:rPr>
            <a:t>Confirmation auprès de l’</a:t>
          </a:r>
          <a:r>
            <a:rPr lang="fr-FR" dirty="0" err="1">
              <a:solidFill>
                <a:srgbClr val="2E3092"/>
              </a:solidFill>
            </a:rPr>
            <a:t>Ugsel</a:t>
          </a:r>
          <a:r>
            <a:rPr lang="fr-FR" dirty="0">
              <a:solidFill>
                <a:srgbClr val="2E3092"/>
              </a:solidFill>
            </a:rPr>
            <a:t> nationale, après accord de la réservation des salles par la municipalité.</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3200" dirty="0"/>
            <a:t>J-8 mois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dgm:spPr>
        <a:ln>
          <a:solidFill>
            <a:srgbClr val="E8532B"/>
          </a:solidFill>
        </a:ln>
      </dgm:spPr>
      <dgm:t>
        <a:bodyPr/>
        <a:lstStyle/>
        <a:p>
          <a:r>
            <a:rPr lang="fr-FR" dirty="0">
              <a:solidFill>
                <a:srgbClr val="2E3092"/>
              </a:solidFill>
            </a:rPr>
            <a:t>Visuel du championnat (logo, affiche, …)</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3CE9CAA3-8D65-4311-850C-060D5585FC6A}">
      <dgm:prSet phldrT="[Texte]"/>
      <dgm:spPr>
        <a:ln>
          <a:solidFill>
            <a:srgbClr val="E8532B"/>
          </a:solidFill>
        </a:ln>
      </dgm:spPr>
      <dgm:t>
        <a:bodyPr/>
        <a:lstStyle/>
        <a:p>
          <a:r>
            <a:rPr lang="fr-FR" dirty="0">
              <a:solidFill>
                <a:srgbClr val="2E3092"/>
              </a:solidFill>
            </a:rPr>
            <a:t>Demande de devis : restauration, hébergement (si pris en charge), navettes, goodies, lot d’accueil, récompenses.</a:t>
          </a:r>
        </a:p>
      </dgm:t>
    </dgm:pt>
    <dgm:pt modelId="{C59CB2A5-8C3A-4212-9060-C7F4D19B109E}" type="parTrans" cxnId="{681CA518-180C-4745-A0FB-3696C76D430C}">
      <dgm:prSet/>
      <dgm:spPr/>
      <dgm:t>
        <a:bodyPr/>
        <a:lstStyle/>
        <a:p>
          <a:endParaRPr lang="fr-FR"/>
        </a:p>
      </dgm:t>
    </dgm:pt>
    <dgm:pt modelId="{E8ED71A9-58A9-4306-BB96-56B025CA0686}" type="sibTrans" cxnId="{681CA518-180C-4745-A0FB-3696C76D430C}">
      <dgm:prSet/>
      <dgm:spPr/>
      <dgm:t>
        <a:bodyPr/>
        <a:lstStyle/>
        <a:p>
          <a:endParaRPr lang="fr-FR"/>
        </a:p>
      </dgm:t>
    </dgm:pt>
    <dgm:pt modelId="{EAF5247B-88EF-4C05-90AC-3B3FE1EB3712}">
      <dgm:prSet phldrT="[Texte]"/>
      <dgm:spPr>
        <a:ln>
          <a:solidFill>
            <a:srgbClr val="F4C009"/>
          </a:solidFill>
        </a:ln>
      </dgm:spPr>
      <dgm:t>
        <a:bodyPr/>
        <a:lstStyle/>
        <a:p>
          <a:r>
            <a:rPr lang="fr-FR" dirty="0">
              <a:solidFill>
                <a:srgbClr val="2E3092"/>
              </a:solidFill>
            </a:rPr>
            <a:t>Prévoir une visite préalable</a:t>
          </a:r>
        </a:p>
      </dgm:t>
    </dgm:pt>
    <dgm:pt modelId="{8548E3E0-561B-47E7-BA2B-878BC9E0B30F}" type="parTrans" cxnId="{FFA6438D-883A-4EFF-BC89-E55FE7CCC9E5}">
      <dgm:prSet/>
      <dgm:spPr/>
      <dgm:t>
        <a:bodyPr/>
        <a:lstStyle/>
        <a:p>
          <a:endParaRPr lang="fr-FR"/>
        </a:p>
      </dgm:t>
    </dgm:pt>
    <dgm:pt modelId="{B9090F50-73BC-47D7-B8FF-C329DECEFA77}" type="sibTrans" cxnId="{FFA6438D-883A-4EFF-BC89-E55FE7CCC9E5}">
      <dgm:prSet/>
      <dgm:spPr/>
      <dgm:t>
        <a:bodyPr/>
        <a:lstStyle/>
        <a:p>
          <a:endParaRPr lang="fr-FR"/>
        </a:p>
      </dgm:t>
    </dgm:pt>
    <dgm:pt modelId="{FA792EDF-6C0E-4F99-A23E-26579E393F16}">
      <dgm:prSet phldrT="[Texte]"/>
      <dgm:spPr>
        <a:ln>
          <a:solidFill>
            <a:srgbClr val="F4C009"/>
          </a:solidFill>
        </a:ln>
      </dgm:spPr>
      <dgm:t>
        <a:bodyPr/>
        <a:lstStyle/>
        <a:p>
          <a:r>
            <a:rPr lang="fr-FR" dirty="0">
              <a:solidFill>
                <a:srgbClr val="2E3092"/>
              </a:solidFill>
            </a:rPr>
            <a:t>Contacts pour les ateliers artistiques ou visite culturelle ou toutes autres animations</a:t>
          </a:r>
        </a:p>
      </dgm:t>
    </dgm:pt>
    <dgm:pt modelId="{9A1985B9-9C62-4494-9FF7-BE4A0C310788}" type="parTrans" cxnId="{20FC5959-9836-4128-89D3-39D0D560F6E4}">
      <dgm:prSet/>
      <dgm:spPr/>
      <dgm:t>
        <a:bodyPr/>
        <a:lstStyle/>
        <a:p>
          <a:endParaRPr lang="fr-FR"/>
        </a:p>
      </dgm:t>
    </dgm:pt>
    <dgm:pt modelId="{14402D17-B1AA-4617-80F3-205167B37582}" type="sibTrans" cxnId="{20FC5959-9836-4128-89D3-39D0D560F6E4}">
      <dgm:prSet/>
      <dgm:spPr/>
      <dgm:t>
        <a:bodyPr/>
        <a:lstStyle/>
        <a:p>
          <a:endParaRPr lang="fr-FR"/>
        </a:p>
      </dgm:t>
    </dgm:pt>
    <dgm:pt modelId="{35254245-A6E3-4D6A-91CA-702E9C99776A}">
      <dgm:prSet phldrT="[Texte]"/>
      <dgm:spPr>
        <a:ln>
          <a:solidFill>
            <a:srgbClr val="E8532B"/>
          </a:solidFill>
        </a:ln>
      </dgm:spPr>
      <dgm:t>
        <a:bodyPr/>
        <a:lstStyle/>
        <a:p>
          <a:r>
            <a:rPr lang="fr-FR" dirty="0">
              <a:solidFill>
                <a:srgbClr val="2E3092"/>
              </a:solidFill>
            </a:rPr>
            <a:t>Mise en place et 1</a:t>
          </a:r>
          <a:r>
            <a:rPr lang="fr-FR" baseline="30000" dirty="0">
              <a:solidFill>
                <a:srgbClr val="2E3092"/>
              </a:solidFill>
            </a:rPr>
            <a:t>re</a:t>
          </a:r>
          <a:r>
            <a:rPr lang="fr-FR" dirty="0">
              <a:solidFill>
                <a:srgbClr val="2E3092"/>
              </a:solidFill>
            </a:rPr>
            <a:t> réunions des commissions.</a:t>
          </a:r>
        </a:p>
      </dgm:t>
    </dgm:pt>
    <dgm:pt modelId="{B2A2A9DC-94FE-47B5-87AF-B0431E4C6A8E}" type="parTrans" cxnId="{34EC2FE1-5EDD-4690-A1AD-C3E3F40FCBE4}">
      <dgm:prSet/>
      <dgm:spPr/>
      <dgm:t>
        <a:bodyPr/>
        <a:lstStyle/>
        <a:p>
          <a:endParaRPr lang="fr-FR"/>
        </a:p>
      </dgm:t>
    </dgm:pt>
    <dgm:pt modelId="{38154E05-DB2D-4F79-A8C3-D4E6CFCC64A6}" type="sibTrans" cxnId="{34EC2FE1-5EDD-4690-A1AD-C3E3F40FCBE4}">
      <dgm:prSet/>
      <dgm:spPr/>
      <dgm:t>
        <a:bodyPr/>
        <a:lstStyle/>
        <a:p>
          <a:endParaRPr lang="fr-FR"/>
        </a:p>
      </dgm:t>
    </dgm:pt>
    <dgm:pt modelId="{290C21D9-BEF6-4C30-846F-689FBB9156AA}">
      <dgm:prSet phldrT="[Texte]"/>
      <dgm:spPr>
        <a:ln>
          <a:solidFill>
            <a:srgbClr val="E8532B"/>
          </a:solidFill>
        </a:ln>
      </dgm:spPr>
      <dgm:t>
        <a:bodyPr/>
        <a:lstStyle/>
        <a:p>
          <a:r>
            <a:rPr lang="fr-FR" dirty="0">
              <a:solidFill>
                <a:srgbClr val="2E3092"/>
              </a:solidFill>
            </a:rPr>
            <a:t>Présentation du budget prévisionnel à l’</a:t>
          </a:r>
          <a:r>
            <a:rPr lang="fr-FR" dirty="0" err="1">
              <a:solidFill>
                <a:srgbClr val="2E3092"/>
              </a:solidFill>
            </a:rPr>
            <a:t>Ugsel</a:t>
          </a:r>
          <a:r>
            <a:rPr lang="fr-FR" dirty="0">
              <a:solidFill>
                <a:srgbClr val="2E3092"/>
              </a:solidFill>
            </a:rPr>
            <a:t> nationale.</a:t>
          </a:r>
        </a:p>
      </dgm:t>
    </dgm:pt>
    <dgm:pt modelId="{0F0D4E92-3898-4361-BA6D-43DD2020C011}" type="parTrans" cxnId="{F4681B8C-8DDC-46E8-AD13-2B117C43DBC0}">
      <dgm:prSet/>
      <dgm:spPr/>
      <dgm:t>
        <a:bodyPr/>
        <a:lstStyle/>
        <a:p>
          <a:endParaRPr lang="fr-FR"/>
        </a:p>
      </dgm:t>
    </dgm:pt>
    <dgm:pt modelId="{66C7A3FE-5EDE-4958-93B7-813E95BF29AF}" type="sibTrans" cxnId="{F4681B8C-8DDC-46E8-AD13-2B117C43DBC0}">
      <dgm:prSet/>
      <dgm:spPr/>
      <dgm:t>
        <a:bodyPr/>
        <a:lstStyle/>
        <a:p>
          <a:endParaRPr lang="fr-FR"/>
        </a:p>
      </dgm:t>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dgm:presLayoutVars>
          <dgm:bulletEnabled val="1"/>
        </dgm:presLayoutVars>
      </dgm:prSet>
      <dgm:spPr/>
    </dgm:pt>
  </dgm:ptLst>
  <dgm:cxnLst>
    <dgm:cxn modelId="{F6669A11-865E-40B9-B004-CC6DEC10A081}" type="presOf" srcId="{290C21D9-BEF6-4C30-846F-689FBB9156AA}" destId="{1D01911A-14EB-47BD-884B-9ECDB85E2DC3}" srcOrd="0" destOrd="3" presId="urn:microsoft.com/office/officeart/2005/8/layout/chevron2"/>
    <dgm:cxn modelId="{681CA518-180C-4745-A0FB-3696C76D430C}" srcId="{4AED629E-1B7A-4C4E-84E9-8F61E9F97D5C}" destId="{3CE9CAA3-8D65-4311-850C-060D5585FC6A}" srcOrd="1" destOrd="0" parTransId="{C59CB2A5-8C3A-4212-9060-C7F4D19B109E}" sibTransId="{E8ED71A9-58A9-4306-BB96-56B025CA0686}"/>
    <dgm:cxn modelId="{9EE2451A-422F-4D2F-AC24-0540F6E256D9}" type="presOf" srcId="{35254245-A6E3-4D6A-91CA-702E9C99776A}" destId="{1D01911A-14EB-47BD-884B-9ECDB85E2DC3}" srcOrd="0" destOrd="2" presId="urn:microsoft.com/office/officeart/2005/8/layout/chevron2"/>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C6B29F54-7082-403F-B50A-6EC40C585F65}" type="presOf" srcId="{EAF5247B-88EF-4C05-90AC-3B3FE1EB3712}" destId="{B890AA5A-7DFF-46BE-B1A4-91B566DFF8EE}" srcOrd="0" destOrd="1" presId="urn:microsoft.com/office/officeart/2005/8/layout/chevron2"/>
    <dgm:cxn modelId="{20FC5959-9836-4128-89D3-39D0D560F6E4}" srcId="{A9BB39E2-0627-49DC-8DF7-255E2868887D}" destId="{FA792EDF-6C0E-4F99-A23E-26579E393F16}" srcOrd="2" destOrd="0" parTransId="{9A1985B9-9C62-4494-9FF7-BE4A0C310788}" sibTransId="{14402D17-B1AA-4617-80F3-205167B37582}"/>
    <dgm:cxn modelId="{259A138C-B248-4413-B4E6-7D643B5EFADA}" type="presOf" srcId="{A9BB39E2-0627-49DC-8DF7-255E2868887D}" destId="{30C5C933-76F4-4144-83D0-CEA905C9CED3}" srcOrd="0" destOrd="0" presId="urn:microsoft.com/office/officeart/2005/8/layout/chevron2"/>
    <dgm:cxn modelId="{F4681B8C-8DDC-46E8-AD13-2B117C43DBC0}" srcId="{4AED629E-1B7A-4C4E-84E9-8F61E9F97D5C}" destId="{290C21D9-BEF6-4C30-846F-689FBB9156AA}" srcOrd="3" destOrd="0" parTransId="{0F0D4E92-3898-4361-BA6D-43DD2020C011}" sibTransId="{66C7A3FE-5EDE-4958-93B7-813E95BF29AF}"/>
    <dgm:cxn modelId="{FFA6438D-883A-4EFF-BC89-E55FE7CCC9E5}" srcId="{A9BB39E2-0627-49DC-8DF7-255E2868887D}" destId="{EAF5247B-88EF-4C05-90AC-3B3FE1EB3712}" srcOrd="1" destOrd="0" parTransId="{8548E3E0-561B-47E7-BA2B-878BC9E0B30F}" sibTransId="{B9090F50-73BC-47D7-B8FF-C329DECEFA77}"/>
    <dgm:cxn modelId="{C8D900A2-148B-4CC6-B87D-ED6299842BBA}" type="presOf" srcId="{FA792EDF-6C0E-4F99-A23E-26579E393F16}" destId="{B890AA5A-7DFF-46BE-B1A4-91B566DFF8EE}" srcOrd="0" destOrd="2" presId="urn:microsoft.com/office/officeart/2005/8/layout/chevron2"/>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34EC2FE1-5EDD-4690-A1AD-C3E3F40FCBE4}" srcId="{4AED629E-1B7A-4C4E-84E9-8F61E9F97D5C}" destId="{35254245-A6E3-4D6A-91CA-702E9C99776A}" srcOrd="2" destOrd="0" parTransId="{B2A2A9DC-94FE-47B5-87AF-B0431E4C6A8E}" sibTransId="{38154E05-DB2D-4F79-A8C3-D4E6CFCC64A6}"/>
    <dgm:cxn modelId="{91C32EF0-E252-4021-8530-DA626A56825D}" type="presOf" srcId="{3CE9CAA3-8D65-4311-850C-060D5585FC6A}" destId="{1D01911A-14EB-47BD-884B-9ECDB85E2DC3}" srcOrd="0" destOrd="1"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3200" dirty="0"/>
            <a:t>J-6 mois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Mise en relation avec la CTN, choix des membres du jury.</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3200" dirty="0"/>
            <a:t>J-6 mois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Réunion des commissions, point sur les avancées.</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D046B773-1096-4322-82A8-0D0439DED9F6}">
      <dgm:prSet phldrT="[Texte]" custT="1"/>
      <dgm:spPr>
        <a:ln>
          <a:solidFill>
            <a:srgbClr val="E8532B"/>
          </a:solidFill>
        </a:ln>
      </dgm:spPr>
      <dgm:t>
        <a:bodyPr/>
        <a:lstStyle/>
        <a:p>
          <a:r>
            <a:rPr lang="fr-FR" sz="1600" dirty="0">
              <a:solidFill>
                <a:srgbClr val="2E3092"/>
              </a:solidFill>
            </a:rPr>
            <a:t>Finalisation des outils de communication.</a:t>
          </a:r>
        </a:p>
      </dgm:t>
    </dgm:pt>
    <dgm:pt modelId="{D7FEE2AD-45C6-4FBE-B277-38612FB31EF7}" type="parTrans" cxnId="{FF5492DA-D057-4806-93DB-89973B0EFD85}">
      <dgm:prSet/>
      <dgm:spPr/>
      <dgm:t>
        <a:bodyPr/>
        <a:lstStyle/>
        <a:p>
          <a:endParaRPr lang="fr-FR"/>
        </a:p>
      </dgm:t>
    </dgm:pt>
    <dgm:pt modelId="{C1ACD9BE-A827-4536-A740-F9ACD4A38BF4}" type="sibTrans" cxnId="{FF5492DA-D057-4806-93DB-89973B0EFD85}">
      <dgm:prSet/>
      <dgm:spPr/>
      <dgm:t>
        <a:bodyPr/>
        <a:lstStyle/>
        <a:p>
          <a:endParaRPr lang="fr-FR"/>
        </a:p>
      </dgm:t>
    </dgm:pt>
    <dgm:pt modelId="{9959DD74-174B-4819-851B-460194DAE971}">
      <dgm:prSet phldrT="[Texte]" custT="1"/>
      <dgm:spPr>
        <a:ln>
          <a:solidFill>
            <a:srgbClr val="E8532B"/>
          </a:solidFill>
        </a:ln>
      </dgm:spPr>
      <dgm:t>
        <a:bodyPr/>
        <a:lstStyle/>
        <a:p>
          <a:r>
            <a:rPr lang="fr-FR" sz="1600" dirty="0">
              <a:solidFill>
                <a:srgbClr val="2E3092"/>
              </a:solidFill>
            </a:rPr>
            <a:t>Information et invitations aux instances locales</a:t>
          </a:r>
        </a:p>
      </dgm:t>
    </dgm:pt>
    <dgm:pt modelId="{68F57458-CB00-47C2-B308-3F5256792FFF}" type="parTrans" cxnId="{0FB47177-6055-4C82-8B0C-97C9105299AD}">
      <dgm:prSet/>
      <dgm:spPr/>
      <dgm:t>
        <a:bodyPr/>
        <a:lstStyle/>
        <a:p>
          <a:endParaRPr lang="fr-FR"/>
        </a:p>
      </dgm:t>
    </dgm:pt>
    <dgm:pt modelId="{C9E5AF67-F9D5-4833-A885-342C8A9087B5}" type="sibTrans" cxnId="{0FB47177-6055-4C82-8B0C-97C9105299AD}">
      <dgm:prSet/>
      <dgm:spPr/>
      <dgm:t>
        <a:bodyPr/>
        <a:lstStyle/>
        <a:p>
          <a:endParaRPr lang="fr-FR"/>
        </a:p>
      </dgm:t>
    </dgm:pt>
    <dgm:pt modelId="{88BB187A-767F-4078-A344-52E7FEC8966C}">
      <dgm:prSet phldrT="[Texte]" custT="1"/>
      <dgm:spPr>
        <a:ln>
          <a:solidFill>
            <a:srgbClr val="E8532B"/>
          </a:solidFill>
        </a:ln>
      </dgm:spPr>
      <dgm:t>
        <a:bodyPr/>
        <a:lstStyle/>
        <a:p>
          <a:r>
            <a:rPr lang="fr-FR" sz="1600" dirty="0">
              <a:solidFill>
                <a:srgbClr val="2E3092"/>
              </a:solidFill>
            </a:rPr>
            <a:t>Demander des banderoles à l’</a:t>
          </a:r>
          <a:r>
            <a:rPr lang="fr-FR" sz="1600" dirty="0" err="1">
              <a:solidFill>
                <a:srgbClr val="2E3092"/>
              </a:solidFill>
            </a:rPr>
            <a:t>Ugsel</a:t>
          </a:r>
          <a:r>
            <a:rPr lang="fr-FR" sz="1600" dirty="0">
              <a:solidFill>
                <a:srgbClr val="2E3092"/>
              </a:solidFill>
            </a:rPr>
            <a:t> nationale.</a:t>
          </a:r>
        </a:p>
      </dgm:t>
    </dgm:pt>
    <dgm:pt modelId="{8EB0E8CA-704E-4B83-956C-3E181F93971D}" type="parTrans" cxnId="{8007E1AA-6F74-49A7-B960-0340DA9E8354}">
      <dgm:prSet/>
      <dgm:spPr/>
      <dgm:t>
        <a:bodyPr/>
        <a:lstStyle/>
        <a:p>
          <a:endParaRPr lang="fr-FR"/>
        </a:p>
      </dgm:t>
    </dgm:pt>
    <dgm:pt modelId="{2CEBEACF-645E-4E7A-A5F6-52EB617FD2FC}" type="sibTrans" cxnId="{8007E1AA-6F74-49A7-B960-0340DA9E8354}">
      <dgm:prSet/>
      <dgm:spPr/>
      <dgm:t>
        <a:bodyPr/>
        <a:lstStyle/>
        <a:p>
          <a:endParaRPr lang="fr-FR"/>
        </a:p>
      </dgm:t>
    </dgm:pt>
    <dgm:pt modelId="{78C16589-918E-49E3-B729-F99F0351E871}">
      <dgm:prSet phldrT="[Texte]" custT="1"/>
      <dgm:spPr>
        <a:ln>
          <a:solidFill>
            <a:srgbClr val="F4C009"/>
          </a:solidFill>
        </a:ln>
      </dgm:spPr>
      <dgm:t>
        <a:bodyPr/>
        <a:lstStyle/>
        <a:p>
          <a:r>
            <a:rPr lang="fr-FR" sz="1600" dirty="0">
              <a:solidFill>
                <a:srgbClr val="2E3092"/>
              </a:solidFill>
            </a:rPr>
            <a:t>Choix des ateliers, intervenants.</a:t>
          </a:r>
        </a:p>
      </dgm:t>
    </dgm:pt>
    <dgm:pt modelId="{7BF60E6A-5757-4B3E-A565-4EFE8051A68C}" type="parTrans" cxnId="{676ADDE9-997B-4D87-81F4-DE2225987E61}">
      <dgm:prSet/>
      <dgm:spPr/>
    </dgm:pt>
    <dgm:pt modelId="{D8335E91-83ED-4BB1-ABF1-1D5F884A017B}" type="sibTrans" cxnId="{676ADDE9-997B-4D87-81F4-DE2225987E61}">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dgm:presLayoutVars>
          <dgm:bulletEnabled val="1"/>
        </dgm:presLayoutVars>
      </dgm:prSet>
      <dgm:spPr/>
    </dgm:pt>
  </dgm:ptLst>
  <dgm:cxnLst>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1" presId="urn:microsoft.com/office/officeart/2005/8/layout/chevron2"/>
    <dgm:cxn modelId="{99181332-1FB3-4D98-A8AD-40C9FF9B41BA}" type="presOf" srcId="{D046B773-1096-4322-82A8-0D0439DED9F6}" destId="{1D01911A-14EB-47BD-884B-9ECDB85E2DC3}" srcOrd="0" destOrd="1"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0FB47177-6055-4C82-8B0C-97C9105299AD}" srcId="{4AED629E-1B7A-4C4E-84E9-8F61E9F97D5C}" destId="{9959DD74-174B-4819-851B-460194DAE971}" srcOrd="3" destOrd="0" parTransId="{68F57458-CB00-47C2-B308-3F5256792FFF}" sibTransId="{C9E5AF67-F9D5-4833-A885-342C8A9087B5}"/>
    <dgm:cxn modelId="{483B847C-8992-451D-A058-81DCBA883FDE}" type="presOf" srcId="{9959DD74-174B-4819-851B-460194DAE971}" destId="{1D01911A-14EB-47BD-884B-9ECDB85E2DC3}" srcOrd="0" destOrd="3" presId="urn:microsoft.com/office/officeart/2005/8/layout/chevron2"/>
    <dgm:cxn modelId="{259A138C-B248-4413-B4E6-7D643B5EFADA}" type="presOf" srcId="{A9BB39E2-0627-49DC-8DF7-255E2868887D}" destId="{30C5C933-76F4-4144-83D0-CEA905C9CED3}" srcOrd="0" destOrd="0" presId="urn:microsoft.com/office/officeart/2005/8/layout/chevron2"/>
    <dgm:cxn modelId="{8007E1AA-6F74-49A7-B960-0340DA9E8354}" srcId="{4AED629E-1B7A-4C4E-84E9-8F61E9F97D5C}" destId="{88BB187A-767F-4078-A344-52E7FEC8966C}" srcOrd="2" destOrd="0" parTransId="{8EB0E8CA-704E-4B83-956C-3E181F93971D}" sibTransId="{2CEBEACF-645E-4E7A-A5F6-52EB617FD2FC}"/>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C893C3D9-9DFF-4FF4-BE6C-7C3AE50AAB83}" type="presOf" srcId="{78C16589-918E-49E3-B729-F99F0351E871}" destId="{B890AA5A-7DFF-46BE-B1A4-91B566DFF8EE}" srcOrd="0" destOrd="0" presId="urn:microsoft.com/office/officeart/2005/8/layout/chevron2"/>
    <dgm:cxn modelId="{B7D981DA-EF21-4AB1-8F40-418F51F5ABC9}" srcId="{A9BB39E2-0627-49DC-8DF7-255E2868887D}" destId="{D42EB79B-98C1-4564-A655-BC4B138609FD}" srcOrd="1" destOrd="0" parTransId="{D0CDE274-4ADA-4DD1-BD45-3DE0322EDFA9}" sibTransId="{5FEF735B-8210-4164-BE45-EC93490C99A7}"/>
    <dgm:cxn modelId="{FF5492DA-D057-4806-93DB-89973B0EFD85}" srcId="{4AED629E-1B7A-4C4E-84E9-8F61E9F97D5C}" destId="{D046B773-1096-4322-82A8-0D0439DED9F6}" srcOrd="1" destOrd="0" parTransId="{D7FEE2AD-45C6-4FBE-B277-38612FB31EF7}" sibTransId="{C1ACD9BE-A827-4536-A740-F9ACD4A38BF4}"/>
    <dgm:cxn modelId="{676ADDE9-997B-4D87-81F4-DE2225987E61}" srcId="{A9BB39E2-0627-49DC-8DF7-255E2868887D}" destId="{78C16589-918E-49E3-B729-F99F0351E871}" srcOrd="0" destOrd="0" parTransId="{7BF60E6A-5757-4B3E-A565-4EFE8051A68C}" sibTransId="{D8335E91-83ED-4BB1-ABF1-1D5F884A017B}"/>
    <dgm:cxn modelId="{C2882EFC-02D7-4ED9-8993-F52C756F9E2D}" type="presOf" srcId="{88BB187A-767F-4078-A344-52E7FEC8966C}" destId="{1D01911A-14EB-47BD-884B-9ECDB85E2DC3}" srcOrd="0" destOrd="2"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3200" dirty="0"/>
            <a:t>J-3 mois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Planning des ateliers et animations</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3200" dirty="0"/>
            <a:t>J-3 mois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pPr algn="l"/>
          <a:r>
            <a:rPr lang="fr-FR" sz="1600" dirty="0">
              <a:solidFill>
                <a:srgbClr val="2E3092"/>
              </a:solidFill>
            </a:rPr>
            <a:t>Circulaire d’informations et questionnaire de participation : échanges avec les Services nationaux. Mise en ligne sur le site de l’</a:t>
          </a:r>
          <a:r>
            <a:rPr lang="fr-FR" sz="1600" dirty="0" err="1">
              <a:solidFill>
                <a:srgbClr val="2E3092"/>
              </a:solidFill>
            </a:rPr>
            <a:t>Ugsel</a:t>
          </a:r>
          <a:r>
            <a:rPr lang="fr-FR" sz="1600" dirty="0">
              <a:solidFill>
                <a:srgbClr val="2E3092"/>
              </a:solidFill>
            </a:rPr>
            <a:t> nationale.</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19990041-E684-4178-B670-25400E1F829B}">
      <dgm:prSet custT="1"/>
      <dgm:spPr/>
      <dgm:t>
        <a:bodyPr/>
        <a:lstStyle/>
        <a:p>
          <a:pPr algn="l"/>
          <a:r>
            <a:rPr lang="fr-FR" sz="1600" dirty="0">
              <a:solidFill>
                <a:srgbClr val="2E3092"/>
              </a:solidFill>
            </a:rPr>
            <a:t>Liste d’hôtels.</a:t>
          </a:r>
        </a:p>
      </dgm:t>
    </dgm:pt>
    <dgm:pt modelId="{ABC2755D-C8F6-4E04-B541-E9E21E230EC2}" type="parTrans" cxnId="{29F4EA75-C18A-452B-A8D7-C4ACE9EE35ED}">
      <dgm:prSet/>
      <dgm:spPr/>
      <dgm:t>
        <a:bodyPr/>
        <a:lstStyle/>
        <a:p>
          <a:endParaRPr lang="fr-FR"/>
        </a:p>
      </dgm:t>
    </dgm:pt>
    <dgm:pt modelId="{9437D15B-4CB9-4344-9A3E-8C56B1AD248E}" type="sibTrans" cxnId="{29F4EA75-C18A-452B-A8D7-C4ACE9EE35ED}">
      <dgm:prSet/>
      <dgm:spPr/>
      <dgm:t>
        <a:bodyPr/>
        <a:lstStyle/>
        <a:p>
          <a:endParaRPr lang="fr-FR"/>
        </a:p>
      </dgm:t>
    </dgm:pt>
    <dgm:pt modelId="{095E09D9-E63D-493E-987A-774BE0BEE6FC}">
      <dgm:prSet custT="1"/>
      <dgm:spPr/>
      <dgm:t>
        <a:bodyPr/>
        <a:lstStyle/>
        <a:p>
          <a:pPr algn="l"/>
          <a:r>
            <a:rPr lang="fr-FR" sz="1600" dirty="0">
              <a:solidFill>
                <a:srgbClr val="2E3092"/>
              </a:solidFill>
            </a:rPr>
            <a:t>Prévoir le temps pastoral</a:t>
          </a:r>
        </a:p>
      </dgm:t>
    </dgm:pt>
    <dgm:pt modelId="{882D345D-9552-45F5-8CBD-6EF1F99E2B62}" type="parTrans" cxnId="{8C4165AE-749D-43D4-A9F7-4062AB428230}">
      <dgm:prSet/>
      <dgm:spPr/>
      <dgm:t>
        <a:bodyPr/>
        <a:lstStyle/>
        <a:p>
          <a:endParaRPr lang="fr-FR"/>
        </a:p>
      </dgm:t>
    </dgm:pt>
    <dgm:pt modelId="{53527E6D-F6AD-46EA-9248-80F52F1D794B}" type="sibTrans" cxnId="{8C4165AE-749D-43D4-A9F7-4062AB428230}">
      <dgm:prSet/>
      <dgm:spPr/>
      <dgm:t>
        <a:bodyPr/>
        <a:lstStyle/>
        <a:p>
          <a:endParaRPr lang="fr-FR"/>
        </a:p>
      </dgm:t>
    </dgm:pt>
    <dgm:pt modelId="{74DAFB17-EA61-44B0-B61C-4149D794220E}">
      <dgm:prSet phldrT="[Texte]" custT="1"/>
      <dgm:spPr>
        <a:ln>
          <a:solidFill>
            <a:srgbClr val="F4C009"/>
          </a:solidFill>
        </a:ln>
      </dgm:spPr>
      <dgm:t>
        <a:bodyPr/>
        <a:lstStyle/>
        <a:p>
          <a:r>
            <a:rPr lang="fr-FR" sz="1600" dirty="0">
              <a:solidFill>
                <a:srgbClr val="2E3092"/>
              </a:solidFill>
            </a:rPr>
            <a:t>Horaires des répétitions et spectacles</a:t>
          </a:r>
        </a:p>
      </dgm:t>
    </dgm:pt>
    <dgm:pt modelId="{6E41040E-DC25-48EE-B6BB-1D35FFC444A3}" type="parTrans" cxnId="{2464F452-2783-4A0C-BB60-0D7D3EA35114}">
      <dgm:prSet/>
      <dgm:spPr/>
    </dgm:pt>
    <dgm:pt modelId="{888C7C5F-0DB9-44C4-939B-56574F4BA77E}" type="sibTrans" cxnId="{2464F452-2783-4A0C-BB60-0D7D3EA35114}">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dgm:presLayoutVars>
          <dgm:bulletEnabled val="1"/>
        </dgm:presLayoutVars>
      </dgm:prSet>
      <dgm:spPr/>
    </dgm:pt>
  </dgm:ptLst>
  <dgm:cxnLst>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91DF2E30-5A14-4DD4-9F08-E0A02BF2F886}" type="presOf" srcId="{095E09D9-E63D-493E-987A-774BE0BEE6FC}" destId="{1D01911A-14EB-47BD-884B-9ECDB85E2DC3}" srcOrd="0" destOrd="2"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2464F452-2783-4A0C-BB60-0D7D3EA35114}" srcId="{A9BB39E2-0627-49DC-8DF7-255E2868887D}" destId="{74DAFB17-EA61-44B0-B61C-4149D794220E}" srcOrd="1" destOrd="0" parTransId="{6E41040E-DC25-48EE-B6BB-1D35FFC444A3}" sibTransId="{888C7C5F-0DB9-44C4-939B-56574F4BA77E}"/>
    <dgm:cxn modelId="{E0C3D653-2356-424A-8E52-FB0D293BB55B}" srcId="{B183598C-905F-416C-8BC8-0C30ADC197A9}" destId="{A9BB39E2-0627-49DC-8DF7-255E2868887D}" srcOrd="0" destOrd="0" parTransId="{F6664AD0-2033-4F20-8B37-B7BC6629A8FC}" sibTransId="{45B70C14-ADA5-477A-BFF2-9895D3CD716D}"/>
    <dgm:cxn modelId="{29F4EA75-C18A-452B-A8D7-C4ACE9EE35ED}" srcId="{4AED629E-1B7A-4C4E-84E9-8F61E9F97D5C}" destId="{19990041-E684-4178-B670-25400E1F829B}" srcOrd="1" destOrd="0" parTransId="{ABC2755D-C8F6-4E04-B541-E9E21E230EC2}" sibTransId="{9437D15B-4CB9-4344-9A3E-8C56B1AD248E}"/>
    <dgm:cxn modelId="{9DCF6877-1562-4ACD-A06B-33C47954E907}" type="presOf" srcId="{19990041-E684-4178-B670-25400E1F829B}" destId="{1D01911A-14EB-47BD-884B-9ECDB85E2DC3}" srcOrd="0" destOrd="1" presId="urn:microsoft.com/office/officeart/2005/8/layout/chevron2"/>
    <dgm:cxn modelId="{259A138C-B248-4413-B4E6-7D643B5EFADA}" type="presOf" srcId="{A9BB39E2-0627-49DC-8DF7-255E2868887D}" destId="{30C5C933-76F4-4144-83D0-CEA905C9CED3}" srcOrd="0" destOrd="0" presId="urn:microsoft.com/office/officeart/2005/8/layout/chevron2"/>
    <dgm:cxn modelId="{8C4165AE-749D-43D4-A9F7-4062AB428230}" srcId="{4AED629E-1B7A-4C4E-84E9-8F61E9F97D5C}" destId="{095E09D9-E63D-493E-987A-774BE0BEE6FC}" srcOrd="2" destOrd="0" parTransId="{882D345D-9552-45F5-8CBD-6EF1F99E2B62}" sibTransId="{53527E6D-F6AD-46EA-9248-80F52F1D794B}"/>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1D1897E4-255C-4188-A7A4-7E54CC6338C1}" type="presOf" srcId="{74DAFB17-EA61-44B0-B61C-4149D794220E}" destId="{B890AA5A-7DFF-46BE-B1A4-91B566DFF8EE}" srcOrd="0" destOrd="1"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800" dirty="0"/>
            <a:t>J-45 jours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Convocation des JO, avec SN</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800" dirty="0"/>
            <a:t>J-45 jours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Restauration : choix des menus avec le prestataire. Attention à la quantité et qualité.</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8C0C3EC8-703B-4A87-8F5A-BB799FFFCA31}">
      <dgm:prSet phldrT="[Texte]" custT="1"/>
      <dgm:spPr>
        <a:ln>
          <a:solidFill>
            <a:srgbClr val="E8532B"/>
          </a:solidFill>
        </a:ln>
      </dgm:spPr>
      <dgm:t>
        <a:bodyPr/>
        <a:lstStyle/>
        <a:p>
          <a:r>
            <a:rPr lang="fr-FR" sz="1600" dirty="0">
              <a:solidFill>
                <a:srgbClr val="2E3092"/>
              </a:solidFill>
            </a:rPr>
            <a:t>Etablir liste des bénévoles et leurs tâches.</a:t>
          </a:r>
        </a:p>
      </dgm:t>
    </dgm:pt>
    <dgm:pt modelId="{8B3B2D56-4018-4198-B181-1546305F41AC}" type="parTrans" cxnId="{D3A666F1-F8E6-4C73-B986-0CD898B43D98}">
      <dgm:prSet/>
      <dgm:spPr/>
    </dgm:pt>
    <dgm:pt modelId="{89D7DF89-7D63-4655-8DEC-3F7D9C663BCD}" type="sibTrans" cxnId="{D3A666F1-F8E6-4C73-B986-0CD898B43D98}">
      <dgm:prSet/>
      <dgm:spPr/>
    </dgm:pt>
    <dgm:pt modelId="{020E1A5A-093D-4006-9480-E486D8583B1A}">
      <dgm:prSet phldrT="[Texte]" custT="1"/>
      <dgm:spPr>
        <a:ln>
          <a:solidFill>
            <a:srgbClr val="F4C009"/>
          </a:solidFill>
        </a:ln>
      </dgm:spPr>
      <dgm:t>
        <a:bodyPr/>
        <a:lstStyle/>
        <a:p>
          <a:r>
            <a:rPr lang="fr-FR" sz="1600" dirty="0">
              <a:solidFill>
                <a:srgbClr val="2E3092"/>
              </a:solidFill>
            </a:rPr>
            <a:t>Commission de qualification : nombre de </a:t>
          </a:r>
          <a:r>
            <a:rPr lang="fr-FR" sz="1600" dirty="0" err="1">
              <a:solidFill>
                <a:srgbClr val="2E3092"/>
              </a:solidFill>
            </a:rPr>
            <a:t>choré</a:t>
          </a:r>
          <a:r>
            <a:rPr lang="fr-FR" sz="1600" dirty="0">
              <a:solidFill>
                <a:srgbClr val="2E3092"/>
              </a:solidFill>
            </a:rPr>
            <a:t> qualifiées par catégorie.</a:t>
          </a:r>
        </a:p>
      </dgm:t>
    </dgm:pt>
    <dgm:pt modelId="{58B3ECE0-5101-4C72-847C-4035EC0293AC}" type="parTrans" cxnId="{28DBD5DA-9EAE-4B61-BDAC-4FED4C843E60}">
      <dgm:prSet/>
      <dgm:spPr/>
    </dgm:pt>
    <dgm:pt modelId="{2EF0C8D2-82C9-4AD6-BE55-A0DA04736B6E}" type="sibTrans" cxnId="{28DBD5DA-9EAE-4B61-BDAC-4FED4C843E60}">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dgm:presLayoutVars>
          <dgm:bulletEnabled val="1"/>
        </dgm:presLayoutVars>
      </dgm:prSet>
      <dgm:spPr/>
    </dgm:pt>
  </dgm:ptLst>
  <dgm:cxnLst>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1"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1AC4246F-C0B4-4763-B02F-B8EB2226DF70}" type="presOf" srcId="{8C0C3EC8-703B-4A87-8F5A-BB799FFFCA31}" destId="{1D01911A-14EB-47BD-884B-9ECDB85E2DC3}" srcOrd="0" destOrd="1" presId="urn:microsoft.com/office/officeart/2005/8/layout/chevron2"/>
    <dgm:cxn modelId="{E0C3D653-2356-424A-8E52-FB0D293BB55B}" srcId="{B183598C-905F-416C-8BC8-0C30ADC197A9}" destId="{A9BB39E2-0627-49DC-8DF7-255E2868887D}" srcOrd="0" destOrd="0" parTransId="{F6664AD0-2033-4F20-8B37-B7BC6629A8FC}" sibTransId="{45B70C14-ADA5-477A-BFF2-9895D3CD716D}"/>
    <dgm:cxn modelId="{259A138C-B248-4413-B4E6-7D643B5EFADA}" type="presOf" srcId="{A9BB39E2-0627-49DC-8DF7-255E2868887D}" destId="{30C5C933-76F4-4144-83D0-CEA905C9CED3}" srcOrd="0" destOrd="0" presId="urn:microsoft.com/office/officeart/2005/8/layout/chevron2"/>
    <dgm:cxn modelId="{336752B0-4FF7-4208-BEAA-C8A6BD9EF40B}" type="presOf" srcId="{020E1A5A-093D-4006-9480-E486D8583B1A}" destId="{B890AA5A-7DFF-46BE-B1A4-91B566DFF8EE}" srcOrd="0" destOrd="0" presId="urn:microsoft.com/office/officeart/2005/8/layout/chevron2"/>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1" destOrd="0" parTransId="{D0CDE274-4ADA-4DD1-BD45-3DE0322EDFA9}" sibTransId="{5FEF735B-8210-4164-BE45-EC93490C99A7}"/>
    <dgm:cxn modelId="{28DBD5DA-9EAE-4B61-BDAC-4FED4C843E60}" srcId="{A9BB39E2-0627-49DC-8DF7-255E2868887D}" destId="{020E1A5A-093D-4006-9480-E486D8583B1A}" srcOrd="0" destOrd="0" parTransId="{58B3ECE0-5101-4C72-847C-4035EC0293AC}" sibTransId="{2EF0C8D2-82C9-4AD6-BE55-A0DA04736B6E}"/>
    <dgm:cxn modelId="{D3A666F1-F8E6-4C73-B986-0CD898B43D98}" srcId="{4AED629E-1B7A-4C4E-84E9-8F61E9F97D5C}" destId="{8C0C3EC8-703B-4A87-8F5A-BB799FFFCA31}" srcOrd="1" destOrd="0" parTransId="{8B3B2D56-4018-4198-B181-1546305F41AC}" sibTransId="{89D7DF89-7D63-4655-8DEC-3F7D9C663BCD}"/>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800" dirty="0"/>
            <a:t>J-30 jours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Planning des rotations par jour pour les répétitions et passage sur scène.</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800" dirty="0"/>
            <a:t>J-30 jours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Suivi des inscriptions avec les SN.</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065D0AEC-8650-473A-8E12-C5E4BDC8C14C}">
      <dgm:prSet phldrT="[Texte]" custT="1"/>
      <dgm:spPr>
        <a:ln>
          <a:solidFill>
            <a:srgbClr val="E8532B"/>
          </a:solidFill>
        </a:ln>
      </dgm:spPr>
      <dgm:t>
        <a:bodyPr/>
        <a:lstStyle/>
        <a:p>
          <a:r>
            <a:rPr lang="fr-FR" sz="1600" dirty="0">
              <a:solidFill>
                <a:srgbClr val="2E3092"/>
              </a:solidFill>
            </a:rPr>
            <a:t>Finalisation des commandes, lots, goodies, etc.</a:t>
          </a:r>
        </a:p>
      </dgm:t>
    </dgm:pt>
    <dgm:pt modelId="{EF23C323-A1EA-4F66-9306-54240DA69BD9}" type="parTrans" cxnId="{099D96CA-F044-4464-8AFC-EF8D2598476E}">
      <dgm:prSet/>
      <dgm:spPr/>
    </dgm:pt>
    <dgm:pt modelId="{DC3F9A28-3160-4B0F-949E-5107456075C1}" type="sibTrans" cxnId="{099D96CA-F044-4464-8AFC-EF8D2598476E}">
      <dgm:prSet/>
      <dgm:spPr/>
    </dgm:pt>
    <dgm:pt modelId="{77B82566-8533-41D1-85C9-C8CAE1B5B072}">
      <dgm:prSet phldrT="[Texte]" custT="1"/>
      <dgm:spPr>
        <a:ln>
          <a:solidFill>
            <a:srgbClr val="F4C009"/>
          </a:solidFill>
        </a:ln>
      </dgm:spPr>
      <dgm:t>
        <a:bodyPr/>
        <a:lstStyle/>
        <a:p>
          <a:r>
            <a:rPr lang="fr-FR" sz="1600" dirty="0">
              <a:solidFill>
                <a:srgbClr val="2E3092"/>
              </a:solidFill>
            </a:rPr>
            <a:t>Envoi des horaires aux délégations et mise sur le site.</a:t>
          </a:r>
        </a:p>
      </dgm:t>
    </dgm:pt>
    <dgm:pt modelId="{42662063-EF0B-42A3-97F3-B8DD04D95EFE}" type="parTrans" cxnId="{1B3CA558-F019-420C-8F49-1B287A7F50DF}">
      <dgm:prSet/>
      <dgm:spPr/>
    </dgm:pt>
    <dgm:pt modelId="{C2149736-077C-48FA-A214-D780FD14EE16}" type="sibTrans" cxnId="{1B3CA558-F019-420C-8F49-1B287A7F50DF}">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dgm:presLayoutVars>
          <dgm:bulletEnabled val="1"/>
        </dgm:presLayoutVars>
      </dgm:prSet>
      <dgm:spPr/>
    </dgm:pt>
  </dgm:ptLst>
  <dgm:cxnLst>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490CEB6C-0411-438F-B437-C77A236B4D13}" type="presOf" srcId="{77B82566-8533-41D1-85C9-C8CAE1B5B072}" destId="{B890AA5A-7DFF-46BE-B1A4-91B566DFF8EE}" srcOrd="0" destOrd="1" presId="urn:microsoft.com/office/officeart/2005/8/layout/chevron2"/>
    <dgm:cxn modelId="{E0C3D653-2356-424A-8E52-FB0D293BB55B}" srcId="{B183598C-905F-416C-8BC8-0C30ADC197A9}" destId="{A9BB39E2-0627-49DC-8DF7-255E2868887D}" srcOrd="0" destOrd="0" parTransId="{F6664AD0-2033-4F20-8B37-B7BC6629A8FC}" sibTransId="{45B70C14-ADA5-477A-BFF2-9895D3CD716D}"/>
    <dgm:cxn modelId="{1B3CA558-F019-420C-8F49-1B287A7F50DF}" srcId="{A9BB39E2-0627-49DC-8DF7-255E2868887D}" destId="{77B82566-8533-41D1-85C9-C8CAE1B5B072}" srcOrd="1" destOrd="0" parTransId="{42662063-EF0B-42A3-97F3-B8DD04D95EFE}" sibTransId="{C2149736-077C-48FA-A214-D780FD14EE16}"/>
    <dgm:cxn modelId="{259A138C-B248-4413-B4E6-7D643B5EFADA}" type="presOf" srcId="{A9BB39E2-0627-49DC-8DF7-255E2868887D}" destId="{30C5C933-76F4-4144-83D0-CEA905C9CED3}" srcOrd="0" destOrd="0" presId="urn:microsoft.com/office/officeart/2005/8/layout/chevron2"/>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099D96CA-F044-4464-8AFC-EF8D2598476E}" srcId="{4AED629E-1B7A-4C4E-84E9-8F61E9F97D5C}" destId="{065D0AEC-8650-473A-8E12-C5E4BDC8C14C}" srcOrd="1" destOrd="0" parTransId="{EF23C323-A1EA-4F66-9306-54240DA69BD9}" sibTransId="{DC3F9A28-3160-4B0F-949E-5107456075C1}"/>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667B04DD-FF78-4236-BD3E-2E49003472FF}" type="presOf" srcId="{065D0AEC-8650-473A-8E12-C5E4BDC8C14C}" destId="{1D01911A-14EB-47BD-884B-9ECDB85E2DC3}" srcOrd="0" destOrd="1" presId="urn:microsoft.com/office/officeart/2005/8/layout/chevron2"/>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800" dirty="0"/>
            <a:t>J-15 jours</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Composition du jury par catégorie</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800" dirty="0"/>
            <a:t>J-15 jours</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Suivi des inscriptions avec les SN, clôture des inscrits.</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FAE37C11-8360-4655-98B0-6B1EE09C3C72}">
      <dgm:prSet phldrT="[Texte]" custT="1"/>
      <dgm:spPr>
        <a:ln>
          <a:solidFill>
            <a:srgbClr val="E8532B"/>
          </a:solidFill>
        </a:ln>
      </dgm:spPr>
      <dgm:t>
        <a:bodyPr/>
        <a:lstStyle/>
        <a:p>
          <a:r>
            <a:rPr lang="fr-FR" sz="1600" dirty="0">
              <a:solidFill>
                <a:srgbClr val="2E3092"/>
              </a:solidFill>
            </a:rPr>
            <a:t>Vérification des textiles et médailles reçus. Alerter les SN si manque t-shirts ou médailles.</a:t>
          </a:r>
        </a:p>
      </dgm:t>
    </dgm:pt>
    <dgm:pt modelId="{4FD67FB3-E8F8-41B3-8E10-997FB60A3C65}" type="parTrans" cxnId="{1BA157B1-9DBA-4696-AE04-16B2F8B1ED6D}">
      <dgm:prSet/>
      <dgm:spPr/>
      <dgm:t>
        <a:bodyPr/>
        <a:lstStyle/>
        <a:p>
          <a:endParaRPr lang="fr-FR"/>
        </a:p>
      </dgm:t>
    </dgm:pt>
    <dgm:pt modelId="{7BB30B47-A8B4-4913-BC6F-9C0297CEDCAF}" type="sibTrans" cxnId="{1BA157B1-9DBA-4696-AE04-16B2F8B1ED6D}">
      <dgm:prSet/>
      <dgm:spPr/>
      <dgm:t>
        <a:bodyPr/>
        <a:lstStyle/>
        <a:p>
          <a:endParaRPr lang="fr-FR"/>
        </a:p>
      </dgm:t>
    </dgm:pt>
    <dgm:pt modelId="{1D05FE67-49FF-4B18-8C8E-64722A59C6CE}">
      <dgm:prSet phldrT="[Texte]" custT="1"/>
      <dgm:spPr>
        <a:ln>
          <a:solidFill>
            <a:srgbClr val="E8532B"/>
          </a:solidFill>
        </a:ln>
      </dgm:spPr>
      <dgm:t>
        <a:bodyPr/>
        <a:lstStyle/>
        <a:p>
          <a:r>
            <a:rPr lang="fr-FR" sz="1600" dirty="0">
              <a:solidFill>
                <a:srgbClr val="2E3092"/>
              </a:solidFill>
            </a:rPr>
            <a:t>Répartition des bénévoles sur les différents postes : accueil, restauration, buvette, navette, sécurité, … </a:t>
          </a:r>
        </a:p>
      </dgm:t>
    </dgm:pt>
    <dgm:pt modelId="{B2F8AB76-8C64-490B-8210-378FF0433CD2}" type="parTrans" cxnId="{F8A754DB-78BD-4336-A377-5F09AB062721}">
      <dgm:prSet/>
      <dgm:spPr/>
      <dgm:t>
        <a:bodyPr/>
        <a:lstStyle/>
        <a:p>
          <a:endParaRPr lang="fr-FR"/>
        </a:p>
      </dgm:t>
    </dgm:pt>
    <dgm:pt modelId="{4A4277A9-A4B8-4A99-920D-165CA3D7E9F6}" type="sibTrans" cxnId="{F8A754DB-78BD-4336-A377-5F09AB062721}">
      <dgm:prSet/>
      <dgm:spPr/>
      <dgm:t>
        <a:bodyPr/>
        <a:lstStyle/>
        <a:p>
          <a:endParaRPr lang="fr-FR"/>
        </a:p>
      </dgm:t>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dgm:presLayoutVars>
          <dgm:bulletEnabled val="1"/>
        </dgm:presLayoutVars>
      </dgm:prSet>
      <dgm:spPr/>
    </dgm:pt>
  </dgm:ptLst>
  <dgm:cxnLst>
    <dgm:cxn modelId="{4DBB7F03-0ED6-4E84-8FD3-B00C7A3665E1}" type="presOf" srcId="{1D05FE67-49FF-4B18-8C8E-64722A59C6CE}" destId="{1D01911A-14EB-47BD-884B-9ECDB85E2DC3}" srcOrd="0" destOrd="2" presId="urn:microsoft.com/office/officeart/2005/8/layout/chevron2"/>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4ABB5E46-65E2-4CA9-862D-76A348CDA561}" type="presOf" srcId="{FAE37C11-8360-4655-98B0-6B1EE09C3C72}" destId="{1D01911A-14EB-47BD-884B-9ECDB85E2DC3}" srcOrd="0" destOrd="1" presId="urn:microsoft.com/office/officeart/2005/8/layout/chevron2"/>
    <dgm:cxn modelId="{E0C3D653-2356-424A-8E52-FB0D293BB55B}" srcId="{B183598C-905F-416C-8BC8-0C30ADC197A9}" destId="{A9BB39E2-0627-49DC-8DF7-255E2868887D}" srcOrd="0" destOrd="0" parTransId="{F6664AD0-2033-4F20-8B37-B7BC6629A8FC}" sibTransId="{45B70C14-ADA5-477A-BFF2-9895D3CD716D}"/>
    <dgm:cxn modelId="{259A138C-B248-4413-B4E6-7D643B5EFADA}" type="presOf" srcId="{A9BB39E2-0627-49DC-8DF7-255E2868887D}" destId="{30C5C933-76F4-4144-83D0-CEA905C9CED3}" srcOrd="0" destOrd="0" presId="urn:microsoft.com/office/officeart/2005/8/layout/chevron2"/>
    <dgm:cxn modelId="{1BA157B1-9DBA-4696-AE04-16B2F8B1ED6D}" srcId="{4AED629E-1B7A-4C4E-84E9-8F61E9F97D5C}" destId="{FAE37C11-8360-4655-98B0-6B1EE09C3C72}" srcOrd="1" destOrd="0" parTransId="{4FD67FB3-E8F8-41B3-8E10-997FB60A3C65}" sibTransId="{7BB30B47-A8B4-4913-BC6F-9C0297CEDCAF}"/>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F8A754DB-78BD-4336-A377-5F09AB062721}" srcId="{4AED629E-1B7A-4C4E-84E9-8F61E9F97D5C}" destId="{1D05FE67-49FF-4B18-8C8E-64722A59C6CE}" srcOrd="2" destOrd="0" parTransId="{B2F8AB76-8C64-490B-8210-378FF0433CD2}" sibTransId="{4A4277A9-A4B8-4A99-920D-165CA3D7E9F6}"/>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800" dirty="0"/>
            <a:t>J-1 </a:t>
          </a:r>
          <a:r>
            <a:rPr lang="fr-FR" sz="2800" dirty="0" err="1"/>
            <a:t>sem</a:t>
          </a:r>
          <a:endParaRPr lang="fr-FR" sz="2800" dirty="0"/>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endParaRPr lang="fr-FR" sz="1600" kern="1200" dirty="0">
            <a:solidFill>
              <a:srgbClr val="2E3092"/>
            </a:solidFill>
          </a:endParaRP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800" dirty="0"/>
            <a:t>J-1 </a:t>
          </a:r>
          <a:r>
            <a:rPr lang="fr-FR" sz="2800" dirty="0" err="1"/>
            <a:t>sem</a:t>
          </a:r>
          <a:endParaRPr lang="fr-FR" sz="2800" dirty="0"/>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Préparation des sacs accueil pour chaque délégation.</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9B7949DA-DCA2-41C0-86CF-EB813F112B0C}">
      <dgm:prSet phldrT="[Texte]" custT="1"/>
      <dgm:spPr>
        <a:ln>
          <a:solidFill>
            <a:srgbClr val="E8532B"/>
          </a:solidFill>
        </a:ln>
      </dgm:spPr>
      <dgm:t>
        <a:bodyPr/>
        <a:lstStyle/>
        <a:p>
          <a:r>
            <a:rPr lang="fr-FR" sz="1600" dirty="0">
              <a:solidFill>
                <a:srgbClr val="2E3092"/>
              </a:solidFill>
            </a:rPr>
            <a:t>Effectif définitif pour la restauration par repas et par jour.</a:t>
          </a:r>
        </a:p>
      </dgm:t>
    </dgm:pt>
    <dgm:pt modelId="{6CA0343D-C751-4F3F-B191-F9A9F43DA4C1}" type="parTrans" cxnId="{84B747A3-DD64-48CC-B294-1D45DB112D6C}">
      <dgm:prSet/>
      <dgm:spPr/>
    </dgm:pt>
    <dgm:pt modelId="{4BAAE7C9-D2AD-47F9-976A-52FF30EF62A8}" type="sibTrans" cxnId="{84B747A3-DD64-48CC-B294-1D45DB112D6C}">
      <dgm:prSet/>
      <dgm:spPr/>
    </dgm:pt>
    <dgm:pt modelId="{39080948-2C7C-45ED-B0B8-511BD1460274}">
      <dgm:prSet phldrT="[Texte]" custT="1"/>
      <dgm:spPr>
        <a:ln>
          <a:solidFill>
            <a:srgbClr val="F4C009"/>
          </a:solidFill>
        </a:ln>
      </dgm:spPr>
      <dgm:t>
        <a:bodyPr/>
        <a:lstStyle/>
        <a:p>
          <a:r>
            <a:rPr lang="fr-FR" sz="1600" kern="1200" dirty="0">
              <a:solidFill>
                <a:srgbClr val="2E3092"/>
              </a:solidFill>
              <a:latin typeface="Calibri" panose="020F0502020204030204"/>
              <a:ea typeface="+mn-ea"/>
              <a:cs typeface="+mn-cs"/>
            </a:rPr>
            <a:t>Programme par groupe : ateliers, répétition, spectacle, …</a:t>
          </a:r>
        </a:p>
      </dgm:t>
    </dgm:pt>
    <dgm:pt modelId="{390003A9-3EE0-420C-B694-3696BE9C0511}" type="parTrans" cxnId="{997EEF21-8770-4660-94C3-EB2A0287882B}">
      <dgm:prSet/>
      <dgm:spPr/>
    </dgm:pt>
    <dgm:pt modelId="{C1063198-AADE-449E-B836-80C78660227E}" type="sibTrans" cxnId="{997EEF21-8770-4660-94C3-EB2A0287882B}">
      <dgm:prSet/>
      <dgm:spPr/>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custLinFactNeighborY="-1797">
        <dgm:presLayoutVars>
          <dgm:bulletEnabled val="1"/>
        </dgm:presLayoutVars>
      </dgm:prSet>
      <dgm:spPr/>
    </dgm:pt>
  </dgm:ptLst>
  <dgm:cxnLst>
    <dgm:cxn modelId="{F3DDE801-8CE4-4105-A492-D7A5D4B5AC2B}" type="presOf" srcId="{39080948-2C7C-45ED-B0B8-511BD1460274}" destId="{B890AA5A-7DFF-46BE-B1A4-91B566DFF8EE}" srcOrd="0" destOrd="1" presId="urn:microsoft.com/office/officeart/2005/8/layout/chevron2"/>
    <dgm:cxn modelId="{997EEF21-8770-4660-94C3-EB2A0287882B}" srcId="{A9BB39E2-0627-49DC-8DF7-255E2868887D}" destId="{39080948-2C7C-45ED-B0B8-511BD1460274}" srcOrd="1" destOrd="0" parTransId="{390003A9-3EE0-420C-B694-3696BE9C0511}" sibTransId="{C1063198-AADE-449E-B836-80C78660227E}"/>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D39C8782-CE20-4194-AE48-6B5A47623E0A}" type="presOf" srcId="{9B7949DA-DCA2-41C0-86CF-EB813F112B0C}" destId="{1D01911A-14EB-47BD-884B-9ECDB85E2DC3}" srcOrd="0" destOrd="1" presId="urn:microsoft.com/office/officeart/2005/8/layout/chevron2"/>
    <dgm:cxn modelId="{259A138C-B248-4413-B4E6-7D643B5EFADA}" type="presOf" srcId="{A9BB39E2-0627-49DC-8DF7-255E2868887D}" destId="{30C5C933-76F4-4144-83D0-CEA905C9CED3}" srcOrd="0" destOrd="0" presId="urn:microsoft.com/office/officeart/2005/8/layout/chevron2"/>
    <dgm:cxn modelId="{84B747A3-DD64-48CC-B294-1D45DB112D6C}" srcId="{4AED629E-1B7A-4C4E-84E9-8F61E9F97D5C}" destId="{9B7949DA-DCA2-41C0-86CF-EB813F112B0C}" srcOrd="1" destOrd="0" parTransId="{6CA0343D-C751-4F3F-B191-F9A9F43DA4C1}" sibTransId="{4BAAE7C9-D2AD-47F9-976A-52FF30EF62A8}"/>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183598C-905F-416C-8BC8-0C30ADC197A9}"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fr-FR"/>
        </a:p>
      </dgm:t>
    </dgm:pt>
    <dgm:pt modelId="{A9BB39E2-0627-49DC-8DF7-255E2868887D}">
      <dgm:prSet phldrT="[Texte]" custT="1"/>
      <dgm:spPr>
        <a:solidFill>
          <a:srgbClr val="F4C009"/>
        </a:solidFill>
        <a:ln>
          <a:solidFill>
            <a:srgbClr val="F4C009"/>
          </a:solidFill>
        </a:ln>
      </dgm:spPr>
      <dgm:t>
        <a:bodyPr/>
        <a:lstStyle/>
        <a:p>
          <a:r>
            <a:rPr lang="fr-FR" sz="2400" dirty="0"/>
            <a:t>J-1</a:t>
          </a:r>
        </a:p>
      </dgm:t>
    </dgm:pt>
    <dgm:pt modelId="{F6664AD0-2033-4F20-8B37-B7BC6629A8FC}" type="parTrans" cxnId="{E0C3D653-2356-424A-8E52-FB0D293BB55B}">
      <dgm:prSet/>
      <dgm:spPr/>
      <dgm:t>
        <a:bodyPr/>
        <a:lstStyle/>
        <a:p>
          <a:endParaRPr lang="fr-FR"/>
        </a:p>
      </dgm:t>
    </dgm:pt>
    <dgm:pt modelId="{45B70C14-ADA5-477A-BFF2-9895D3CD716D}" type="sibTrans" cxnId="{E0C3D653-2356-424A-8E52-FB0D293BB55B}">
      <dgm:prSet/>
      <dgm:spPr/>
      <dgm:t>
        <a:bodyPr/>
        <a:lstStyle/>
        <a:p>
          <a:endParaRPr lang="fr-FR"/>
        </a:p>
      </dgm:t>
    </dgm:pt>
    <dgm:pt modelId="{D42EB79B-98C1-4564-A655-BC4B138609FD}">
      <dgm:prSet phldrT="[Texte]" custT="1"/>
      <dgm:spPr>
        <a:ln>
          <a:solidFill>
            <a:srgbClr val="F4C009"/>
          </a:solidFill>
        </a:ln>
      </dgm:spPr>
      <dgm:t>
        <a:bodyPr/>
        <a:lstStyle/>
        <a:p>
          <a:r>
            <a:rPr lang="fr-FR" sz="1600" dirty="0">
              <a:solidFill>
                <a:srgbClr val="2E3092"/>
              </a:solidFill>
            </a:rPr>
            <a:t>Installation, mise en place des salles : banderoles, buvette, ateliers, …</a:t>
          </a:r>
        </a:p>
      </dgm:t>
    </dgm:pt>
    <dgm:pt modelId="{D0CDE274-4ADA-4DD1-BD45-3DE0322EDFA9}" type="parTrans" cxnId="{B7D981DA-EF21-4AB1-8F40-418F51F5ABC9}">
      <dgm:prSet/>
      <dgm:spPr/>
      <dgm:t>
        <a:bodyPr/>
        <a:lstStyle/>
        <a:p>
          <a:endParaRPr lang="fr-FR"/>
        </a:p>
      </dgm:t>
    </dgm:pt>
    <dgm:pt modelId="{5FEF735B-8210-4164-BE45-EC93490C99A7}" type="sibTrans" cxnId="{B7D981DA-EF21-4AB1-8F40-418F51F5ABC9}">
      <dgm:prSet/>
      <dgm:spPr/>
      <dgm:t>
        <a:bodyPr/>
        <a:lstStyle/>
        <a:p>
          <a:endParaRPr lang="fr-FR"/>
        </a:p>
      </dgm:t>
    </dgm:pt>
    <dgm:pt modelId="{4AED629E-1B7A-4C4E-84E9-8F61E9F97D5C}">
      <dgm:prSet phldrT="[Texte]" custT="1"/>
      <dgm:spPr>
        <a:solidFill>
          <a:srgbClr val="E8532B"/>
        </a:solidFill>
        <a:ln>
          <a:solidFill>
            <a:srgbClr val="E8532B"/>
          </a:solidFill>
        </a:ln>
      </dgm:spPr>
      <dgm:t>
        <a:bodyPr/>
        <a:lstStyle/>
        <a:p>
          <a:r>
            <a:rPr lang="fr-FR" sz="2400" dirty="0"/>
            <a:t>J-1</a:t>
          </a:r>
        </a:p>
      </dgm:t>
    </dgm:pt>
    <dgm:pt modelId="{6F68FABD-F1A1-412E-AD45-F822FA3A262B}" type="parTrans" cxnId="{65E539B4-C062-43B5-8D84-838232F8F420}">
      <dgm:prSet/>
      <dgm:spPr/>
      <dgm:t>
        <a:bodyPr/>
        <a:lstStyle/>
        <a:p>
          <a:endParaRPr lang="fr-FR"/>
        </a:p>
      </dgm:t>
    </dgm:pt>
    <dgm:pt modelId="{A1CD40E5-8F1E-4F29-B0A7-DD42E1AB723A}" type="sibTrans" cxnId="{65E539B4-C062-43B5-8D84-838232F8F420}">
      <dgm:prSet/>
      <dgm:spPr/>
      <dgm:t>
        <a:bodyPr/>
        <a:lstStyle/>
        <a:p>
          <a:endParaRPr lang="fr-FR"/>
        </a:p>
      </dgm:t>
    </dgm:pt>
    <dgm:pt modelId="{29284C96-A31A-48EF-9E29-55A316235F78}">
      <dgm:prSet phldrT="[Texte]" custT="1"/>
      <dgm:spPr>
        <a:ln>
          <a:solidFill>
            <a:srgbClr val="E8532B"/>
          </a:solidFill>
        </a:ln>
      </dgm:spPr>
      <dgm:t>
        <a:bodyPr/>
        <a:lstStyle/>
        <a:p>
          <a:r>
            <a:rPr lang="fr-FR" sz="1600" dirty="0">
              <a:solidFill>
                <a:srgbClr val="2E3092"/>
              </a:solidFill>
            </a:rPr>
            <a:t>Mise en place de l’accueil : administratif, sportif, convivial (jeunes et adultes).</a:t>
          </a:r>
        </a:p>
      </dgm:t>
    </dgm:pt>
    <dgm:pt modelId="{ECC7A209-2045-4D21-A2A6-C1C90629408F}" type="parTrans" cxnId="{BBA4963F-60BB-4F62-BA5C-BEBB70F83379}">
      <dgm:prSet/>
      <dgm:spPr/>
      <dgm:t>
        <a:bodyPr/>
        <a:lstStyle/>
        <a:p>
          <a:endParaRPr lang="fr-FR"/>
        </a:p>
      </dgm:t>
    </dgm:pt>
    <dgm:pt modelId="{89CD8CA2-A966-477E-9B58-7B044FBD9317}" type="sibTrans" cxnId="{BBA4963F-60BB-4F62-BA5C-BEBB70F83379}">
      <dgm:prSet/>
      <dgm:spPr/>
      <dgm:t>
        <a:bodyPr/>
        <a:lstStyle/>
        <a:p>
          <a:endParaRPr lang="fr-FR"/>
        </a:p>
      </dgm:t>
    </dgm:pt>
    <dgm:pt modelId="{B788A12B-BF44-40DD-A21C-C5BBC0D386E9}">
      <dgm:prSet phldrT="[Texte]" custT="1"/>
      <dgm:spPr>
        <a:ln>
          <a:solidFill>
            <a:srgbClr val="E8532B"/>
          </a:solidFill>
        </a:ln>
      </dgm:spPr>
      <dgm:t>
        <a:bodyPr/>
        <a:lstStyle/>
        <a:p>
          <a:r>
            <a:rPr lang="fr-FR" sz="1600" dirty="0">
              <a:solidFill>
                <a:srgbClr val="2E3092"/>
              </a:solidFill>
            </a:rPr>
            <a:t>Fléchage accueil et salle de spectacle.</a:t>
          </a:r>
        </a:p>
      </dgm:t>
    </dgm:pt>
    <dgm:pt modelId="{07F9F5FF-213D-415D-A535-7079C58A1120}" type="parTrans" cxnId="{B85519B1-CAD1-4802-9F16-482869EFD235}">
      <dgm:prSet/>
      <dgm:spPr/>
      <dgm:t>
        <a:bodyPr/>
        <a:lstStyle/>
        <a:p>
          <a:endParaRPr lang="fr-FR"/>
        </a:p>
      </dgm:t>
    </dgm:pt>
    <dgm:pt modelId="{C373CB8C-C08F-4735-B3FD-0A725DF94C73}" type="sibTrans" cxnId="{B85519B1-CAD1-4802-9F16-482869EFD235}">
      <dgm:prSet/>
      <dgm:spPr/>
      <dgm:t>
        <a:bodyPr/>
        <a:lstStyle/>
        <a:p>
          <a:endParaRPr lang="fr-FR"/>
        </a:p>
      </dgm:t>
    </dgm:pt>
    <dgm:pt modelId="{C328C925-1F3B-48F0-A754-3CF27AE089F9}" type="pres">
      <dgm:prSet presAssocID="{B183598C-905F-416C-8BC8-0C30ADC197A9}" presName="linearFlow" presStyleCnt="0">
        <dgm:presLayoutVars>
          <dgm:dir/>
          <dgm:animLvl val="lvl"/>
          <dgm:resizeHandles val="exact"/>
        </dgm:presLayoutVars>
      </dgm:prSet>
      <dgm:spPr/>
    </dgm:pt>
    <dgm:pt modelId="{2152A496-F657-40F9-918E-3DB8EBD77D33}" type="pres">
      <dgm:prSet presAssocID="{A9BB39E2-0627-49DC-8DF7-255E2868887D}" presName="composite" presStyleCnt="0"/>
      <dgm:spPr/>
    </dgm:pt>
    <dgm:pt modelId="{30C5C933-76F4-4144-83D0-CEA905C9CED3}" type="pres">
      <dgm:prSet presAssocID="{A9BB39E2-0627-49DC-8DF7-255E2868887D}" presName="parentText" presStyleLbl="alignNode1" presStyleIdx="0" presStyleCnt="2">
        <dgm:presLayoutVars>
          <dgm:chMax val="1"/>
          <dgm:bulletEnabled val="1"/>
        </dgm:presLayoutVars>
      </dgm:prSet>
      <dgm:spPr/>
    </dgm:pt>
    <dgm:pt modelId="{B890AA5A-7DFF-46BE-B1A4-91B566DFF8EE}" type="pres">
      <dgm:prSet presAssocID="{A9BB39E2-0627-49DC-8DF7-255E2868887D}" presName="descendantText" presStyleLbl="alignAcc1" presStyleIdx="0" presStyleCnt="2">
        <dgm:presLayoutVars>
          <dgm:bulletEnabled val="1"/>
        </dgm:presLayoutVars>
      </dgm:prSet>
      <dgm:spPr/>
    </dgm:pt>
    <dgm:pt modelId="{1A87BA13-DECE-41AB-828F-6F3DB7AEE3C4}" type="pres">
      <dgm:prSet presAssocID="{45B70C14-ADA5-477A-BFF2-9895D3CD716D}" presName="sp" presStyleCnt="0"/>
      <dgm:spPr/>
    </dgm:pt>
    <dgm:pt modelId="{11F7D7FD-0281-4A8B-BAD5-6B4C8990072A}" type="pres">
      <dgm:prSet presAssocID="{4AED629E-1B7A-4C4E-84E9-8F61E9F97D5C}" presName="composite" presStyleCnt="0"/>
      <dgm:spPr/>
    </dgm:pt>
    <dgm:pt modelId="{B064D591-95BF-417B-93B2-E0CCA5107D6C}" type="pres">
      <dgm:prSet presAssocID="{4AED629E-1B7A-4C4E-84E9-8F61E9F97D5C}" presName="parentText" presStyleLbl="alignNode1" presStyleIdx="1" presStyleCnt="2">
        <dgm:presLayoutVars>
          <dgm:chMax val="1"/>
          <dgm:bulletEnabled val="1"/>
        </dgm:presLayoutVars>
      </dgm:prSet>
      <dgm:spPr/>
    </dgm:pt>
    <dgm:pt modelId="{1D01911A-14EB-47BD-884B-9ECDB85E2DC3}" type="pres">
      <dgm:prSet presAssocID="{4AED629E-1B7A-4C4E-84E9-8F61E9F97D5C}" presName="descendantText" presStyleLbl="alignAcc1" presStyleIdx="1" presStyleCnt="2" custLinFactNeighborX="175">
        <dgm:presLayoutVars>
          <dgm:bulletEnabled val="1"/>
        </dgm:presLayoutVars>
      </dgm:prSet>
      <dgm:spPr/>
    </dgm:pt>
  </dgm:ptLst>
  <dgm:cxnLst>
    <dgm:cxn modelId="{6FB7D323-E492-4644-8792-61A4B6752241}" type="presOf" srcId="{29284C96-A31A-48EF-9E29-55A316235F78}" destId="{1D01911A-14EB-47BD-884B-9ECDB85E2DC3}" srcOrd="0" destOrd="0" presId="urn:microsoft.com/office/officeart/2005/8/layout/chevron2"/>
    <dgm:cxn modelId="{A440E024-0015-4F60-8645-4468F59634D4}" type="presOf" srcId="{D42EB79B-98C1-4564-A655-BC4B138609FD}" destId="{B890AA5A-7DFF-46BE-B1A4-91B566DFF8EE}" srcOrd="0" destOrd="0" presId="urn:microsoft.com/office/officeart/2005/8/layout/chevron2"/>
    <dgm:cxn modelId="{BBA4963F-60BB-4F62-BA5C-BEBB70F83379}" srcId="{4AED629E-1B7A-4C4E-84E9-8F61E9F97D5C}" destId="{29284C96-A31A-48EF-9E29-55A316235F78}" srcOrd="0" destOrd="0" parTransId="{ECC7A209-2045-4D21-A2A6-C1C90629408F}" sibTransId="{89CD8CA2-A966-477E-9B58-7B044FBD9317}"/>
    <dgm:cxn modelId="{E0C3D653-2356-424A-8E52-FB0D293BB55B}" srcId="{B183598C-905F-416C-8BC8-0C30ADC197A9}" destId="{A9BB39E2-0627-49DC-8DF7-255E2868887D}" srcOrd="0" destOrd="0" parTransId="{F6664AD0-2033-4F20-8B37-B7BC6629A8FC}" sibTransId="{45B70C14-ADA5-477A-BFF2-9895D3CD716D}"/>
    <dgm:cxn modelId="{05771D76-29CB-45ED-BB62-8C6F73150B72}" type="presOf" srcId="{B788A12B-BF44-40DD-A21C-C5BBC0D386E9}" destId="{1D01911A-14EB-47BD-884B-9ECDB85E2DC3}" srcOrd="0" destOrd="1" presId="urn:microsoft.com/office/officeart/2005/8/layout/chevron2"/>
    <dgm:cxn modelId="{259A138C-B248-4413-B4E6-7D643B5EFADA}" type="presOf" srcId="{A9BB39E2-0627-49DC-8DF7-255E2868887D}" destId="{30C5C933-76F4-4144-83D0-CEA905C9CED3}" srcOrd="0" destOrd="0" presId="urn:microsoft.com/office/officeart/2005/8/layout/chevron2"/>
    <dgm:cxn modelId="{B85519B1-CAD1-4802-9F16-482869EFD235}" srcId="{4AED629E-1B7A-4C4E-84E9-8F61E9F97D5C}" destId="{B788A12B-BF44-40DD-A21C-C5BBC0D386E9}" srcOrd="1" destOrd="0" parTransId="{07F9F5FF-213D-415D-A535-7079C58A1120}" sibTransId="{C373CB8C-C08F-4735-B3FD-0A725DF94C73}"/>
    <dgm:cxn modelId="{65E539B4-C062-43B5-8D84-838232F8F420}" srcId="{B183598C-905F-416C-8BC8-0C30ADC197A9}" destId="{4AED629E-1B7A-4C4E-84E9-8F61E9F97D5C}" srcOrd="1" destOrd="0" parTransId="{6F68FABD-F1A1-412E-AD45-F822FA3A262B}" sibTransId="{A1CD40E5-8F1E-4F29-B0A7-DD42E1AB723A}"/>
    <dgm:cxn modelId="{725E89B5-34A2-4A86-97CE-B8A6234FC5C4}" type="presOf" srcId="{4AED629E-1B7A-4C4E-84E9-8F61E9F97D5C}" destId="{B064D591-95BF-417B-93B2-E0CCA5107D6C}" srcOrd="0" destOrd="0" presId="urn:microsoft.com/office/officeart/2005/8/layout/chevron2"/>
    <dgm:cxn modelId="{A42F30D8-A8E2-4A8F-88AE-7EA6DFF29E4F}" type="presOf" srcId="{B183598C-905F-416C-8BC8-0C30ADC197A9}" destId="{C328C925-1F3B-48F0-A754-3CF27AE089F9}" srcOrd="0" destOrd="0" presId="urn:microsoft.com/office/officeart/2005/8/layout/chevron2"/>
    <dgm:cxn modelId="{B7D981DA-EF21-4AB1-8F40-418F51F5ABC9}" srcId="{A9BB39E2-0627-49DC-8DF7-255E2868887D}" destId="{D42EB79B-98C1-4564-A655-BC4B138609FD}" srcOrd="0" destOrd="0" parTransId="{D0CDE274-4ADA-4DD1-BD45-3DE0322EDFA9}" sibTransId="{5FEF735B-8210-4164-BE45-EC93490C99A7}"/>
    <dgm:cxn modelId="{6AB4480D-0510-4DF4-BB2D-56B979C0244D}" type="presParOf" srcId="{C328C925-1F3B-48F0-A754-3CF27AE089F9}" destId="{2152A496-F657-40F9-918E-3DB8EBD77D33}" srcOrd="0" destOrd="0" presId="urn:microsoft.com/office/officeart/2005/8/layout/chevron2"/>
    <dgm:cxn modelId="{43F70A30-DB51-4FBF-B92C-AD5B5823B56B}" type="presParOf" srcId="{2152A496-F657-40F9-918E-3DB8EBD77D33}" destId="{30C5C933-76F4-4144-83D0-CEA905C9CED3}" srcOrd="0" destOrd="0" presId="urn:microsoft.com/office/officeart/2005/8/layout/chevron2"/>
    <dgm:cxn modelId="{881F1154-B1CF-47A1-966C-53CB3953A59A}" type="presParOf" srcId="{2152A496-F657-40F9-918E-3DB8EBD77D33}" destId="{B890AA5A-7DFF-46BE-B1A4-91B566DFF8EE}" srcOrd="1" destOrd="0" presId="urn:microsoft.com/office/officeart/2005/8/layout/chevron2"/>
    <dgm:cxn modelId="{6AB988AA-32A5-4A7A-AB56-D2D5F2C6A835}" type="presParOf" srcId="{C328C925-1F3B-48F0-A754-3CF27AE089F9}" destId="{1A87BA13-DECE-41AB-828F-6F3DB7AEE3C4}" srcOrd="1" destOrd="0" presId="urn:microsoft.com/office/officeart/2005/8/layout/chevron2"/>
    <dgm:cxn modelId="{796CA4E4-DA4E-45DA-B575-00FDC8D241E5}" type="presParOf" srcId="{C328C925-1F3B-48F0-A754-3CF27AE089F9}" destId="{11F7D7FD-0281-4A8B-BAD5-6B4C8990072A}" srcOrd="2" destOrd="0" presId="urn:microsoft.com/office/officeart/2005/8/layout/chevron2"/>
    <dgm:cxn modelId="{84A0D960-B80B-4ADB-B4A2-A9682E50CDF9}" type="presParOf" srcId="{11F7D7FD-0281-4A8B-BAD5-6B4C8990072A}" destId="{B064D591-95BF-417B-93B2-E0CCA5107D6C}" srcOrd="0" destOrd="0" presId="urn:microsoft.com/office/officeart/2005/8/layout/chevron2"/>
    <dgm:cxn modelId="{01CF122D-C29C-462D-8EBA-5FA38A6EF3BC}" type="presParOf" srcId="{11F7D7FD-0281-4A8B-BAD5-6B4C8990072A}" destId="{1D01911A-14EB-47BD-884B-9ECDB85E2D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fr-FR" sz="3600" kern="1200" dirty="0"/>
            <a:t>J-1 an</a:t>
          </a:r>
        </a:p>
      </dsp:txBody>
      <dsp:txXfrm rot="-5400000">
        <a:off x="1" y="840246"/>
        <a:ext cx="1677918" cy="719109"/>
      </dsp:txXfrm>
    </dsp:sp>
    <dsp:sp modelId="{B890AA5A-7DFF-46BE-B1A4-91B566DFF8EE}">
      <dsp:nvSpPr>
        <dsp:cNvPr id="0" name=""/>
        <dsp:cNvSpPr/>
      </dsp:nvSpPr>
      <dsp:spPr>
        <a:xfrm rot="5400000">
          <a:off x="3571183" y="-1891976"/>
          <a:ext cx="1558067" cy="53445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kern="1200" dirty="0">
              <a:solidFill>
                <a:srgbClr val="2E3092"/>
              </a:solidFill>
            </a:rPr>
            <a:t>Réservation de la salle, capacité entre 300 et 400 places, espace scène 10mx10m, avec régisseur son et lumière. Espace vestiaire, secrétariat.</a:t>
          </a:r>
        </a:p>
        <a:p>
          <a:pPr marL="171450" lvl="1" indent="-171450" algn="l" defTabSz="755650">
            <a:lnSpc>
              <a:spcPct val="90000"/>
            </a:lnSpc>
            <a:spcBef>
              <a:spcPct val="0"/>
            </a:spcBef>
            <a:spcAft>
              <a:spcPct val="15000"/>
            </a:spcAft>
            <a:buChar char="•"/>
          </a:pPr>
          <a:r>
            <a:rPr lang="fr-FR" sz="1700" kern="1200" dirty="0">
              <a:solidFill>
                <a:srgbClr val="2E3092"/>
              </a:solidFill>
            </a:rPr>
            <a:t>Site pouvant accueillir les ateliers artistiques.</a:t>
          </a:r>
        </a:p>
        <a:p>
          <a:pPr marL="171450" lvl="1" indent="-171450" algn="l" defTabSz="755650">
            <a:lnSpc>
              <a:spcPct val="90000"/>
            </a:lnSpc>
            <a:spcBef>
              <a:spcPct val="0"/>
            </a:spcBef>
            <a:spcAft>
              <a:spcPct val="15000"/>
            </a:spcAft>
            <a:buChar char="•"/>
          </a:pPr>
          <a:r>
            <a:rPr lang="fr-FR" sz="1700" kern="1200" dirty="0">
              <a:solidFill>
                <a:srgbClr val="2E3092"/>
              </a:solidFill>
            </a:rPr>
            <a:t>Communiquer la date à l’</a:t>
          </a:r>
          <a:r>
            <a:rPr lang="fr-FR" sz="1700" kern="1200" dirty="0" err="1">
              <a:solidFill>
                <a:srgbClr val="2E3092"/>
              </a:solidFill>
            </a:rPr>
            <a:t>Ugsel</a:t>
          </a:r>
          <a:r>
            <a:rPr lang="fr-FR" sz="1700" kern="1200" dirty="0">
              <a:solidFill>
                <a:srgbClr val="2E3092"/>
              </a:solidFill>
            </a:rPr>
            <a:t> nationale pour diffusion</a:t>
          </a:r>
        </a:p>
      </dsp:txBody>
      <dsp:txXfrm rot="-5400000">
        <a:off x="1677919" y="77347"/>
        <a:ext cx="52685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fr-FR" sz="3600" kern="1200" dirty="0"/>
            <a:t>J-1 an</a:t>
          </a:r>
        </a:p>
      </dsp:txBody>
      <dsp:txXfrm rot="-5400000">
        <a:off x="1" y="2952693"/>
        <a:ext cx="1677918" cy="719109"/>
      </dsp:txXfrm>
    </dsp:sp>
    <dsp:sp modelId="{1D01911A-14EB-47BD-884B-9ECDB85E2DC3}">
      <dsp:nvSpPr>
        <dsp:cNvPr id="0" name=""/>
        <dsp:cNvSpPr/>
      </dsp:nvSpPr>
      <dsp:spPr>
        <a:xfrm rot="5400000">
          <a:off x="3571183" y="220470"/>
          <a:ext cx="1558067" cy="53445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kern="1200" dirty="0">
              <a:solidFill>
                <a:srgbClr val="2E3092"/>
              </a:solidFill>
            </a:rPr>
            <a:t>Budget prévisionnel</a:t>
          </a:r>
        </a:p>
        <a:p>
          <a:pPr marL="171450" lvl="1" indent="-171450" algn="l" defTabSz="755650">
            <a:lnSpc>
              <a:spcPct val="90000"/>
            </a:lnSpc>
            <a:spcBef>
              <a:spcPct val="0"/>
            </a:spcBef>
            <a:spcAft>
              <a:spcPct val="15000"/>
            </a:spcAft>
            <a:buChar char="•"/>
          </a:pPr>
          <a:r>
            <a:rPr lang="fr-FR" sz="1700" kern="1200" dirty="0">
              <a:solidFill>
                <a:srgbClr val="2E3092"/>
              </a:solidFill>
            </a:rPr>
            <a:t>Recherche de sponsors, partenaires (à poursuivre au cours des 6 mois suivants)</a:t>
          </a:r>
        </a:p>
        <a:p>
          <a:pPr marL="171450" lvl="1" indent="-171450" algn="l" defTabSz="755650">
            <a:lnSpc>
              <a:spcPct val="90000"/>
            </a:lnSpc>
            <a:spcBef>
              <a:spcPct val="0"/>
            </a:spcBef>
            <a:spcAft>
              <a:spcPct val="15000"/>
            </a:spcAft>
            <a:buChar char="•"/>
          </a:pPr>
          <a:r>
            <a:rPr lang="fr-FR" sz="1700" kern="1200" dirty="0">
              <a:solidFill>
                <a:srgbClr val="2E3092"/>
              </a:solidFill>
            </a:rPr>
            <a:t>Demande de subventions : dates de dépôt des dossiers ?</a:t>
          </a:r>
        </a:p>
        <a:p>
          <a:pPr marL="171450" lvl="1" indent="-171450" algn="l" defTabSz="755650">
            <a:lnSpc>
              <a:spcPct val="90000"/>
            </a:lnSpc>
            <a:spcBef>
              <a:spcPct val="0"/>
            </a:spcBef>
            <a:spcAft>
              <a:spcPct val="15000"/>
            </a:spcAft>
            <a:buChar char="•"/>
          </a:pPr>
          <a:r>
            <a:rPr lang="fr-FR" sz="1700" kern="1200" dirty="0">
              <a:solidFill>
                <a:srgbClr val="2E3092"/>
              </a:solidFill>
            </a:rPr>
            <a:t>Contact avec un établissement pour accueil/restauration</a:t>
          </a:r>
        </a:p>
      </dsp:txBody>
      <dsp:txXfrm rot="-5400000">
        <a:off x="1677919" y="2189794"/>
        <a:ext cx="5268538" cy="1405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4074" y="357511"/>
          <a:ext cx="2360496" cy="1652347"/>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J-8 mois</a:t>
          </a:r>
        </a:p>
      </dsp:txBody>
      <dsp:txXfrm rot="-5400000">
        <a:off x="1" y="829611"/>
        <a:ext cx="1652347" cy="708149"/>
      </dsp:txXfrm>
    </dsp:sp>
    <dsp:sp modelId="{B890AA5A-7DFF-46BE-B1A4-91B566DFF8EE}">
      <dsp:nvSpPr>
        <dsp:cNvPr id="0" name=""/>
        <dsp:cNvSpPr/>
      </dsp:nvSpPr>
      <dsp:spPr>
        <a:xfrm rot="5400000">
          <a:off x="3570270" y="-1914485"/>
          <a:ext cx="1534322" cy="5370168"/>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Confirmation auprès de l’</a:t>
          </a:r>
          <a:r>
            <a:rPr lang="fr-FR" sz="1600" kern="1200" dirty="0" err="1">
              <a:solidFill>
                <a:srgbClr val="2E3092"/>
              </a:solidFill>
            </a:rPr>
            <a:t>Ugsel</a:t>
          </a:r>
          <a:r>
            <a:rPr lang="fr-FR" sz="1600" kern="1200" dirty="0">
              <a:solidFill>
                <a:srgbClr val="2E3092"/>
              </a:solidFill>
            </a:rPr>
            <a:t> nationale, après accord de la réservation des salles par la municipalité.</a:t>
          </a:r>
        </a:p>
        <a:p>
          <a:pPr marL="171450" lvl="1" indent="-171450" algn="l" defTabSz="711200">
            <a:lnSpc>
              <a:spcPct val="90000"/>
            </a:lnSpc>
            <a:spcBef>
              <a:spcPct val="0"/>
            </a:spcBef>
            <a:spcAft>
              <a:spcPct val="15000"/>
            </a:spcAft>
            <a:buChar char="•"/>
          </a:pPr>
          <a:r>
            <a:rPr lang="fr-FR" sz="1600" kern="1200" dirty="0">
              <a:solidFill>
                <a:srgbClr val="2E3092"/>
              </a:solidFill>
            </a:rPr>
            <a:t>Prévoir une visite préalable</a:t>
          </a:r>
        </a:p>
        <a:p>
          <a:pPr marL="171450" lvl="1" indent="-171450" algn="l" defTabSz="711200">
            <a:lnSpc>
              <a:spcPct val="90000"/>
            </a:lnSpc>
            <a:spcBef>
              <a:spcPct val="0"/>
            </a:spcBef>
            <a:spcAft>
              <a:spcPct val="15000"/>
            </a:spcAft>
            <a:buChar char="•"/>
          </a:pPr>
          <a:r>
            <a:rPr lang="fr-FR" sz="1600" kern="1200" dirty="0">
              <a:solidFill>
                <a:srgbClr val="2E3092"/>
              </a:solidFill>
            </a:rPr>
            <a:t>Contacts pour les ateliers artistiques ou visite culturelle ou toutes autres animations</a:t>
          </a:r>
        </a:p>
      </dsp:txBody>
      <dsp:txXfrm rot="-5400000">
        <a:off x="1652348" y="78336"/>
        <a:ext cx="5295269" cy="1384524"/>
      </dsp:txXfrm>
    </dsp:sp>
    <dsp:sp modelId="{B064D591-95BF-417B-93B2-E0CCA5107D6C}">
      <dsp:nvSpPr>
        <dsp:cNvPr id="0" name=""/>
        <dsp:cNvSpPr/>
      </dsp:nvSpPr>
      <dsp:spPr>
        <a:xfrm rot="5400000">
          <a:off x="-354074" y="2433427"/>
          <a:ext cx="2360496" cy="1652347"/>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J-8 mois</a:t>
          </a:r>
        </a:p>
      </dsp:txBody>
      <dsp:txXfrm rot="-5400000">
        <a:off x="1" y="2905527"/>
        <a:ext cx="1652347" cy="708149"/>
      </dsp:txXfrm>
    </dsp:sp>
    <dsp:sp modelId="{1D01911A-14EB-47BD-884B-9ECDB85E2DC3}">
      <dsp:nvSpPr>
        <dsp:cNvPr id="0" name=""/>
        <dsp:cNvSpPr/>
      </dsp:nvSpPr>
      <dsp:spPr>
        <a:xfrm rot="5400000">
          <a:off x="3570270" y="161430"/>
          <a:ext cx="1534322" cy="5370168"/>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Visuel du championnat (logo, affiche, …)</a:t>
          </a:r>
        </a:p>
        <a:p>
          <a:pPr marL="171450" lvl="1" indent="-171450" algn="l" defTabSz="711200">
            <a:lnSpc>
              <a:spcPct val="90000"/>
            </a:lnSpc>
            <a:spcBef>
              <a:spcPct val="0"/>
            </a:spcBef>
            <a:spcAft>
              <a:spcPct val="15000"/>
            </a:spcAft>
            <a:buChar char="•"/>
          </a:pPr>
          <a:r>
            <a:rPr lang="fr-FR" sz="1600" kern="1200" dirty="0">
              <a:solidFill>
                <a:srgbClr val="2E3092"/>
              </a:solidFill>
            </a:rPr>
            <a:t>Demande de devis : restauration, hébergement (si pris en charge), navettes, goodies, lot d’accueil, récompenses.</a:t>
          </a:r>
        </a:p>
        <a:p>
          <a:pPr marL="171450" lvl="1" indent="-171450" algn="l" defTabSz="711200">
            <a:lnSpc>
              <a:spcPct val="90000"/>
            </a:lnSpc>
            <a:spcBef>
              <a:spcPct val="0"/>
            </a:spcBef>
            <a:spcAft>
              <a:spcPct val="15000"/>
            </a:spcAft>
            <a:buChar char="•"/>
          </a:pPr>
          <a:r>
            <a:rPr lang="fr-FR" sz="1600" kern="1200" dirty="0">
              <a:solidFill>
                <a:srgbClr val="2E3092"/>
              </a:solidFill>
            </a:rPr>
            <a:t>Mise en place et 1</a:t>
          </a:r>
          <a:r>
            <a:rPr lang="fr-FR" sz="1600" kern="1200" baseline="30000" dirty="0">
              <a:solidFill>
                <a:srgbClr val="2E3092"/>
              </a:solidFill>
            </a:rPr>
            <a:t>re</a:t>
          </a:r>
          <a:r>
            <a:rPr lang="fr-FR" sz="1600" kern="1200" dirty="0">
              <a:solidFill>
                <a:srgbClr val="2E3092"/>
              </a:solidFill>
            </a:rPr>
            <a:t> réunions des commissions.</a:t>
          </a:r>
        </a:p>
        <a:p>
          <a:pPr marL="171450" lvl="1" indent="-171450" algn="l" defTabSz="711200">
            <a:lnSpc>
              <a:spcPct val="90000"/>
            </a:lnSpc>
            <a:spcBef>
              <a:spcPct val="0"/>
            </a:spcBef>
            <a:spcAft>
              <a:spcPct val="15000"/>
            </a:spcAft>
            <a:buChar char="•"/>
          </a:pPr>
          <a:r>
            <a:rPr lang="fr-FR" sz="1600" kern="1200" dirty="0">
              <a:solidFill>
                <a:srgbClr val="2E3092"/>
              </a:solidFill>
            </a:rPr>
            <a:t>Présentation du budget prévisionnel à l’</a:t>
          </a:r>
          <a:r>
            <a:rPr lang="fr-FR" sz="1600" kern="1200" dirty="0" err="1">
              <a:solidFill>
                <a:srgbClr val="2E3092"/>
              </a:solidFill>
            </a:rPr>
            <a:t>Ugsel</a:t>
          </a:r>
          <a:r>
            <a:rPr lang="fr-FR" sz="1600" kern="1200" dirty="0">
              <a:solidFill>
                <a:srgbClr val="2E3092"/>
              </a:solidFill>
            </a:rPr>
            <a:t> nationale.</a:t>
          </a:r>
        </a:p>
      </dsp:txBody>
      <dsp:txXfrm rot="-5400000">
        <a:off x="1652348" y="2154252"/>
        <a:ext cx="5295269" cy="1384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J-6 mois</a:t>
          </a:r>
        </a:p>
      </dsp:txBody>
      <dsp:txXfrm rot="-5400000">
        <a:off x="1" y="840246"/>
        <a:ext cx="1677918" cy="719109"/>
      </dsp:txXfrm>
    </dsp:sp>
    <dsp:sp modelId="{B890AA5A-7DFF-46BE-B1A4-91B566DFF8EE}">
      <dsp:nvSpPr>
        <dsp:cNvPr id="0" name=""/>
        <dsp:cNvSpPr/>
      </dsp:nvSpPr>
      <dsp:spPr>
        <a:xfrm rot="5400000">
          <a:off x="3554218" y="-1875011"/>
          <a:ext cx="1558067" cy="531066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Choix des ateliers, intervenants.</a:t>
          </a:r>
        </a:p>
        <a:p>
          <a:pPr marL="171450" lvl="1" indent="-171450" algn="l" defTabSz="711200">
            <a:lnSpc>
              <a:spcPct val="90000"/>
            </a:lnSpc>
            <a:spcBef>
              <a:spcPct val="0"/>
            </a:spcBef>
            <a:spcAft>
              <a:spcPct val="15000"/>
            </a:spcAft>
            <a:buChar char="•"/>
          </a:pPr>
          <a:r>
            <a:rPr lang="fr-FR" sz="1600" kern="1200" dirty="0">
              <a:solidFill>
                <a:srgbClr val="2E3092"/>
              </a:solidFill>
            </a:rPr>
            <a:t>Mise en relation avec la CTN, choix des membres du jury.</a:t>
          </a:r>
        </a:p>
      </dsp:txBody>
      <dsp:txXfrm rot="-5400000">
        <a:off x="1677919" y="77347"/>
        <a:ext cx="523460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J-6 mois</a:t>
          </a:r>
        </a:p>
      </dsp:txBody>
      <dsp:txXfrm rot="-5400000">
        <a:off x="1" y="2952693"/>
        <a:ext cx="1677918" cy="719109"/>
      </dsp:txXfrm>
    </dsp:sp>
    <dsp:sp modelId="{1D01911A-14EB-47BD-884B-9ECDB85E2DC3}">
      <dsp:nvSpPr>
        <dsp:cNvPr id="0" name=""/>
        <dsp:cNvSpPr/>
      </dsp:nvSpPr>
      <dsp:spPr>
        <a:xfrm rot="5400000">
          <a:off x="3554218" y="237435"/>
          <a:ext cx="1558067" cy="531066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Réunion des commissions, point sur les avancées.</a:t>
          </a:r>
        </a:p>
        <a:p>
          <a:pPr marL="171450" lvl="1" indent="-171450" algn="l" defTabSz="711200">
            <a:lnSpc>
              <a:spcPct val="90000"/>
            </a:lnSpc>
            <a:spcBef>
              <a:spcPct val="0"/>
            </a:spcBef>
            <a:spcAft>
              <a:spcPct val="15000"/>
            </a:spcAft>
            <a:buChar char="•"/>
          </a:pPr>
          <a:r>
            <a:rPr lang="fr-FR" sz="1600" kern="1200" dirty="0">
              <a:solidFill>
                <a:srgbClr val="2E3092"/>
              </a:solidFill>
            </a:rPr>
            <a:t>Finalisation des outils de communication.</a:t>
          </a:r>
        </a:p>
        <a:p>
          <a:pPr marL="171450" lvl="1" indent="-171450" algn="l" defTabSz="711200">
            <a:lnSpc>
              <a:spcPct val="90000"/>
            </a:lnSpc>
            <a:spcBef>
              <a:spcPct val="0"/>
            </a:spcBef>
            <a:spcAft>
              <a:spcPct val="15000"/>
            </a:spcAft>
            <a:buChar char="•"/>
          </a:pPr>
          <a:r>
            <a:rPr lang="fr-FR" sz="1600" kern="1200" dirty="0">
              <a:solidFill>
                <a:srgbClr val="2E3092"/>
              </a:solidFill>
            </a:rPr>
            <a:t>Demander des banderoles à l’</a:t>
          </a:r>
          <a:r>
            <a:rPr lang="fr-FR" sz="1600" kern="1200" dirty="0" err="1">
              <a:solidFill>
                <a:srgbClr val="2E3092"/>
              </a:solidFill>
            </a:rPr>
            <a:t>Ugsel</a:t>
          </a:r>
          <a:r>
            <a:rPr lang="fr-FR" sz="1600" kern="1200" dirty="0">
              <a:solidFill>
                <a:srgbClr val="2E3092"/>
              </a:solidFill>
            </a:rPr>
            <a:t> nationale.</a:t>
          </a:r>
        </a:p>
        <a:p>
          <a:pPr marL="171450" lvl="1" indent="-171450" algn="l" defTabSz="711200">
            <a:lnSpc>
              <a:spcPct val="90000"/>
            </a:lnSpc>
            <a:spcBef>
              <a:spcPct val="0"/>
            </a:spcBef>
            <a:spcAft>
              <a:spcPct val="15000"/>
            </a:spcAft>
            <a:buChar char="•"/>
          </a:pPr>
          <a:r>
            <a:rPr lang="fr-FR" sz="1600" kern="1200" dirty="0">
              <a:solidFill>
                <a:srgbClr val="2E3092"/>
              </a:solidFill>
            </a:rPr>
            <a:t>Information et invitations aux instances locales</a:t>
          </a:r>
        </a:p>
      </dsp:txBody>
      <dsp:txXfrm rot="-5400000">
        <a:off x="1677919" y="2189794"/>
        <a:ext cx="5234608" cy="1405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J-3 mois</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Planning des ateliers et animations</a:t>
          </a:r>
        </a:p>
        <a:p>
          <a:pPr marL="171450" lvl="1" indent="-171450" algn="l" defTabSz="711200">
            <a:lnSpc>
              <a:spcPct val="90000"/>
            </a:lnSpc>
            <a:spcBef>
              <a:spcPct val="0"/>
            </a:spcBef>
            <a:spcAft>
              <a:spcPct val="15000"/>
            </a:spcAft>
            <a:buChar char="•"/>
          </a:pPr>
          <a:r>
            <a:rPr lang="fr-FR" sz="1600" kern="1200" dirty="0">
              <a:solidFill>
                <a:srgbClr val="2E3092"/>
              </a:solidFill>
            </a:rPr>
            <a:t>Horaires des répétitions et spectacles</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J-3 mois</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Circulaire d’informations et questionnaire de participation : échanges avec les Services nationaux. Mise en ligne sur le site de l’</a:t>
          </a:r>
          <a:r>
            <a:rPr lang="fr-FR" sz="1600" kern="1200" dirty="0" err="1">
              <a:solidFill>
                <a:srgbClr val="2E3092"/>
              </a:solidFill>
            </a:rPr>
            <a:t>Ugsel</a:t>
          </a:r>
          <a:r>
            <a:rPr lang="fr-FR" sz="1600" kern="1200" dirty="0">
              <a:solidFill>
                <a:srgbClr val="2E3092"/>
              </a:solidFill>
            </a:rPr>
            <a:t> nationale.</a:t>
          </a:r>
        </a:p>
        <a:p>
          <a:pPr marL="171450" lvl="1" indent="-171450" algn="l" defTabSz="711200">
            <a:lnSpc>
              <a:spcPct val="90000"/>
            </a:lnSpc>
            <a:spcBef>
              <a:spcPct val="0"/>
            </a:spcBef>
            <a:spcAft>
              <a:spcPct val="15000"/>
            </a:spcAft>
            <a:buChar char="•"/>
          </a:pPr>
          <a:r>
            <a:rPr lang="fr-FR" sz="1600" kern="1200" dirty="0">
              <a:solidFill>
                <a:srgbClr val="2E3092"/>
              </a:solidFill>
            </a:rPr>
            <a:t>Liste d’hôtels.</a:t>
          </a:r>
        </a:p>
        <a:p>
          <a:pPr marL="171450" lvl="1" indent="-171450" algn="l" defTabSz="711200">
            <a:lnSpc>
              <a:spcPct val="90000"/>
            </a:lnSpc>
            <a:spcBef>
              <a:spcPct val="0"/>
            </a:spcBef>
            <a:spcAft>
              <a:spcPct val="15000"/>
            </a:spcAft>
            <a:buChar char="•"/>
          </a:pPr>
          <a:r>
            <a:rPr lang="fr-FR" sz="1600" kern="1200" dirty="0">
              <a:solidFill>
                <a:srgbClr val="2E3092"/>
              </a:solidFill>
            </a:rPr>
            <a:t>Prévoir le temps pastoral</a:t>
          </a:r>
        </a:p>
      </dsp:txBody>
      <dsp:txXfrm rot="-5400000">
        <a:off x="1677919" y="2189794"/>
        <a:ext cx="5243938" cy="1405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J-45 jours</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Commission de qualification : nombre de </a:t>
          </a:r>
          <a:r>
            <a:rPr lang="fr-FR" sz="1600" kern="1200" dirty="0" err="1">
              <a:solidFill>
                <a:srgbClr val="2E3092"/>
              </a:solidFill>
            </a:rPr>
            <a:t>choré</a:t>
          </a:r>
          <a:r>
            <a:rPr lang="fr-FR" sz="1600" kern="1200" dirty="0">
              <a:solidFill>
                <a:srgbClr val="2E3092"/>
              </a:solidFill>
            </a:rPr>
            <a:t> qualifiées par catégorie.</a:t>
          </a:r>
        </a:p>
        <a:p>
          <a:pPr marL="171450" lvl="1" indent="-171450" algn="l" defTabSz="711200">
            <a:lnSpc>
              <a:spcPct val="90000"/>
            </a:lnSpc>
            <a:spcBef>
              <a:spcPct val="0"/>
            </a:spcBef>
            <a:spcAft>
              <a:spcPct val="15000"/>
            </a:spcAft>
            <a:buChar char="•"/>
          </a:pPr>
          <a:r>
            <a:rPr lang="fr-FR" sz="1600" kern="1200" dirty="0">
              <a:solidFill>
                <a:srgbClr val="2E3092"/>
              </a:solidFill>
            </a:rPr>
            <a:t>Convocation des JO, avec SN</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J-45 jours</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Restauration : choix des menus avec le prestataire. Attention à la quantité et qualité.</a:t>
          </a:r>
        </a:p>
        <a:p>
          <a:pPr marL="171450" lvl="1" indent="-171450" algn="l" defTabSz="711200">
            <a:lnSpc>
              <a:spcPct val="90000"/>
            </a:lnSpc>
            <a:spcBef>
              <a:spcPct val="0"/>
            </a:spcBef>
            <a:spcAft>
              <a:spcPct val="15000"/>
            </a:spcAft>
            <a:buChar char="•"/>
          </a:pPr>
          <a:r>
            <a:rPr lang="fr-FR" sz="1600" kern="1200" dirty="0">
              <a:solidFill>
                <a:srgbClr val="2E3092"/>
              </a:solidFill>
            </a:rPr>
            <a:t>Etablir liste des bénévoles et leurs tâches.</a:t>
          </a:r>
        </a:p>
      </dsp:txBody>
      <dsp:txXfrm rot="-5400000">
        <a:off x="1677919" y="2189794"/>
        <a:ext cx="5243938" cy="1405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J-30 jours</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Planning des rotations par jour pour les répétitions et passage sur scène.</a:t>
          </a:r>
        </a:p>
        <a:p>
          <a:pPr marL="171450" lvl="1" indent="-171450" algn="l" defTabSz="711200">
            <a:lnSpc>
              <a:spcPct val="90000"/>
            </a:lnSpc>
            <a:spcBef>
              <a:spcPct val="0"/>
            </a:spcBef>
            <a:spcAft>
              <a:spcPct val="15000"/>
            </a:spcAft>
            <a:buChar char="•"/>
          </a:pPr>
          <a:r>
            <a:rPr lang="fr-FR" sz="1600" kern="1200" dirty="0">
              <a:solidFill>
                <a:srgbClr val="2E3092"/>
              </a:solidFill>
            </a:rPr>
            <a:t>Envoi des horaires aux délégations et mise sur le site.</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J-30 jours</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Suivi des inscriptions avec les SN.</a:t>
          </a:r>
        </a:p>
        <a:p>
          <a:pPr marL="171450" lvl="1" indent="-171450" algn="l" defTabSz="711200">
            <a:lnSpc>
              <a:spcPct val="90000"/>
            </a:lnSpc>
            <a:spcBef>
              <a:spcPct val="0"/>
            </a:spcBef>
            <a:spcAft>
              <a:spcPct val="15000"/>
            </a:spcAft>
            <a:buChar char="•"/>
          </a:pPr>
          <a:r>
            <a:rPr lang="fr-FR" sz="1600" kern="1200" dirty="0">
              <a:solidFill>
                <a:srgbClr val="2E3092"/>
              </a:solidFill>
            </a:rPr>
            <a:t>Finalisation des commandes, lots, goodies, etc.</a:t>
          </a:r>
        </a:p>
      </dsp:txBody>
      <dsp:txXfrm rot="-5400000">
        <a:off x="1677919" y="2189794"/>
        <a:ext cx="5243938" cy="1405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J-15 jours</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Composition du jury par catégorie</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J-15 jours</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Suivi des inscriptions avec les SN, clôture des inscrits.</a:t>
          </a:r>
        </a:p>
        <a:p>
          <a:pPr marL="171450" lvl="1" indent="-171450" algn="l" defTabSz="711200">
            <a:lnSpc>
              <a:spcPct val="90000"/>
            </a:lnSpc>
            <a:spcBef>
              <a:spcPct val="0"/>
            </a:spcBef>
            <a:spcAft>
              <a:spcPct val="15000"/>
            </a:spcAft>
            <a:buChar char="•"/>
          </a:pPr>
          <a:r>
            <a:rPr lang="fr-FR" sz="1600" kern="1200" dirty="0">
              <a:solidFill>
                <a:srgbClr val="2E3092"/>
              </a:solidFill>
            </a:rPr>
            <a:t>Vérification des textiles et médailles reçus. Alerter les SN si manque t-shirts ou médailles.</a:t>
          </a:r>
        </a:p>
        <a:p>
          <a:pPr marL="171450" lvl="1" indent="-171450" algn="l" defTabSz="711200">
            <a:lnSpc>
              <a:spcPct val="90000"/>
            </a:lnSpc>
            <a:spcBef>
              <a:spcPct val="0"/>
            </a:spcBef>
            <a:spcAft>
              <a:spcPct val="15000"/>
            </a:spcAft>
            <a:buChar char="•"/>
          </a:pPr>
          <a:r>
            <a:rPr lang="fr-FR" sz="1600" kern="1200" dirty="0">
              <a:solidFill>
                <a:srgbClr val="2E3092"/>
              </a:solidFill>
            </a:rPr>
            <a:t>Répartition des bénévoles sur les différents postes : accueil, restauration, buvette, navette, sécurité, … </a:t>
          </a:r>
        </a:p>
      </dsp:txBody>
      <dsp:txXfrm rot="-5400000">
        <a:off x="1677919" y="2189794"/>
        <a:ext cx="5243938" cy="14059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J-1 </a:t>
          </a:r>
          <a:r>
            <a:rPr lang="fr-FR" sz="2800" kern="1200" dirty="0" err="1"/>
            <a:t>sem</a:t>
          </a:r>
          <a:endParaRPr lang="fr-FR" sz="2800" kern="1200" dirty="0"/>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fr-FR" sz="1600" kern="1200" dirty="0">
            <a:solidFill>
              <a:srgbClr val="2E3092"/>
            </a:solidFill>
          </a:endParaRPr>
        </a:p>
        <a:p>
          <a:pPr marL="171450" lvl="1" indent="-171450" algn="l" defTabSz="711200">
            <a:lnSpc>
              <a:spcPct val="90000"/>
            </a:lnSpc>
            <a:spcBef>
              <a:spcPct val="0"/>
            </a:spcBef>
            <a:spcAft>
              <a:spcPct val="15000"/>
            </a:spcAft>
            <a:buChar char="•"/>
          </a:pPr>
          <a:r>
            <a:rPr lang="fr-FR" sz="1600" kern="1200" dirty="0">
              <a:solidFill>
                <a:srgbClr val="2E3092"/>
              </a:solidFill>
              <a:latin typeface="Calibri" panose="020F0502020204030204"/>
              <a:ea typeface="+mn-ea"/>
              <a:cs typeface="+mn-cs"/>
            </a:rPr>
            <a:t>Programme par groupe : ateliers, répétition, spectacle, …</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J-1 </a:t>
          </a:r>
          <a:r>
            <a:rPr lang="fr-FR" sz="2800" kern="1200" dirty="0" err="1"/>
            <a:t>sem</a:t>
          </a:r>
          <a:endParaRPr lang="fr-FR" sz="2800" kern="1200" dirty="0"/>
        </a:p>
      </dsp:txBody>
      <dsp:txXfrm rot="-5400000">
        <a:off x="1" y="2952693"/>
        <a:ext cx="1677918" cy="719109"/>
      </dsp:txXfrm>
    </dsp:sp>
    <dsp:sp modelId="{1D01911A-14EB-47BD-884B-9ECDB85E2DC3}">
      <dsp:nvSpPr>
        <dsp:cNvPr id="0" name=""/>
        <dsp:cNvSpPr/>
      </dsp:nvSpPr>
      <dsp:spPr>
        <a:xfrm rot="5400000">
          <a:off x="3549573" y="204772"/>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Préparation des sacs accueil pour chaque délégation.</a:t>
          </a:r>
        </a:p>
        <a:p>
          <a:pPr marL="171450" lvl="1" indent="-171450" algn="l" defTabSz="711200">
            <a:lnSpc>
              <a:spcPct val="90000"/>
            </a:lnSpc>
            <a:spcBef>
              <a:spcPct val="0"/>
            </a:spcBef>
            <a:spcAft>
              <a:spcPct val="15000"/>
            </a:spcAft>
            <a:buChar char="•"/>
          </a:pPr>
          <a:r>
            <a:rPr lang="fr-FR" sz="1600" kern="1200" dirty="0">
              <a:solidFill>
                <a:srgbClr val="2E3092"/>
              </a:solidFill>
            </a:rPr>
            <a:t>Effectif définitif pour la restauration par repas et par jour.</a:t>
          </a:r>
        </a:p>
      </dsp:txBody>
      <dsp:txXfrm rot="-5400000">
        <a:off x="1668609" y="2161796"/>
        <a:ext cx="5243938" cy="14059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C933-76F4-4144-83D0-CEA905C9CED3}">
      <dsp:nvSpPr>
        <dsp:cNvPr id="0" name=""/>
        <dsp:cNvSpPr/>
      </dsp:nvSpPr>
      <dsp:spPr>
        <a:xfrm rot="5400000">
          <a:off x="-359554" y="360842"/>
          <a:ext cx="2397027" cy="1677918"/>
        </a:xfrm>
        <a:prstGeom prst="chevron">
          <a:avLst/>
        </a:prstGeom>
        <a:solidFill>
          <a:srgbClr val="F4C009"/>
        </a:solidFill>
        <a:ln w="6350" cap="flat" cmpd="sng" algn="ctr">
          <a:solidFill>
            <a:srgbClr val="F4C009"/>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J-1</a:t>
          </a:r>
        </a:p>
      </dsp:txBody>
      <dsp:txXfrm rot="-5400000">
        <a:off x="1" y="840246"/>
        <a:ext cx="1677918" cy="719109"/>
      </dsp:txXfrm>
    </dsp:sp>
    <dsp:sp modelId="{B890AA5A-7DFF-46BE-B1A4-91B566DFF8EE}">
      <dsp:nvSpPr>
        <dsp:cNvPr id="0" name=""/>
        <dsp:cNvSpPr/>
      </dsp:nvSpPr>
      <dsp:spPr>
        <a:xfrm rot="5400000">
          <a:off x="3558883" y="-1879676"/>
          <a:ext cx="1558067" cy="5319997"/>
        </a:xfrm>
        <a:prstGeom prst="round2SameRect">
          <a:avLst/>
        </a:prstGeom>
        <a:solidFill>
          <a:schemeClr val="lt1">
            <a:alpha val="90000"/>
            <a:hueOff val="0"/>
            <a:satOff val="0"/>
            <a:lumOff val="0"/>
            <a:alphaOff val="0"/>
          </a:schemeClr>
        </a:solidFill>
        <a:ln w="6350" cap="flat" cmpd="sng" algn="ctr">
          <a:solidFill>
            <a:srgbClr val="F4C00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Installation, mise en place des salles : banderoles, buvette, ateliers, …</a:t>
          </a:r>
        </a:p>
      </dsp:txBody>
      <dsp:txXfrm rot="-5400000">
        <a:off x="1677919" y="77347"/>
        <a:ext cx="5243938" cy="1405949"/>
      </dsp:txXfrm>
    </dsp:sp>
    <dsp:sp modelId="{B064D591-95BF-417B-93B2-E0CCA5107D6C}">
      <dsp:nvSpPr>
        <dsp:cNvPr id="0" name=""/>
        <dsp:cNvSpPr/>
      </dsp:nvSpPr>
      <dsp:spPr>
        <a:xfrm rot="5400000">
          <a:off x="-359554" y="2473289"/>
          <a:ext cx="2397027" cy="1677918"/>
        </a:xfrm>
        <a:prstGeom prst="chevron">
          <a:avLst/>
        </a:prstGeom>
        <a:solidFill>
          <a:srgbClr val="E8532B"/>
        </a:solidFill>
        <a:ln w="6350" cap="flat" cmpd="sng" algn="ctr">
          <a:solidFill>
            <a:srgbClr val="E8532B"/>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J-1</a:t>
          </a:r>
        </a:p>
      </dsp:txBody>
      <dsp:txXfrm rot="-5400000">
        <a:off x="1" y="2952693"/>
        <a:ext cx="1677918" cy="719109"/>
      </dsp:txXfrm>
    </dsp:sp>
    <dsp:sp modelId="{1D01911A-14EB-47BD-884B-9ECDB85E2DC3}">
      <dsp:nvSpPr>
        <dsp:cNvPr id="0" name=""/>
        <dsp:cNvSpPr/>
      </dsp:nvSpPr>
      <dsp:spPr>
        <a:xfrm rot="5400000">
          <a:off x="3558883" y="232770"/>
          <a:ext cx="1558067" cy="5319997"/>
        </a:xfrm>
        <a:prstGeom prst="round2SameRect">
          <a:avLst/>
        </a:prstGeom>
        <a:solidFill>
          <a:schemeClr val="lt1">
            <a:alpha val="90000"/>
            <a:hueOff val="0"/>
            <a:satOff val="0"/>
            <a:lumOff val="0"/>
            <a:alphaOff val="0"/>
          </a:schemeClr>
        </a:solidFill>
        <a:ln w="6350" cap="flat" cmpd="sng" algn="ctr">
          <a:solidFill>
            <a:srgbClr val="E8532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solidFill>
                <a:srgbClr val="2E3092"/>
              </a:solidFill>
            </a:rPr>
            <a:t>Mise en place de l’accueil : administratif, sportif, convivial (jeunes et adultes).</a:t>
          </a:r>
        </a:p>
        <a:p>
          <a:pPr marL="171450" lvl="1" indent="-171450" algn="l" defTabSz="711200">
            <a:lnSpc>
              <a:spcPct val="90000"/>
            </a:lnSpc>
            <a:spcBef>
              <a:spcPct val="0"/>
            </a:spcBef>
            <a:spcAft>
              <a:spcPct val="15000"/>
            </a:spcAft>
            <a:buChar char="•"/>
          </a:pPr>
          <a:r>
            <a:rPr lang="fr-FR" sz="1600" kern="1200" dirty="0">
              <a:solidFill>
                <a:srgbClr val="2E3092"/>
              </a:solidFill>
            </a:rPr>
            <a:t>Fléchage accueil et salle de spectacle.</a:t>
          </a:r>
        </a:p>
      </dsp:txBody>
      <dsp:txXfrm rot="-5400000">
        <a:off x="1677919" y="2189794"/>
        <a:ext cx="5243938" cy="14059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6A7088-1D11-DAF1-E823-E2298A8E891D}"/>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9451DF-F2B6-178C-0842-4BB7D9E976D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FD124583-C5B9-4AEC-9F5F-215FA4CE1B43}" type="datetimeFigureOut">
              <a:rPr lang="fr-FR" smtClean="0"/>
              <a:t>29/09/2025</a:t>
            </a:fld>
            <a:endParaRPr lang="fr-FR"/>
          </a:p>
        </p:txBody>
      </p:sp>
      <p:sp>
        <p:nvSpPr>
          <p:cNvPr id="4" name="Espace réservé du pied de page 3">
            <a:extLst>
              <a:ext uri="{FF2B5EF4-FFF2-40B4-BE49-F238E27FC236}">
                <a16:creationId xmlns:a16="http://schemas.microsoft.com/office/drawing/2014/main" id="{6D9A8FFA-7187-7A6B-8C39-BA58A8409089}"/>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D5516A1-1B62-451E-3BDB-FB571C53D768}"/>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094EABDE-C927-4C9D-8567-33C575C596C9}" type="slidenum">
              <a:rPr lang="fr-FR" smtClean="0"/>
              <a:t>‹N°›</a:t>
            </a:fld>
            <a:endParaRPr lang="fr-FR"/>
          </a:p>
        </p:txBody>
      </p:sp>
    </p:spTree>
    <p:extLst>
      <p:ext uri="{BB962C8B-B14F-4D97-AF65-F5344CB8AC3E}">
        <p14:creationId xmlns:p14="http://schemas.microsoft.com/office/powerpoint/2010/main" val="356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3C89D0-B30E-6652-B424-45B5078FDB55}"/>
              </a:ext>
            </a:extLst>
          </p:cNvPr>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D4B17F-4C79-F785-C9FB-792FC20D9186}"/>
              </a:ext>
            </a:extLst>
          </p:cNvPr>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A4DFD634-386B-3040-A0AE-6AFDF060DDBD}" type="datetimeFigureOut">
              <a:rPr lang="fr-FR" smtClean="0"/>
              <a:t>29/09/2025</a:t>
            </a:fld>
            <a:endParaRPr lang="fr-FR"/>
          </a:p>
        </p:txBody>
      </p:sp>
      <p:sp>
        <p:nvSpPr>
          <p:cNvPr id="4" name="Espace réservé de l'image des diapositives 3">
            <a:extLst>
              <a:ext uri="{FF2B5EF4-FFF2-40B4-BE49-F238E27FC236}">
                <a16:creationId xmlns:a16="http://schemas.microsoft.com/office/drawing/2014/main" id="{391E63D3-DEEA-AF2C-AF66-30E8A87C7085}"/>
              </a:ext>
            </a:extLst>
          </p:cNvPr>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A8A8A263-E099-7849-A6BC-B5198C0B44F9}"/>
              </a:ext>
            </a:extLst>
          </p:cNvPr>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A6F47DD-D0BE-6CB9-1056-3852BB09916A}"/>
              </a:ext>
            </a:extLst>
          </p:cNvPr>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B455BAF0-7433-EF56-1378-BF23B32F9E4D}"/>
              </a:ext>
            </a:extLst>
          </p:cNvPr>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E5633B02-B5F4-7049-ACCB-D741A0A1285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625C682-7D3D-BB1A-8273-9B1A5ABA28B7}"/>
              </a:ext>
            </a:extLst>
          </p:cNvPr>
          <p:cNvPicPr/>
          <p:nvPr userDrawn="1"/>
        </p:nvPicPr>
        <p:blipFill>
          <a:blip r:embed="rId2" cstate="print"/>
          <a:stretch>
            <a:fillRect/>
          </a:stretch>
        </p:blipFill>
        <p:spPr>
          <a:xfrm>
            <a:off x="0" y="0"/>
            <a:ext cx="9143999" cy="6857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bg object 16">
            <a:extLst>
              <a:ext uri="{FF2B5EF4-FFF2-40B4-BE49-F238E27FC236}">
                <a16:creationId xmlns:a16="http://schemas.microsoft.com/office/drawing/2014/main" id="{3A7C7504-30F7-2294-D0B7-8FFCC37B198F}"/>
              </a:ext>
            </a:extLst>
          </p:cNvPr>
          <p:cNvPicPr/>
          <p:nvPr userDrawn="1"/>
        </p:nvPicPr>
        <p:blipFill>
          <a:blip r:embed="rId2" cstate="print"/>
          <a:stretch>
            <a:fillRect/>
          </a:stretch>
        </p:blipFill>
        <p:spPr>
          <a:xfrm>
            <a:off x="0" y="1"/>
            <a:ext cx="9143999" cy="6857999"/>
          </a:xfrm>
          <a:prstGeom prst="rect">
            <a:avLst/>
          </a:prstGeom>
        </p:spPr>
      </p:pic>
      <p:sp>
        <p:nvSpPr>
          <p:cNvPr id="9" name="Holder 3">
            <a:extLst>
              <a:ext uri="{FF2B5EF4-FFF2-40B4-BE49-F238E27FC236}">
                <a16:creationId xmlns:a16="http://schemas.microsoft.com/office/drawing/2014/main" id="{11F7C4D3-4E7C-98A8-944A-1A9006787A7B}"/>
              </a:ext>
            </a:extLst>
          </p:cNvPr>
          <p:cNvSpPr>
            <a:spLocks noGrp="1"/>
          </p:cNvSpPr>
          <p:nvPr>
            <p:ph idx="1"/>
          </p:nvPr>
        </p:nvSpPr>
        <p:spPr>
          <a:xfrm>
            <a:off x="2634039" y="2321520"/>
            <a:ext cx="3875920" cy="1559560"/>
          </a:xfrm>
          <a:prstGeom prst="rect">
            <a:avLst/>
          </a:prstGeom>
        </p:spPr>
        <p:txBody>
          <a:bodyPr wrap="square" lIns="0" tIns="0" rIns="0" bIns="0">
            <a:spAutoFit/>
          </a:bodyPr>
          <a:lstStyle>
            <a:lvl1pPr>
              <a:defRPr sz="3800" b="1" i="0">
                <a:solidFill>
                  <a:srgbClr val="2E3092"/>
                </a:solidFill>
                <a:latin typeface="Calibri"/>
                <a:cs typeface="Calibri"/>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E1D38BB2-CDB8-8A3A-5AD5-98BA16692CC5}"/>
              </a:ext>
            </a:extLst>
          </p:cNvPr>
          <p:cNvPicPr/>
          <p:nvPr userDrawn="1"/>
        </p:nvPicPr>
        <p:blipFill>
          <a:blip r:embed="rId2" cstate="print"/>
          <a:stretch>
            <a:fillRect/>
          </a:stretch>
        </p:blipFill>
        <p:spPr>
          <a:xfrm>
            <a:off x="536447" y="536447"/>
            <a:ext cx="8071103" cy="58033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283A3D48-0B4D-CF7F-3DB1-C1AA0C9D114C}"/>
              </a:ext>
            </a:extLst>
          </p:cNvPr>
          <p:cNvPicPr/>
          <p:nvPr userDrawn="1"/>
        </p:nvPicPr>
        <p:blipFill>
          <a:blip r:embed="rId2" cstate="print"/>
          <a:stretch>
            <a:fillRect/>
          </a:stretch>
        </p:blipFill>
        <p:spPr>
          <a:xfrm>
            <a:off x="0" y="0"/>
            <a:ext cx="560831"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642BB5E-AC44-B89B-4F65-233A98C24D18}"/>
              </a:ext>
            </a:extLst>
          </p:cNvPr>
          <p:cNvPicPr>
            <a:picLocks noChangeAspect="1"/>
          </p:cNvPicPr>
          <p:nvPr userDrawn="1"/>
        </p:nvPicPr>
        <p:blipFill>
          <a:blip r:embed="rId2"/>
          <a:stretch>
            <a:fillRect/>
          </a:stretch>
        </p:blipFill>
        <p:spPr>
          <a:xfrm>
            <a:off x="0" y="6321552"/>
            <a:ext cx="9144000" cy="536448"/>
          </a:xfrm>
          <a:prstGeom prst="rect">
            <a:avLst/>
          </a:prstGeom>
        </p:spPr>
      </p:pic>
    </p:spTree>
    <p:extLst>
      <p:ext uri="{BB962C8B-B14F-4D97-AF65-F5344CB8AC3E}">
        <p14:creationId xmlns:p14="http://schemas.microsoft.com/office/powerpoint/2010/main" val="33021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9/29/2025</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clients.sacem.fr/autorisations/evenement-sportif-occasionne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gsel.org/competitions/sports-individuels/danse"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ugselnat.sharepoint.com/:b:/s/animationsportive/EcfvqWFbRkpElp862ZAqUrIBHSCheIXodl9yBDVNAyRLeA?e=OYTVt1"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pic>
        <p:nvPicPr>
          <p:cNvPr id="3" name="object 3"/>
          <p:cNvPicPr/>
          <p:nvPr/>
        </p:nvPicPr>
        <p:blipFill>
          <a:blip r:embed="rId3" cstate="print"/>
          <a:stretch>
            <a:fillRect/>
          </a:stretch>
        </p:blipFill>
        <p:spPr>
          <a:xfrm>
            <a:off x="7022767" y="5800817"/>
            <a:ext cx="222681" cy="240919"/>
          </a:xfrm>
          <a:prstGeom prst="rect">
            <a:avLst/>
          </a:prstGeom>
        </p:spPr>
      </p:pic>
      <p:pic>
        <p:nvPicPr>
          <p:cNvPr id="4" name="object 4"/>
          <p:cNvPicPr/>
          <p:nvPr/>
        </p:nvPicPr>
        <p:blipFill>
          <a:blip r:embed="rId4" cstate="print"/>
          <a:stretch>
            <a:fillRect/>
          </a:stretch>
        </p:blipFill>
        <p:spPr>
          <a:xfrm>
            <a:off x="7540407" y="5798227"/>
            <a:ext cx="205270" cy="242214"/>
          </a:xfrm>
          <a:prstGeom prst="rect">
            <a:avLst/>
          </a:prstGeom>
        </p:spPr>
      </p:pic>
      <p:grpSp>
        <p:nvGrpSpPr>
          <p:cNvPr id="5" name="object 5"/>
          <p:cNvGrpSpPr/>
          <p:nvPr/>
        </p:nvGrpSpPr>
        <p:grpSpPr>
          <a:xfrm>
            <a:off x="7770687" y="5798234"/>
            <a:ext cx="417195" cy="245110"/>
            <a:chOff x="7770687" y="5798234"/>
            <a:chExt cx="417195" cy="245110"/>
          </a:xfrm>
        </p:grpSpPr>
        <p:pic>
          <p:nvPicPr>
            <p:cNvPr id="6" name="object 6"/>
            <p:cNvPicPr/>
            <p:nvPr/>
          </p:nvPicPr>
          <p:blipFill>
            <a:blip r:embed="rId5" cstate="print"/>
            <a:stretch>
              <a:fillRect/>
            </a:stretch>
          </p:blipFill>
          <p:spPr>
            <a:xfrm>
              <a:off x="8038721" y="5798234"/>
              <a:ext cx="148742" cy="243509"/>
            </a:xfrm>
            <a:prstGeom prst="rect">
              <a:avLst/>
            </a:prstGeom>
          </p:spPr>
        </p:pic>
        <p:pic>
          <p:nvPicPr>
            <p:cNvPr id="7" name="object 7"/>
            <p:cNvPicPr/>
            <p:nvPr/>
          </p:nvPicPr>
          <p:blipFill>
            <a:blip r:embed="rId6" cstate="print"/>
            <a:stretch>
              <a:fillRect/>
            </a:stretch>
          </p:blipFill>
          <p:spPr>
            <a:xfrm>
              <a:off x="7770687" y="5799536"/>
              <a:ext cx="238645" cy="243497"/>
            </a:xfrm>
            <a:prstGeom prst="rect">
              <a:avLst/>
            </a:prstGeom>
          </p:spPr>
        </p:pic>
      </p:grpSp>
      <p:pic>
        <p:nvPicPr>
          <p:cNvPr id="8" name="object 8"/>
          <p:cNvPicPr/>
          <p:nvPr/>
        </p:nvPicPr>
        <p:blipFill>
          <a:blip r:embed="rId7" cstate="print"/>
          <a:stretch>
            <a:fillRect/>
          </a:stretch>
        </p:blipFill>
        <p:spPr>
          <a:xfrm>
            <a:off x="7273211" y="5798241"/>
            <a:ext cx="247497" cy="242849"/>
          </a:xfrm>
          <a:prstGeom prst="rect">
            <a:avLst/>
          </a:prstGeom>
        </p:spPr>
      </p:pic>
      <p:grpSp>
        <p:nvGrpSpPr>
          <p:cNvPr id="9" name="object 9"/>
          <p:cNvGrpSpPr/>
          <p:nvPr/>
        </p:nvGrpSpPr>
        <p:grpSpPr>
          <a:xfrm>
            <a:off x="7060844" y="5026637"/>
            <a:ext cx="1063625" cy="652780"/>
            <a:chOff x="7060844" y="5026637"/>
            <a:chExt cx="1063625" cy="652780"/>
          </a:xfrm>
        </p:grpSpPr>
        <p:sp>
          <p:nvSpPr>
            <p:cNvPr id="10" name="object 10"/>
            <p:cNvSpPr/>
            <p:nvPr/>
          </p:nvSpPr>
          <p:spPr>
            <a:xfrm>
              <a:off x="7305535" y="5026647"/>
              <a:ext cx="603885" cy="640080"/>
            </a:xfrm>
            <a:custGeom>
              <a:avLst/>
              <a:gdLst/>
              <a:ahLst/>
              <a:cxnLst/>
              <a:rect l="l" t="t" r="r" b="b"/>
              <a:pathLst>
                <a:path w="603884" h="640079">
                  <a:moveTo>
                    <a:pt x="240182" y="420420"/>
                  </a:moveTo>
                  <a:lnTo>
                    <a:pt x="238963" y="371589"/>
                  </a:lnTo>
                  <a:lnTo>
                    <a:pt x="234276" y="323570"/>
                  </a:lnTo>
                  <a:lnTo>
                    <a:pt x="226136" y="276860"/>
                  </a:lnTo>
                  <a:lnTo>
                    <a:pt x="214553" y="231965"/>
                  </a:lnTo>
                  <a:lnTo>
                    <a:pt x="199555" y="189369"/>
                  </a:lnTo>
                  <a:lnTo>
                    <a:pt x="181152" y="149567"/>
                  </a:lnTo>
                  <a:lnTo>
                    <a:pt x="159385" y="113055"/>
                  </a:lnTo>
                  <a:lnTo>
                    <a:pt x="134264" y="80327"/>
                  </a:lnTo>
                  <a:lnTo>
                    <a:pt x="105803" y="51879"/>
                  </a:lnTo>
                  <a:lnTo>
                    <a:pt x="74041" y="28206"/>
                  </a:lnTo>
                  <a:lnTo>
                    <a:pt x="17462" y="1854"/>
                  </a:lnTo>
                  <a:lnTo>
                    <a:pt x="0" y="0"/>
                  </a:lnTo>
                  <a:lnTo>
                    <a:pt x="4394" y="12649"/>
                  </a:lnTo>
                  <a:lnTo>
                    <a:pt x="27419" y="39560"/>
                  </a:lnTo>
                  <a:lnTo>
                    <a:pt x="49898" y="67665"/>
                  </a:lnTo>
                  <a:lnTo>
                    <a:pt x="92252" y="129832"/>
                  </a:lnTo>
                  <a:lnTo>
                    <a:pt x="111645" y="165087"/>
                  </a:lnTo>
                  <a:lnTo>
                    <a:pt x="129501" y="203885"/>
                  </a:lnTo>
                  <a:lnTo>
                    <a:pt x="145605" y="246837"/>
                  </a:lnTo>
                  <a:lnTo>
                    <a:pt x="159702" y="294525"/>
                  </a:lnTo>
                  <a:lnTo>
                    <a:pt x="171526" y="347535"/>
                  </a:lnTo>
                  <a:lnTo>
                    <a:pt x="180873" y="406463"/>
                  </a:lnTo>
                  <a:lnTo>
                    <a:pt x="187464" y="471893"/>
                  </a:lnTo>
                  <a:lnTo>
                    <a:pt x="191071" y="544410"/>
                  </a:lnTo>
                  <a:lnTo>
                    <a:pt x="191452" y="624611"/>
                  </a:lnTo>
                  <a:lnTo>
                    <a:pt x="192989" y="638594"/>
                  </a:lnTo>
                  <a:lnTo>
                    <a:pt x="222745" y="566889"/>
                  </a:lnTo>
                  <a:lnTo>
                    <a:pt x="232092" y="518566"/>
                  </a:lnTo>
                  <a:lnTo>
                    <a:pt x="237896" y="469582"/>
                  </a:lnTo>
                  <a:lnTo>
                    <a:pt x="240182" y="420420"/>
                  </a:lnTo>
                  <a:close/>
                </a:path>
                <a:path w="603884" h="640079">
                  <a:moveTo>
                    <a:pt x="603516" y="41833"/>
                  </a:moveTo>
                  <a:lnTo>
                    <a:pt x="597687" y="37033"/>
                  </a:lnTo>
                  <a:lnTo>
                    <a:pt x="581837" y="37477"/>
                  </a:lnTo>
                  <a:lnTo>
                    <a:pt x="567829" y="39573"/>
                  </a:lnTo>
                  <a:lnTo>
                    <a:pt x="510743" y="54127"/>
                  </a:lnTo>
                  <a:lnTo>
                    <a:pt x="461340" y="74231"/>
                  </a:lnTo>
                  <a:lnTo>
                    <a:pt x="419138" y="99225"/>
                  </a:lnTo>
                  <a:lnTo>
                    <a:pt x="383641" y="128435"/>
                  </a:lnTo>
                  <a:lnTo>
                    <a:pt x="354355" y="161213"/>
                  </a:lnTo>
                  <a:lnTo>
                    <a:pt x="330796" y="196888"/>
                  </a:lnTo>
                  <a:lnTo>
                    <a:pt x="312483" y="234784"/>
                  </a:lnTo>
                  <a:lnTo>
                    <a:pt x="298907" y="274256"/>
                  </a:lnTo>
                  <a:lnTo>
                    <a:pt x="289598" y="314617"/>
                  </a:lnTo>
                  <a:lnTo>
                    <a:pt x="284048" y="355219"/>
                  </a:lnTo>
                  <a:lnTo>
                    <a:pt x="281774" y="395389"/>
                  </a:lnTo>
                  <a:lnTo>
                    <a:pt x="282282" y="434479"/>
                  </a:lnTo>
                  <a:lnTo>
                    <a:pt x="289712" y="506704"/>
                  </a:lnTo>
                  <a:lnTo>
                    <a:pt x="302412" y="566585"/>
                  </a:lnTo>
                  <a:lnTo>
                    <a:pt x="305562" y="572871"/>
                  </a:lnTo>
                  <a:lnTo>
                    <a:pt x="308914" y="570865"/>
                  </a:lnTo>
                  <a:lnTo>
                    <a:pt x="312051" y="561251"/>
                  </a:lnTo>
                  <a:lnTo>
                    <a:pt x="314502" y="544741"/>
                  </a:lnTo>
                  <a:lnTo>
                    <a:pt x="322668" y="482193"/>
                  </a:lnTo>
                  <a:lnTo>
                    <a:pt x="333095" y="424929"/>
                  </a:lnTo>
                  <a:lnTo>
                    <a:pt x="345871" y="372529"/>
                  </a:lnTo>
                  <a:lnTo>
                    <a:pt x="361149" y="324624"/>
                  </a:lnTo>
                  <a:lnTo>
                    <a:pt x="379031" y="280797"/>
                  </a:lnTo>
                  <a:lnTo>
                    <a:pt x="399656" y="240665"/>
                  </a:lnTo>
                  <a:lnTo>
                    <a:pt x="423125" y="203835"/>
                  </a:lnTo>
                  <a:lnTo>
                    <a:pt x="449567" y="169913"/>
                  </a:lnTo>
                  <a:lnTo>
                    <a:pt x="479107" y="138518"/>
                  </a:lnTo>
                  <a:lnTo>
                    <a:pt x="511860" y="109232"/>
                  </a:lnTo>
                  <a:lnTo>
                    <a:pt x="547941" y="81673"/>
                  </a:lnTo>
                  <a:lnTo>
                    <a:pt x="587489" y="55448"/>
                  </a:lnTo>
                  <a:lnTo>
                    <a:pt x="603516" y="41833"/>
                  </a:lnTo>
                  <a:close/>
                </a:path>
              </a:pathLst>
            </a:custGeom>
            <a:solidFill>
              <a:srgbClr val="F2BE19"/>
            </a:solidFill>
          </p:spPr>
          <p:txBody>
            <a:bodyPr wrap="square" lIns="0" tIns="0" rIns="0" bIns="0" rtlCol="0"/>
            <a:lstStyle/>
            <a:p>
              <a:endParaRPr/>
            </a:p>
          </p:txBody>
        </p:sp>
        <p:sp>
          <p:nvSpPr>
            <p:cNvPr id="11" name="object 11"/>
            <p:cNvSpPr/>
            <p:nvPr/>
          </p:nvSpPr>
          <p:spPr>
            <a:xfrm>
              <a:off x="7686065" y="5267270"/>
              <a:ext cx="438784" cy="412115"/>
            </a:xfrm>
            <a:custGeom>
              <a:avLst/>
              <a:gdLst/>
              <a:ahLst/>
              <a:cxnLst/>
              <a:rect l="l" t="t" r="r" b="b"/>
              <a:pathLst>
                <a:path w="438784" h="412114">
                  <a:moveTo>
                    <a:pt x="389648" y="0"/>
                  </a:moveTo>
                  <a:lnTo>
                    <a:pt x="327641" y="3599"/>
                  </a:lnTo>
                  <a:lnTo>
                    <a:pt x="272376" y="13887"/>
                  </a:lnTo>
                  <a:lnTo>
                    <a:pt x="223486" y="30093"/>
                  </a:lnTo>
                  <a:lnTo>
                    <a:pt x="180603" y="51451"/>
                  </a:lnTo>
                  <a:lnTo>
                    <a:pt x="143359" y="77192"/>
                  </a:lnTo>
                  <a:lnTo>
                    <a:pt x="111384" y="106547"/>
                  </a:lnTo>
                  <a:lnTo>
                    <a:pt x="84312" y="138749"/>
                  </a:lnTo>
                  <a:lnTo>
                    <a:pt x="61774" y="173030"/>
                  </a:lnTo>
                  <a:lnTo>
                    <a:pt x="43401" y="208620"/>
                  </a:lnTo>
                  <a:lnTo>
                    <a:pt x="28827" y="244752"/>
                  </a:lnTo>
                  <a:lnTo>
                    <a:pt x="9599" y="315569"/>
                  </a:lnTo>
                  <a:lnTo>
                    <a:pt x="1145" y="379335"/>
                  </a:lnTo>
                  <a:lnTo>
                    <a:pt x="0" y="410083"/>
                  </a:lnTo>
                  <a:lnTo>
                    <a:pt x="4229" y="412076"/>
                  </a:lnTo>
                  <a:lnTo>
                    <a:pt x="12065" y="401561"/>
                  </a:lnTo>
                  <a:lnTo>
                    <a:pt x="17551" y="390144"/>
                  </a:lnTo>
                  <a:lnTo>
                    <a:pt x="45911" y="329741"/>
                  </a:lnTo>
                  <a:lnTo>
                    <a:pt x="74748" y="276452"/>
                  </a:lnTo>
                  <a:lnTo>
                    <a:pt x="104401" y="229692"/>
                  </a:lnTo>
                  <a:lnTo>
                    <a:pt x="135212" y="188880"/>
                  </a:lnTo>
                  <a:lnTo>
                    <a:pt x="167520" y="153432"/>
                  </a:lnTo>
                  <a:lnTo>
                    <a:pt x="201665" y="122765"/>
                  </a:lnTo>
                  <a:lnTo>
                    <a:pt x="237989" y="96296"/>
                  </a:lnTo>
                  <a:lnTo>
                    <a:pt x="276832" y="73442"/>
                  </a:lnTo>
                  <a:lnTo>
                    <a:pt x="318533" y="53619"/>
                  </a:lnTo>
                  <a:lnTo>
                    <a:pt x="363433" y="36246"/>
                  </a:lnTo>
                  <a:lnTo>
                    <a:pt x="411873" y="20739"/>
                  </a:lnTo>
                  <a:lnTo>
                    <a:pt x="432050" y="13093"/>
                  </a:lnTo>
                  <a:lnTo>
                    <a:pt x="438340" y="7110"/>
                  </a:lnTo>
                  <a:lnTo>
                    <a:pt x="435162" y="3049"/>
                  </a:lnTo>
                  <a:lnTo>
                    <a:pt x="426935" y="1168"/>
                  </a:lnTo>
                  <a:lnTo>
                    <a:pt x="416327" y="455"/>
                  </a:lnTo>
                  <a:lnTo>
                    <a:pt x="407854" y="112"/>
                  </a:lnTo>
                  <a:lnTo>
                    <a:pt x="399600" y="5"/>
                  </a:lnTo>
                  <a:lnTo>
                    <a:pt x="389648" y="0"/>
                  </a:lnTo>
                  <a:close/>
                </a:path>
              </a:pathLst>
            </a:custGeom>
            <a:solidFill>
              <a:srgbClr val="F15A29"/>
            </a:solidFill>
          </p:spPr>
          <p:txBody>
            <a:bodyPr wrap="square" lIns="0" tIns="0" rIns="0" bIns="0" rtlCol="0"/>
            <a:lstStyle/>
            <a:p>
              <a:endParaRPr/>
            </a:p>
          </p:txBody>
        </p:sp>
        <p:sp>
          <p:nvSpPr>
            <p:cNvPr id="12" name="object 12"/>
            <p:cNvSpPr/>
            <p:nvPr/>
          </p:nvSpPr>
          <p:spPr>
            <a:xfrm>
              <a:off x="7060844" y="5220091"/>
              <a:ext cx="349885" cy="392430"/>
            </a:xfrm>
            <a:custGeom>
              <a:avLst/>
              <a:gdLst/>
              <a:ahLst/>
              <a:cxnLst/>
              <a:rect l="l" t="t" r="r" b="b"/>
              <a:pathLst>
                <a:path w="349884" h="392429">
                  <a:moveTo>
                    <a:pt x="65797" y="0"/>
                  </a:moveTo>
                  <a:lnTo>
                    <a:pt x="34271" y="737"/>
                  </a:lnTo>
                  <a:lnTo>
                    <a:pt x="11358" y="3559"/>
                  </a:lnTo>
                  <a:lnTo>
                    <a:pt x="0" y="7633"/>
                  </a:lnTo>
                  <a:lnTo>
                    <a:pt x="3135" y="12128"/>
                  </a:lnTo>
                  <a:lnTo>
                    <a:pt x="33209" y="22176"/>
                  </a:lnTo>
                  <a:lnTo>
                    <a:pt x="58248" y="32181"/>
                  </a:lnTo>
                  <a:lnTo>
                    <a:pt x="122150" y="67538"/>
                  </a:lnTo>
                  <a:lnTo>
                    <a:pt x="158538" y="95045"/>
                  </a:lnTo>
                  <a:lnTo>
                    <a:pt x="196237" y="130541"/>
                  </a:lnTo>
                  <a:lnTo>
                    <a:pt x="234008" y="175104"/>
                  </a:lnTo>
                  <a:lnTo>
                    <a:pt x="270615" y="229810"/>
                  </a:lnTo>
                  <a:lnTo>
                    <a:pt x="304822" y="295738"/>
                  </a:lnTo>
                  <a:lnTo>
                    <a:pt x="335393" y="373964"/>
                  </a:lnTo>
                  <a:lnTo>
                    <a:pt x="343837" y="392181"/>
                  </a:lnTo>
                  <a:lnTo>
                    <a:pt x="348301" y="389734"/>
                  </a:lnTo>
                  <a:lnTo>
                    <a:pt x="349714" y="375157"/>
                  </a:lnTo>
                  <a:lnTo>
                    <a:pt x="349007" y="356984"/>
                  </a:lnTo>
                  <a:lnTo>
                    <a:pt x="341424" y="301777"/>
                  </a:lnTo>
                  <a:lnTo>
                    <a:pt x="328678" y="250007"/>
                  </a:lnTo>
                  <a:lnTo>
                    <a:pt x="311279" y="202043"/>
                  </a:lnTo>
                  <a:lnTo>
                    <a:pt x="289738" y="158258"/>
                  </a:lnTo>
                  <a:lnTo>
                    <a:pt x="264564" y="119024"/>
                  </a:lnTo>
                  <a:lnTo>
                    <a:pt x="236267" y="84712"/>
                  </a:lnTo>
                  <a:lnTo>
                    <a:pt x="205358" y="55695"/>
                  </a:lnTo>
                  <a:lnTo>
                    <a:pt x="172347" y="32343"/>
                  </a:lnTo>
                  <a:lnTo>
                    <a:pt x="137742" y="15029"/>
                  </a:lnTo>
                  <a:lnTo>
                    <a:pt x="102056" y="4124"/>
                  </a:lnTo>
                  <a:lnTo>
                    <a:pt x="65797" y="0"/>
                  </a:lnTo>
                  <a:close/>
                </a:path>
              </a:pathLst>
            </a:custGeom>
            <a:solidFill>
              <a:srgbClr val="00BAD5"/>
            </a:solidFill>
          </p:spPr>
          <p:txBody>
            <a:bodyPr wrap="square" lIns="0" tIns="0" rIns="0" bIns="0" rtlCol="0"/>
            <a:lstStyle/>
            <a:p>
              <a:endParaRPr/>
            </a:p>
          </p:txBody>
        </p:sp>
        <p:pic>
          <p:nvPicPr>
            <p:cNvPr id="13" name="object 13"/>
            <p:cNvPicPr/>
            <p:nvPr/>
          </p:nvPicPr>
          <p:blipFill>
            <a:blip cstate="print"/>
            <a:stretch>
              <a:fillRect/>
            </a:stretch>
          </p:blipFill>
          <p:spPr>
            <a:xfrm>
              <a:off x="7551149" y="5040014"/>
              <a:ext cx="97004" cy="120776"/>
            </a:xfrm>
            <a:prstGeom prst="rect">
              <a:avLst/>
            </a:prstGeom>
          </p:spPr>
        </p:pic>
        <p:pic>
          <p:nvPicPr>
            <p:cNvPr id="14" name="object 14"/>
            <p:cNvPicPr/>
            <p:nvPr/>
          </p:nvPicPr>
          <p:blipFill>
            <a:blip r:embed="rId8" cstate="print"/>
            <a:stretch>
              <a:fillRect/>
            </a:stretch>
          </p:blipFill>
          <p:spPr>
            <a:xfrm>
              <a:off x="7784131" y="5186257"/>
              <a:ext cx="105295" cy="116069"/>
            </a:xfrm>
            <a:prstGeom prst="rect">
              <a:avLst/>
            </a:prstGeom>
          </p:spPr>
        </p:pic>
        <p:pic>
          <p:nvPicPr>
            <p:cNvPr id="15" name="object 15"/>
            <p:cNvPicPr/>
            <p:nvPr/>
          </p:nvPicPr>
          <p:blipFill>
            <a:blip r:embed="rId9" cstate="print"/>
            <a:stretch>
              <a:fillRect/>
            </a:stretch>
          </p:blipFill>
          <p:spPr>
            <a:xfrm>
              <a:off x="7256826" y="5141448"/>
              <a:ext cx="99885" cy="118746"/>
            </a:xfrm>
            <a:prstGeom prst="rect">
              <a:avLst/>
            </a:prstGeom>
          </p:spPr>
        </p:pic>
      </p:grpSp>
      <p:pic>
        <p:nvPicPr>
          <p:cNvPr id="16" name="object 16"/>
          <p:cNvPicPr/>
          <p:nvPr/>
        </p:nvPicPr>
        <p:blipFill>
          <a:blip r:embed="rId10" cstate="print"/>
          <a:stretch>
            <a:fillRect/>
          </a:stretch>
        </p:blipFill>
        <p:spPr>
          <a:xfrm>
            <a:off x="6631646" y="6161873"/>
            <a:ext cx="1925365" cy="327705"/>
          </a:xfrm>
          <a:prstGeom prst="rect">
            <a:avLst/>
          </a:prstGeom>
        </p:spPr>
      </p:pic>
      <p:sp>
        <p:nvSpPr>
          <p:cNvPr id="17" name="object 17"/>
          <p:cNvSpPr/>
          <p:nvPr/>
        </p:nvSpPr>
        <p:spPr>
          <a:xfrm>
            <a:off x="1872000" y="953999"/>
            <a:ext cx="0" cy="1782445"/>
          </a:xfrm>
          <a:custGeom>
            <a:avLst/>
            <a:gdLst/>
            <a:ahLst/>
            <a:cxnLst/>
            <a:rect l="l" t="t" r="r" b="b"/>
            <a:pathLst>
              <a:path h="1782445">
                <a:moveTo>
                  <a:pt x="0" y="0"/>
                </a:moveTo>
                <a:lnTo>
                  <a:pt x="0" y="178200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2075299" y="814299"/>
            <a:ext cx="5302885" cy="1263295"/>
          </a:xfrm>
          <a:prstGeom prst="rect">
            <a:avLst/>
          </a:prstGeom>
        </p:spPr>
        <p:txBody>
          <a:bodyPr vert="horz" wrap="square" lIns="0" tIns="104140" rIns="0" bIns="0" rtlCol="0">
            <a:spAutoFit/>
          </a:bodyPr>
          <a:lstStyle/>
          <a:p>
            <a:pPr marL="12700" marR="5080">
              <a:lnSpc>
                <a:spcPts val="4100"/>
              </a:lnSpc>
              <a:spcBef>
                <a:spcPts val="820"/>
              </a:spcBef>
            </a:pPr>
            <a:r>
              <a:rPr lang="fr-FR" sz="4000" b="1" cap="small" dirty="0">
                <a:solidFill>
                  <a:srgbClr val="FFFFFF"/>
                </a:solidFill>
                <a:latin typeface="Calibri"/>
                <a:cs typeface="Calibri"/>
              </a:rPr>
              <a:t>Guide de l’organisateur</a:t>
            </a:r>
          </a:p>
          <a:p>
            <a:pPr marL="12700" marR="5080" algn="l">
              <a:lnSpc>
                <a:spcPts val="4100"/>
              </a:lnSpc>
              <a:spcBef>
                <a:spcPts val="820"/>
              </a:spcBef>
            </a:pPr>
            <a:r>
              <a:rPr lang="fr-FR" sz="4000" b="1" dirty="0">
                <a:solidFill>
                  <a:srgbClr val="FFFFFF"/>
                </a:solidFill>
                <a:latin typeface="Calibri"/>
                <a:cs typeface="Calibri"/>
              </a:rPr>
              <a:t> Championnat National </a:t>
            </a:r>
            <a:endParaRPr sz="4000" dirty="0">
              <a:latin typeface="Calibri"/>
              <a:cs typeface="Calibri"/>
            </a:endParaRPr>
          </a:p>
        </p:txBody>
      </p:sp>
      <p:sp>
        <p:nvSpPr>
          <p:cNvPr id="19" name="object 19"/>
          <p:cNvSpPr txBox="1"/>
          <p:nvPr/>
        </p:nvSpPr>
        <p:spPr>
          <a:xfrm>
            <a:off x="1872001" y="2819996"/>
            <a:ext cx="1492302" cy="423193"/>
          </a:xfrm>
          <a:prstGeom prst="rect">
            <a:avLst/>
          </a:prstGeom>
          <a:solidFill>
            <a:srgbClr val="FFFFFF"/>
          </a:solidFill>
        </p:spPr>
        <p:txBody>
          <a:bodyPr vert="horz" wrap="square" lIns="0" tIns="0" rIns="0" bIns="0" rtlCol="0">
            <a:spAutoFit/>
          </a:bodyPr>
          <a:lstStyle/>
          <a:p>
            <a:pPr marL="225425" algn="l">
              <a:lnSpc>
                <a:spcPts val="3304"/>
              </a:lnSpc>
            </a:pPr>
            <a:r>
              <a:rPr lang="fr-FR" sz="2800" b="1" spc="-10" dirty="0">
                <a:solidFill>
                  <a:srgbClr val="2E3092"/>
                </a:solidFill>
                <a:latin typeface="Calibri"/>
                <a:cs typeface="Calibri"/>
              </a:rPr>
              <a:t>DANSE</a:t>
            </a:r>
            <a:endParaRPr sz="2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C91CFBC2-6EB1-B0F4-56E6-72FB933F7BAA}"/>
              </a:ext>
            </a:extLst>
          </p:cNvPr>
          <p:cNvSpPr txBox="1"/>
          <p:nvPr/>
        </p:nvSpPr>
        <p:spPr>
          <a:xfrm>
            <a:off x="273353" y="1152391"/>
            <a:ext cx="2492614"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avant la compétition : </a:t>
            </a:r>
            <a:endParaRPr lang="fr-FR" sz="1600" b="1" dirty="0">
              <a:solidFill>
                <a:srgbClr val="2E3092"/>
              </a:solidFill>
              <a:latin typeface="Calibri"/>
              <a:cs typeface="Calibri"/>
            </a:endParaRPr>
          </a:p>
        </p:txBody>
      </p:sp>
      <p:sp>
        <p:nvSpPr>
          <p:cNvPr id="46" name="object 7">
            <a:extLst>
              <a:ext uri="{FF2B5EF4-FFF2-40B4-BE49-F238E27FC236}">
                <a16:creationId xmlns:a16="http://schemas.microsoft.com/office/drawing/2014/main" id="{487CE877-76C8-7D45-99CF-CAE45866F1C1}"/>
              </a:ext>
            </a:extLst>
          </p:cNvPr>
          <p:cNvSpPr txBox="1"/>
          <p:nvPr/>
        </p:nvSpPr>
        <p:spPr>
          <a:xfrm>
            <a:off x="4761462" y="1151845"/>
            <a:ext cx="1078989" cy="256480"/>
          </a:xfrm>
          <a:prstGeom prst="rect">
            <a:avLst/>
          </a:prstGeom>
        </p:spPr>
        <p:txBody>
          <a:bodyPr vert="horz" wrap="square" lIns="0" tIns="12700" rIns="0" bIns="0" rtlCol="0">
            <a:spAutoFit/>
          </a:bodyPr>
          <a:lstStyle/>
          <a:p>
            <a:pPr marL="12700">
              <a:lnSpc>
                <a:spcPts val="1905"/>
              </a:lnSpc>
              <a:spcBef>
                <a:spcPts val="100"/>
              </a:spcBef>
              <a:buClr>
                <a:srgbClr val="E8532B"/>
              </a:buClr>
            </a:pPr>
            <a:r>
              <a:rPr lang="fr-FR" sz="1600" b="1" cap="all" dirty="0">
                <a:solidFill>
                  <a:srgbClr val="0BBAD6"/>
                </a:solidFill>
                <a:latin typeface="Calibri"/>
                <a:cs typeface="Calibri"/>
              </a:rPr>
              <a:t>Pendant : </a:t>
            </a:r>
            <a:endParaRPr lang="fr-FR" sz="1100" b="1" dirty="0">
              <a:solidFill>
                <a:srgbClr val="2E3092"/>
              </a:solidFill>
              <a:latin typeface="Calibri"/>
              <a:cs typeface="Calibri"/>
            </a:endParaRPr>
          </a:p>
        </p:txBody>
      </p:sp>
      <p:sp>
        <p:nvSpPr>
          <p:cNvPr id="47" name="object 7">
            <a:extLst>
              <a:ext uri="{FF2B5EF4-FFF2-40B4-BE49-F238E27FC236}">
                <a16:creationId xmlns:a16="http://schemas.microsoft.com/office/drawing/2014/main" id="{C31DB5B5-204D-6245-B58A-03CB88B64F5F}"/>
              </a:ext>
            </a:extLst>
          </p:cNvPr>
          <p:cNvSpPr txBox="1"/>
          <p:nvPr/>
        </p:nvSpPr>
        <p:spPr>
          <a:xfrm>
            <a:off x="6950176" y="1151845"/>
            <a:ext cx="1074873" cy="256480"/>
          </a:xfrm>
          <a:prstGeom prst="rect">
            <a:avLst/>
          </a:prstGeom>
        </p:spPr>
        <p:txBody>
          <a:bodyPr vert="horz" wrap="square" lIns="0" tIns="12700" rIns="0" bIns="0" rtlCol="0">
            <a:spAutoFit/>
          </a:bodyPr>
          <a:lstStyle/>
          <a:p>
            <a:pPr marL="12700">
              <a:lnSpc>
                <a:spcPts val="1905"/>
              </a:lnSpc>
              <a:spcBef>
                <a:spcPts val="100"/>
              </a:spcBef>
            </a:pPr>
            <a:r>
              <a:rPr lang="fr-FR" sz="1600" b="1" cap="all" dirty="0">
                <a:solidFill>
                  <a:srgbClr val="0BBAD6"/>
                </a:solidFill>
                <a:latin typeface="Calibri"/>
                <a:cs typeface="Calibri"/>
              </a:rPr>
              <a:t>Après : </a:t>
            </a:r>
          </a:p>
        </p:txBody>
      </p:sp>
      <p:grpSp>
        <p:nvGrpSpPr>
          <p:cNvPr id="8" name="object 34">
            <a:extLst>
              <a:ext uri="{FF2B5EF4-FFF2-40B4-BE49-F238E27FC236}">
                <a16:creationId xmlns:a16="http://schemas.microsoft.com/office/drawing/2014/main" id="{A3EAA5AD-5CBE-8EDB-CCF0-EC4F376D5E08}"/>
              </a:ext>
            </a:extLst>
          </p:cNvPr>
          <p:cNvGrpSpPr/>
          <p:nvPr/>
        </p:nvGrpSpPr>
        <p:grpSpPr>
          <a:xfrm>
            <a:off x="997891" y="601847"/>
            <a:ext cx="387214" cy="369675"/>
            <a:chOff x="1122715" y="2559591"/>
            <a:chExt cx="374849" cy="378475"/>
          </a:xfrm>
        </p:grpSpPr>
        <p:sp>
          <p:nvSpPr>
            <p:cNvPr id="9" name="object 35">
              <a:extLst>
                <a:ext uri="{FF2B5EF4-FFF2-40B4-BE49-F238E27FC236}">
                  <a16:creationId xmlns:a16="http://schemas.microsoft.com/office/drawing/2014/main" id="{92BE75F2-6916-2EFC-7EDB-BECCA0B88BD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1" name="object 36">
              <a:extLst>
                <a:ext uri="{FF2B5EF4-FFF2-40B4-BE49-F238E27FC236}">
                  <a16:creationId xmlns:a16="http://schemas.microsoft.com/office/drawing/2014/main" id="{CFD2146D-D67D-CA60-F2B3-C33FDA4DA9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2" name="object 37">
              <a:extLst>
                <a:ext uri="{FF2B5EF4-FFF2-40B4-BE49-F238E27FC236}">
                  <a16:creationId xmlns:a16="http://schemas.microsoft.com/office/drawing/2014/main" id="{CCB5C616-2DF3-D167-4B59-2D574FA16B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3" name="object 34">
            <a:extLst>
              <a:ext uri="{FF2B5EF4-FFF2-40B4-BE49-F238E27FC236}">
                <a16:creationId xmlns:a16="http://schemas.microsoft.com/office/drawing/2014/main" id="{E067DF57-E48D-1F60-DB4D-295C9BA20F90}"/>
              </a:ext>
            </a:extLst>
          </p:cNvPr>
          <p:cNvGrpSpPr/>
          <p:nvPr/>
        </p:nvGrpSpPr>
        <p:grpSpPr>
          <a:xfrm>
            <a:off x="1034071" y="3893725"/>
            <a:ext cx="387214" cy="369675"/>
            <a:chOff x="1122715" y="2559591"/>
            <a:chExt cx="374849" cy="378475"/>
          </a:xfrm>
        </p:grpSpPr>
        <p:sp>
          <p:nvSpPr>
            <p:cNvPr id="14" name="object 35">
              <a:extLst>
                <a:ext uri="{FF2B5EF4-FFF2-40B4-BE49-F238E27FC236}">
                  <a16:creationId xmlns:a16="http://schemas.microsoft.com/office/drawing/2014/main" id="{ED16E1E8-DE8A-BA6B-735C-86FBF3C7535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5" name="object 36">
              <a:extLst>
                <a:ext uri="{FF2B5EF4-FFF2-40B4-BE49-F238E27FC236}">
                  <a16:creationId xmlns:a16="http://schemas.microsoft.com/office/drawing/2014/main" id="{8B523C22-648C-C344-C94B-D04A9D3F4DC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6" name="object 37">
              <a:extLst>
                <a:ext uri="{FF2B5EF4-FFF2-40B4-BE49-F238E27FC236}">
                  <a16:creationId xmlns:a16="http://schemas.microsoft.com/office/drawing/2014/main" id="{BED51C79-CBD2-96BB-C093-B5A7766DA11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17" name="object 5">
            <a:extLst>
              <a:ext uri="{FF2B5EF4-FFF2-40B4-BE49-F238E27FC236}">
                <a16:creationId xmlns:a16="http://schemas.microsoft.com/office/drawing/2014/main" id="{FC578587-ED7E-EA03-19BB-C33B98D1C5A4}"/>
              </a:ext>
            </a:extLst>
          </p:cNvPr>
          <p:cNvSpPr txBox="1"/>
          <p:nvPr/>
        </p:nvSpPr>
        <p:spPr>
          <a:xfrm>
            <a:off x="1601313" y="3949041"/>
            <a:ext cx="2329308" cy="259045"/>
          </a:xfrm>
          <a:prstGeom prst="rect">
            <a:avLst/>
          </a:prstGeom>
        </p:spPr>
        <p:txBody>
          <a:bodyPr vert="horz" wrap="square" lIns="0" tIns="12700" rIns="0" bIns="0" rtlCol="0">
            <a:spAutoFit/>
          </a:bodyPr>
          <a:lstStyle/>
          <a:p>
            <a:pPr marL="108000">
              <a:lnSpc>
                <a:spcPct val="100000"/>
              </a:lnSpc>
              <a:spcBef>
                <a:spcPts val="100"/>
              </a:spcBef>
            </a:pPr>
            <a:r>
              <a:rPr lang="fr-FR" sz="1600" b="1" dirty="0">
                <a:solidFill>
                  <a:srgbClr val="2E3092"/>
                </a:solidFill>
                <a:latin typeface="Calibri"/>
                <a:cs typeface="Calibri"/>
              </a:rPr>
              <a:t>Extra sportif</a:t>
            </a:r>
          </a:p>
        </p:txBody>
      </p:sp>
      <p:sp>
        <p:nvSpPr>
          <p:cNvPr id="18" name="object 7">
            <a:extLst>
              <a:ext uri="{FF2B5EF4-FFF2-40B4-BE49-F238E27FC236}">
                <a16:creationId xmlns:a16="http://schemas.microsoft.com/office/drawing/2014/main" id="{A4B74C0C-6886-BE5D-C7DE-2A9E6B6EDA28}"/>
              </a:ext>
            </a:extLst>
          </p:cNvPr>
          <p:cNvSpPr txBox="1"/>
          <p:nvPr/>
        </p:nvSpPr>
        <p:spPr>
          <a:xfrm>
            <a:off x="267240" y="4441684"/>
            <a:ext cx="3548081" cy="256480"/>
          </a:xfrm>
          <a:prstGeom prst="rect">
            <a:avLst/>
          </a:prstGeom>
        </p:spPr>
        <p:txBody>
          <a:bodyPr vert="horz" wrap="square" lIns="0" tIns="12700" rIns="0" bIns="0" rtlCol="0" anchor="t">
            <a:spAutoFit/>
          </a:bodyPr>
          <a:lstStyle/>
          <a:p>
            <a:pPr marL="12700">
              <a:lnSpc>
                <a:spcPts val="1905"/>
              </a:lnSpc>
              <a:spcBef>
                <a:spcPts val="100"/>
              </a:spcBef>
              <a:buClr>
                <a:srgbClr val="F4C009"/>
              </a:buClr>
            </a:pPr>
            <a:r>
              <a:rPr lang="fr-FR" sz="1600" b="1" cap="all" dirty="0">
                <a:solidFill>
                  <a:srgbClr val="0BBAD6"/>
                </a:solidFill>
                <a:latin typeface="Calibri"/>
                <a:cs typeface="Calibri"/>
              </a:rPr>
              <a:t>Restauration :</a:t>
            </a:r>
          </a:p>
        </p:txBody>
      </p:sp>
      <p:sp>
        <p:nvSpPr>
          <p:cNvPr id="19" name="object 7">
            <a:extLst>
              <a:ext uri="{FF2B5EF4-FFF2-40B4-BE49-F238E27FC236}">
                <a16:creationId xmlns:a16="http://schemas.microsoft.com/office/drawing/2014/main" id="{59E366FB-9ED3-1E23-16F7-609E8FFE2630}"/>
              </a:ext>
            </a:extLst>
          </p:cNvPr>
          <p:cNvSpPr txBox="1"/>
          <p:nvPr/>
        </p:nvSpPr>
        <p:spPr>
          <a:xfrm>
            <a:off x="4765135" y="4441684"/>
            <a:ext cx="4111625" cy="256480"/>
          </a:xfrm>
          <a:prstGeom prst="rect">
            <a:avLst/>
          </a:prstGeom>
        </p:spPr>
        <p:txBody>
          <a:bodyPr vert="horz" wrap="square" lIns="0" tIns="12700" rIns="0" bIns="0" rtlCol="0">
            <a:spAutoFit/>
          </a:bodyPr>
          <a:lstStyle/>
          <a:p>
            <a:pPr marL="12700">
              <a:lnSpc>
                <a:spcPts val="1905"/>
              </a:lnSpc>
              <a:spcBef>
                <a:spcPts val="100"/>
              </a:spcBef>
              <a:buClr>
                <a:srgbClr val="F4C009"/>
              </a:buClr>
            </a:pPr>
            <a:r>
              <a:rPr lang="fr-FR" sz="1600" b="1" cap="all" dirty="0">
                <a:solidFill>
                  <a:srgbClr val="0BBAD6"/>
                </a:solidFill>
                <a:latin typeface="Calibri"/>
                <a:cs typeface="Calibri"/>
              </a:rPr>
              <a:t>Hébergement</a:t>
            </a: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6401B5E9-E516-8AD4-99A0-A2F4F47A6D5E}"/>
              </a:ext>
            </a:extLst>
          </p:cNvPr>
          <p:cNvSpPr txBox="1">
            <a:spLocks/>
          </p:cNvSpPr>
          <p:nvPr/>
        </p:nvSpPr>
        <p:spPr>
          <a:xfrm>
            <a:off x="1601313" y="679496"/>
            <a:ext cx="2807027"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Secrétariat/Administratif</a:t>
            </a:r>
            <a:endParaRPr lang="fr-FR" sz="1600" b="1" dirty="0">
              <a:latin typeface="+mn-lt"/>
            </a:endParaRPr>
          </a:p>
        </p:txBody>
      </p:sp>
      <p:sp>
        <p:nvSpPr>
          <p:cNvPr id="3" name="object 7">
            <a:extLst>
              <a:ext uri="{FF2B5EF4-FFF2-40B4-BE49-F238E27FC236}">
                <a16:creationId xmlns:a16="http://schemas.microsoft.com/office/drawing/2014/main" id="{03BAD78F-5A57-6AF0-78A9-AB8444BDD623}"/>
              </a:ext>
            </a:extLst>
          </p:cNvPr>
          <p:cNvSpPr txBox="1"/>
          <p:nvPr/>
        </p:nvSpPr>
        <p:spPr>
          <a:xfrm>
            <a:off x="267240" y="1477650"/>
            <a:ext cx="4234214" cy="227498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les différents courriers : </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des installations sportives</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mise à disposition d’une antenne médicale</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réservation du matériel</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courrier de promotion, média</a:t>
            </a:r>
          </a:p>
          <a:p>
            <a:pPr marL="288000" lvl="7" indent="-172800" algn="just">
              <a:buClr>
                <a:srgbClr val="E8532B"/>
              </a:buClr>
              <a:buFont typeface="Arial" panose="020B0604020202020204" pitchFamily="34" charset="0"/>
              <a:buChar char="•"/>
            </a:pPr>
            <a:r>
              <a:rPr lang="fr-FR" sz="1200" dirty="0">
                <a:solidFill>
                  <a:srgbClr val="2E3092"/>
                </a:solidFill>
                <a:latin typeface="Calibri"/>
                <a:cs typeface="Calibri"/>
              </a:rPr>
              <a:t>invitations des personnalités, partenaires,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Préparer la circulaire d’informations, questionnaire de participation, confirmation d’engagement (avec les services de l’animation sportive de l’</a:t>
            </a:r>
            <a:r>
              <a:rPr lang="fr-FR" sz="1200" dirty="0" err="1">
                <a:solidFill>
                  <a:srgbClr val="2E3092"/>
                </a:solidFill>
                <a:latin typeface="Calibri"/>
                <a:cs typeface="Calibri"/>
              </a:rPr>
              <a:t>Ugsel</a:t>
            </a:r>
            <a:r>
              <a:rPr lang="fr-FR" sz="1200" dirty="0">
                <a:solidFill>
                  <a:srgbClr val="2E3092"/>
                </a:solidFill>
                <a:latin typeface="Calibri"/>
                <a:cs typeface="Calibri"/>
              </a:rPr>
              <a:t> nationale)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Informations générales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Préparation des sacs accueil</a:t>
            </a:r>
          </a:p>
        </p:txBody>
      </p:sp>
      <p:cxnSp>
        <p:nvCxnSpPr>
          <p:cNvPr id="4" name="Connecteur droit 3">
            <a:extLst>
              <a:ext uri="{FF2B5EF4-FFF2-40B4-BE49-F238E27FC236}">
                <a16:creationId xmlns:a16="http://schemas.microsoft.com/office/drawing/2014/main" id="{CCF9A37D-0588-8E05-235E-96040B31BFD0}"/>
              </a:ext>
            </a:extLst>
          </p:cNvPr>
          <p:cNvCxnSpPr>
            <a:cxnSpLocks/>
          </p:cNvCxnSpPr>
          <p:nvPr/>
        </p:nvCxnSpPr>
        <p:spPr>
          <a:xfrm>
            <a:off x="4590756" y="1102157"/>
            <a:ext cx="18158" cy="2650475"/>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5" name="object 7">
            <a:extLst>
              <a:ext uri="{FF2B5EF4-FFF2-40B4-BE49-F238E27FC236}">
                <a16:creationId xmlns:a16="http://schemas.microsoft.com/office/drawing/2014/main" id="{0B36B8B0-77B0-6839-F556-99BDD02013C4}"/>
              </a:ext>
            </a:extLst>
          </p:cNvPr>
          <p:cNvSpPr txBox="1"/>
          <p:nvPr/>
        </p:nvSpPr>
        <p:spPr>
          <a:xfrm>
            <a:off x="4761462" y="1649953"/>
            <a:ext cx="1936800" cy="205953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Accueil et vérification des licences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Fiche de notation et photocopies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Affichage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Organisation du lendemain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s’il y en a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Villages éducatifs/ ateliers artistiques</a:t>
            </a:r>
          </a:p>
        </p:txBody>
      </p:sp>
      <p:sp>
        <p:nvSpPr>
          <p:cNvPr id="21" name="object 7">
            <a:extLst>
              <a:ext uri="{FF2B5EF4-FFF2-40B4-BE49-F238E27FC236}">
                <a16:creationId xmlns:a16="http://schemas.microsoft.com/office/drawing/2014/main" id="{CFCCEA91-A97A-2C39-A268-5E5134D1AE47}"/>
              </a:ext>
            </a:extLst>
          </p:cNvPr>
          <p:cNvSpPr txBox="1"/>
          <p:nvPr/>
        </p:nvSpPr>
        <p:spPr>
          <a:xfrm>
            <a:off x="6887019" y="1649953"/>
            <a:ext cx="1935029" cy="56682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Courriers de remerciements aux différentes instances/ sponsors…</a:t>
            </a:r>
          </a:p>
        </p:txBody>
      </p:sp>
      <p:cxnSp>
        <p:nvCxnSpPr>
          <p:cNvPr id="22" name="Connecteur droit 21">
            <a:extLst>
              <a:ext uri="{FF2B5EF4-FFF2-40B4-BE49-F238E27FC236}">
                <a16:creationId xmlns:a16="http://schemas.microsoft.com/office/drawing/2014/main" id="{9434CB9A-5BA7-9C7B-4D47-DE748E907413}"/>
              </a:ext>
            </a:extLst>
          </p:cNvPr>
          <p:cNvCxnSpPr>
            <a:cxnSpLocks/>
          </p:cNvCxnSpPr>
          <p:nvPr/>
        </p:nvCxnSpPr>
        <p:spPr>
          <a:xfrm>
            <a:off x="6787564" y="1102157"/>
            <a:ext cx="10153" cy="258950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1D9DDB-861C-EB11-31D4-0510F6D67714}"/>
              </a:ext>
            </a:extLst>
          </p:cNvPr>
          <p:cNvCxnSpPr>
            <a:cxnSpLocks/>
          </p:cNvCxnSpPr>
          <p:nvPr/>
        </p:nvCxnSpPr>
        <p:spPr>
          <a:xfrm>
            <a:off x="4597687" y="4372675"/>
            <a:ext cx="11227" cy="18728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3" name="object 7">
            <a:extLst>
              <a:ext uri="{FF2B5EF4-FFF2-40B4-BE49-F238E27FC236}">
                <a16:creationId xmlns:a16="http://schemas.microsoft.com/office/drawing/2014/main" id="{472E4492-AAD3-BFAC-AE07-6C047413D8E7}"/>
              </a:ext>
            </a:extLst>
          </p:cNvPr>
          <p:cNvSpPr txBox="1"/>
          <p:nvPr/>
        </p:nvSpPr>
        <p:spPr>
          <a:xfrm>
            <a:off x="267240" y="4756138"/>
            <a:ext cx="4234214" cy="142859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Choix d’un prestataire (se rapprocher des établissements)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 plus proche possible des compétitions, attention aux horaires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Repas froids ou chauds, attention aux allergies et régimes spéciaux</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Panier-repas privilégié pour le midi</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Eau + fruits sur le lieu de la compétition, buvette</a:t>
            </a:r>
          </a:p>
        </p:txBody>
      </p:sp>
      <p:sp>
        <p:nvSpPr>
          <p:cNvPr id="34" name="object 7">
            <a:extLst>
              <a:ext uri="{FF2B5EF4-FFF2-40B4-BE49-F238E27FC236}">
                <a16:creationId xmlns:a16="http://schemas.microsoft.com/office/drawing/2014/main" id="{88F3610F-05FA-2750-48E7-331883FF89FB}"/>
              </a:ext>
            </a:extLst>
          </p:cNvPr>
          <p:cNvSpPr txBox="1"/>
          <p:nvPr/>
        </p:nvSpPr>
        <p:spPr>
          <a:xfrm>
            <a:off x="4761462" y="4756138"/>
            <a:ext cx="4234214"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 hébergement, déterminer le forfait</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Sinon, lister les hôtels en fonction des lieux de la compétition</a:t>
            </a:r>
          </a:p>
        </p:txBody>
      </p:sp>
      <p:sp>
        <p:nvSpPr>
          <p:cNvPr id="35" name="object 4">
            <a:extLst>
              <a:ext uri="{FF2B5EF4-FFF2-40B4-BE49-F238E27FC236}">
                <a16:creationId xmlns:a16="http://schemas.microsoft.com/office/drawing/2014/main" id="{877D0823-8DEF-251B-707B-39FDF1A1AE7C}"/>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Tree>
    <p:extLst>
      <p:ext uri="{BB962C8B-B14F-4D97-AF65-F5344CB8AC3E}">
        <p14:creationId xmlns:p14="http://schemas.microsoft.com/office/powerpoint/2010/main" val="296215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746932"/>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10618" y="816330"/>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Budget prévisionnel</a:t>
            </a:r>
          </a:p>
        </p:txBody>
      </p:sp>
      <p:sp>
        <p:nvSpPr>
          <p:cNvPr id="9" name="object 5">
            <a:extLst>
              <a:ext uri="{FF2B5EF4-FFF2-40B4-BE49-F238E27FC236}">
                <a16:creationId xmlns:a16="http://schemas.microsoft.com/office/drawing/2014/main" id="{FF3AD86D-C194-A4D3-F963-800414A15509}"/>
              </a:ext>
            </a:extLst>
          </p:cNvPr>
          <p:cNvSpPr txBox="1"/>
          <p:nvPr/>
        </p:nvSpPr>
        <p:spPr>
          <a:xfrm>
            <a:off x="823340" y="4222381"/>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Transport</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249454" y="4162666"/>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aphicFrame>
        <p:nvGraphicFramePr>
          <p:cNvPr id="22" name="Tableau 21">
            <a:extLst>
              <a:ext uri="{FF2B5EF4-FFF2-40B4-BE49-F238E27FC236}">
                <a16:creationId xmlns:a16="http://schemas.microsoft.com/office/drawing/2014/main" id="{B9AF9C0C-5BEC-4BDB-92C3-315EF3D082FD}"/>
              </a:ext>
            </a:extLst>
          </p:cNvPr>
          <p:cNvGraphicFramePr>
            <a:graphicFrameLocks noGrp="1"/>
          </p:cNvGraphicFramePr>
          <p:nvPr>
            <p:extLst>
              <p:ext uri="{D42A27DB-BD31-4B8C-83A1-F6EECF244321}">
                <p14:modId xmlns:p14="http://schemas.microsoft.com/office/powerpoint/2010/main" val="1098369573"/>
              </p:ext>
            </p:extLst>
          </p:nvPr>
        </p:nvGraphicFramePr>
        <p:xfrm>
          <a:off x="728440" y="2388132"/>
          <a:ext cx="7420645" cy="1474864"/>
        </p:xfrm>
        <a:graphic>
          <a:graphicData uri="http://schemas.openxmlformats.org/drawingml/2006/table">
            <a:tbl>
              <a:tblPr firstRow="1" firstCol="1" bandRow="1">
                <a:tableStyleId>{5C22544A-7EE6-4342-B048-85BDC9FD1C3A}</a:tableStyleId>
              </a:tblPr>
              <a:tblGrid>
                <a:gridCol w="2480586">
                  <a:extLst>
                    <a:ext uri="{9D8B030D-6E8A-4147-A177-3AD203B41FA5}">
                      <a16:colId xmlns:a16="http://schemas.microsoft.com/office/drawing/2014/main" val="2698933949"/>
                    </a:ext>
                  </a:extLst>
                </a:gridCol>
                <a:gridCol w="879895">
                  <a:extLst>
                    <a:ext uri="{9D8B030D-6E8A-4147-A177-3AD203B41FA5}">
                      <a16:colId xmlns:a16="http://schemas.microsoft.com/office/drawing/2014/main" val="2896471104"/>
                    </a:ext>
                  </a:extLst>
                </a:gridCol>
                <a:gridCol w="2760453">
                  <a:extLst>
                    <a:ext uri="{9D8B030D-6E8A-4147-A177-3AD203B41FA5}">
                      <a16:colId xmlns:a16="http://schemas.microsoft.com/office/drawing/2014/main" val="649332136"/>
                    </a:ext>
                  </a:extLst>
                </a:gridCol>
                <a:gridCol w="1299711">
                  <a:extLst>
                    <a:ext uri="{9D8B030D-6E8A-4147-A177-3AD203B41FA5}">
                      <a16:colId xmlns:a16="http://schemas.microsoft.com/office/drawing/2014/main" val="1529833487"/>
                    </a:ext>
                  </a:extLst>
                </a:gridCol>
              </a:tblGrid>
              <a:tr h="218602">
                <a:tc gridSpan="2">
                  <a:txBody>
                    <a:bodyPr/>
                    <a:lstStyle/>
                    <a:p>
                      <a:pPr algn="ctr">
                        <a:lnSpc>
                          <a:spcPct val="107000"/>
                        </a:lnSpc>
                        <a:spcAft>
                          <a:spcPts val="800"/>
                        </a:spcAft>
                      </a:pPr>
                      <a:r>
                        <a:rPr lang="fr-FR" sz="1400" dirty="0">
                          <a:effectLst/>
                        </a:rPr>
                        <a:t>DEPENSES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gridSpan="2">
                  <a:txBody>
                    <a:bodyPr/>
                    <a:lstStyle/>
                    <a:p>
                      <a:pPr algn="ctr">
                        <a:lnSpc>
                          <a:spcPct val="107000"/>
                        </a:lnSpc>
                        <a:spcAft>
                          <a:spcPts val="800"/>
                        </a:spcAft>
                      </a:pPr>
                      <a:r>
                        <a:rPr lang="fr-FR" sz="1400" dirty="0">
                          <a:effectLst/>
                        </a:rPr>
                        <a:t>RECETTES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340207116"/>
                  </a:ext>
                </a:extLst>
              </a:tr>
              <a:tr h="156126">
                <a:tc>
                  <a:txBody>
                    <a:bodyPr/>
                    <a:lstStyle/>
                    <a:p>
                      <a:pPr>
                        <a:lnSpc>
                          <a:spcPct val="107000"/>
                        </a:lnSpc>
                        <a:spcAft>
                          <a:spcPts val="800"/>
                        </a:spcAft>
                      </a:pPr>
                      <a:r>
                        <a:rPr lang="fr-FR" sz="1000" b="0" dirty="0">
                          <a:solidFill>
                            <a:srgbClr val="2E3092"/>
                          </a:solidFill>
                          <a:effectLst/>
                          <a:latin typeface="+mn-lt"/>
                        </a:rPr>
                        <a:t>Hébergement</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Droit d’engagement</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14 € /élève</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900738255"/>
                  </a:ext>
                </a:extLst>
              </a:tr>
              <a:tr h="156126">
                <a:tc>
                  <a:txBody>
                    <a:bodyPr/>
                    <a:lstStyle/>
                    <a:p>
                      <a:pPr>
                        <a:lnSpc>
                          <a:spcPct val="107000"/>
                        </a:lnSpc>
                        <a:spcAft>
                          <a:spcPts val="800"/>
                        </a:spcAft>
                      </a:pPr>
                      <a:r>
                        <a:rPr lang="fr-FR" sz="1000" b="0" dirty="0">
                          <a:solidFill>
                            <a:srgbClr val="2E3092"/>
                          </a:solidFill>
                          <a:effectLst/>
                          <a:latin typeface="+mn-lt"/>
                        </a:rPr>
                        <a:t>Restauration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Frais d’hébergement + petit déjeuner</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35€/élève/nuit-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543728176"/>
                  </a:ext>
                </a:extLst>
              </a:tr>
              <a:tr h="156126">
                <a:tc>
                  <a:txBody>
                    <a:bodyPr/>
                    <a:lstStyle/>
                    <a:p>
                      <a:pPr>
                        <a:lnSpc>
                          <a:spcPct val="107000"/>
                        </a:lnSpc>
                        <a:spcAft>
                          <a:spcPts val="800"/>
                        </a:spcAft>
                      </a:pPr>
                      <a:r>
                        <a:rPr lang="fr-FR" sz="1000" b="0" dirty="0">
                          <a:solidFill>
                            <a:srgbClr val="2E3092"/>
                          </a:solidFill>
                          <a:effectLst/>
                          <a:latin typeface="+mn-lt"/>
                        </a:rPr>
                        <a:t>Navette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du midi établissement en jour de semaine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8,50€/élève-max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3343093381"/>
                  </a:ext>
                </a:extLst>
              </a:tr>
              <a:tr h="319506">
                <a:tc>
                  <a:txBody>
                    <a:bodyPr/>
                    <a:lstStyle/>
                    <a:p>
                      <a:pPr>
                        <a:lnSpc>
                          <a:spcPct val="107000"/>
                        </a:lnSpc>
                        <a:spcAft>
                          <a:spcPts val="800"/>
                        </a:spcAft>
                      </a:pPr>
                      <a:r>
                        <a:rPr lang="fr-FR" sz="1000" b="0" dirty="0">
                          <a:solidFill>
                            <a:srgbClr val="2E3092"/>
                          </a:solidFill>
                          <a:effectLst/>
                          <a:latin typeface="+mn-lt"/>
                        </a:rPr>
                        <a:t>Activités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ea typeface="Calibri" panose="020F0502020204030204" pitchFamily="34" charset="0"/>
                          <a:cs typeface="Times New Roman" panose="02020603050405020304" pitchFamily="18" charset="0"/>
                        </a:rPr>
                        <a:t>Repas vendu à l'unité avec prestataire ou repas établissement week-end, jour férié et soirée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10,00€/élève-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8462341"/>
                  </a:ext>
                </a:extLst>
              </a:tr>
              <a:tr h="156126">
                <a:tc>
                  <a:txBody>
                    <a:bodyPr/>
                    <a:lstStyle/>
                    <a:p>
                      <a:pPr>
                        <a:lnSpc>
                          <a:spcPct val="107000"/>
                        </a:lnSpc>
                        <a:spcAft>
                          <a:spcPts val="800"/>
                        </a:spcAft>
                      </a:pPr>
                      <a:r>
                        <a:rPr lang="fr-FR" sz="1000" b="0" dirty="0">
                          <a:solidFill>
                            <a:srgbClr val="2E3092"/>
                          </a:solidFill>
                          <a:effectLst/>
                          <a:latin typeface="+mn-lt"/>
                        </a:rPr>
                        <a:t>Textile </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Panier repas</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7,00€/élève- max</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1513687"/>
                  </a:ext>
                </a:extLst>
              </a:tr>
              <a:tr h="156126">
                <a:tc>
                  <a:txBody>
                    <a:bodyPr/>
                    <a:lstStyle/>
                    <a:p>
                      <a:pPr>
                        <a:lnSpc>
                          <a:spcPct val="107000"/>
                        </a:lnSpc>
                        <a:spcAft>
                          <a:spcPts val="800"/>
                        </a:spcAft>
                      </a:pPr>
                      <a:r>
                        <a:rPr lang="fr-FR" sz="1000" b="0" dirty="0">
                          <a:solidFill>
                            <a:srgbClr val="2E3092"/>
                          </a:solidFill>
                          <a:effectLst/>
                          <a:latin typeface="+mn-lt"/>
                        </a:rPr>
                        <a:t>Compétitions : fruits +coupe…</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fr-FR" sz="1000" dirty="0">
                          <a:solidFill>
                            <a:srgbClr val="2E3092"/>
                          </a:solidFill>
                          <a:effectLst/>
                          <a:latin typeface="+mn-lt"/>
                        </a:rPr>
                        <a:t>Différentes aides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013149983"/>
                  </a:ext>
                </a:extLst>
              </a:tr>
              <a:tr h="156126">
                <a:tc>
                  <a:txBody>
                    <a:bodyPr/>
                    <a:lstStyle/>
                    <a:p>
                      <a:pPr>
                        <a:lnSpc>
                          <a:spcPct val="107000"/>
                        </a:lnSpc>
                        <a:spcAft>
                          <a:spcPts val="800"/>
                        </a:spcAft>
                      </a:pPr>
                      <a:r>
                        <a:rPr lang="fr-FR" sz="1000" b="0" dirty="0">
                          <a:solidFill>
                            <a:srgbClr val="2E3092"/>
                          </a:solidFill>
                          <a:effectLst/>
                          <a:latin typeface="+mn-lt"/>
                        </a:rPr>
                        <a:t>Convivialité</a:t>
                      </a:r>
                      <a:endParaRPr lang="fr-FR" sz="1000" b="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effectLst/>
                          <a:latin typeface="+mn-lt"/>
                        </a:rPr>
                        <a:t> </a:t>
                      </a:r>
                      <a:endParaRPr lang="fr-FR" sz="10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dirty="0">
                          <a:solidFill>
                            <a:srgbClr val="2E3092"/>
                          </a:solidFill>
                          <a:effectLst/>
                          <a:latin typeface="+mn-lt"/>
                        </a:rPr>
                        <a:t> </a:t>
                      </a:r>
                      <a:endParaRPr lang="fr-FR" sz="1000" dirty="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140370"/>
                  </a:ext>
                </a:extLst>
              </a:tr>
            </a:tbl>
          </a:graphicData>
        </a:graphic>
      </p:graphicFrame>
      <p:grpSp>
        <p:nvGrpSpPr>
          <p:cNvPr id="24" name="object 34">
            <a:extLst>
              <a:ext uri="{FF2B5EF4-FFF2-40B4-BE49-F238E27FC236}">
                <a16:creationId xmlns:a16="http://schemas.microsoft.com/office/drawing/2014/main" id="{FC546789-74F6-7D8C-EF25-379EFD5CC97F}"/>
              </a:ext>
            </a:extLst>
          </p:cNvPr>
          <p:cNvGrpSpPr/>
          <p:nvPr/>
        </p:nvGrpSpPr>
        <p:grpSpPr>
          <a:xfrm>
            <a:off x="4734681" y="4159533"/>
            <a:ext cx="374849" cy="378475"/>
            <a:chOff x="1122715" y="2559591"/>
            <a:chExt cx="374849" cy="378475"/>
          </a:xfrm>
        </p:grpSpPr>
        <p:sp>
          <p:nvSpPr>
            <p:cNvPr id="25" name="object 35">
              <a:extLst>
                <a:ext uri="{FF2B5EF4-FFF2-40B4-BE49-F238E27FC236}">
                  <a16:creationId xmlns:a16="http://schemas.microsoft.com/office/drawing/2014/main" id="{262FC354-1FF9-F99C-D4DA-C5517BB43AE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6" name="object 36">
              <a:extLst>
                <a:ext uri="{FF2B5EF4-FFF2-40B4-BE49-F238E27FC236}">
                  <a16:creationId xmlns:a16="http://schemas.microsoft.com/office/drawing/2014/main" id="{1D2169D8-6241-35E9-B1AA-55203014BEA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7" name="object 37">
              <a:extLst>
                <a:ext uri="{FF2B5EF4-FFF2-40B4-BE49-F238E27FC236}">
                  <a16:creationId xmlns:a16="http://schemas.microsoft.com/office/drawing/2014/main" id="{09CBF88D-8B7D-77E6-BEBC-D5A6635B7A0B}"/>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36" name="object 5">
            <a:extLst>
              <a:ext uri="{FF2B5EF4-FFF2-40B4-BE49-F238E27FC236}">
                <a16:creationId xmlns:a16="http://schemas.microsoft.com/office/drawing/2014/main" id="{BC6704BD-1897-537F-C578-3516DACDAD95}"/>
              </a:ext>
            </a:extLst>
          </p:cNvPr>
          <p:cNvSpPr txBox="1"/>
          <p:nvPr/>
        </p:nvSpPr>
        <p:spPr>
          <a:xfrm>
            <a:off x="5341628" y="4208862"/>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Santé/Sécurité</a:t>
            </a:r>
          </a:p>
        </p:txBody>
      </p:sp>
      <p:sp>
        <p:nvSpPr>
          <p:cNvPr id="2" name="object 4">
            <a:extLst>
              <a:ext uri="{FF2B5EF4-FFF2-40B4-BE49-F238E27FC236}">
                <a16:creationId xmlns:a16="http://schemas.microsoft.com/office/drawing/2014/main" id="{45C146C1-C6E0-F97E-782B-2593B226A163}"/>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Finances</a:t>
            </a:r>
          </a:p>
        </p:txBody>
      </p:sp>
      <p:sp>
        <p:nvSpPr>
          <p:cNvPr id="5" name="object 7">
            <a:extLst>
              <a:ext uri="{FF2B5EF4-FFF2-40B4-BE49-F238E27FC236}">
                <a16:creationId xmlns:a16="http://schemas.microsoft.com/office/drawing/2014/main" id="{B2E456C1-75F9-18F8-4A64-3D6394D5BF94}"/>
              </a:ext>
            </a:extLst>
          </p:cNvPr>
          <p:cNvSpPr txBox="1"/>
          <p:nvPr/>
        </p:nvSpPr>
        <p:spPr>
          <a:xfrm>
            <a:off x="735591" y="1258702"/>
            <a:ext cx="7672818" cy="98232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Constitution dossier de demande de subventions (avant octobre-novembre)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partenaires : municipalité/</a:t>
            </a:r>
            <a:r>
              <a:rPr lang="fr-FR" sz="1200" dirty="0" err="1">
                <a:solidFill>
                  <a:srgbClr val="2E3092"/>
                </a:solidFill>
                <a:latin typeface="Calibri"/>
                <a:cs typeface="Calibri"/>
              </a:rPr>
              <a:t>aglo</a:t>
            </a:r>
            <a:r>
              <a:rPr lang="fr-FR" sz="1200" dirty="0">
                <a:solidFill>
                  <a:srgbClr val="2E3092"/>
                </a:solidFill>
                <a:latin typeface="Calibri"/>
                <a:cs typeface="Calibri"/>
              </a:rPr>
              <a:t>/département/région, fédération (comité départemental/ligue)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Appel aux sponsors : locaux, parents d’élèves,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Gestion des inscriptions (en lien avec commission secrétariat/administratif), reçus aux délégations – établissements</a:t>
            </a:r>
          </a:p>
        </p:txBody>
      </p:sp>
      <p:cxnSp>
        <p:nvCxnSpPr>
          <p:cNvPr id="6" name="Connecteur droit 5">
            <a:extLst>
              <a:ext uri="{FF2B5EF4-FFF2-40B4-BE49-F238E27FC236}">
                <a16:creationId xmlns:a16="http://schemas.microsoft.com/office/drawing/2014/main" id="{C82F613F-1912-57FB-B882-596D9BB20467}"/>
              </a:ext>
            </a:extLst>
          </p:cNvPr>
          <p:cNvCxnSpPr>
            <a:cxnSpLocks/>
          </p:cNvCxnSpPr>
          <p:nvPr/>
        </p:nvCxnSpPr>
        <p:spPr>
          <a:xfrm>
            <a:off x="4608914" y="4159533"/>
            <a:ext cx="0" cy="197384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D55FA9B0-066A-4E73-7E59-E243F8EFC9F1}"/>
              </a:ext>
            </a:extLst>
          </p:cNvPr>
          <p:cNvSpPr txBox="1"/>
          <p:nvPr/>
        </p:nvSpPr>
        <p:spPr>
          <a:xfrm>
            <a:off x="245332" y="4680406"/>
            <a:ext cx="4234214" cy="11669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entre les différents lieux des compétitions si éloignés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 spécifique pour les officiels, invités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les repas.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Navettes pour gare et pour le 1</a:t>
            </a:r>
            <a:r>
              <a:rPr lang="fr-FR" sz="1200" baseline="30000" dirty="0">
                <a:solidFill>
                  <a:srgbClr val="2E3092"/>
                </a:solidFill>
                <a:latin typeface="Calibri"/>
                <a:cs typeface="Calibri"/>
              </a:rPr>
              <a:t>er</a:t>
            </a:r>
            <a:r>
              <a:rPr lang="fr-FR" sz="1200" dirty="0">
                <a:solidFill>
                  <a:srgbClr val="2E3092"/>
                </a:solidFill>
                <a:latin typeface="Calibri"/>
                <a:cs typeface="Calibri"/>
              </a:rPr>
              <a:t> et dernier jour : attention particulière pour l’amplitude horaire des chauffeurs de car </a:t>
            </a:r>
          </a:p>
        </p:txBody>
      </p:sp>
      <p:sp>
        <p:nvSpPr>
          <p:cNvPr id="15" name="object 7">
            <a:extLst>
              <a:ext uri="{FF2B5EF4-FFF2-40B4-BE49-F238E27FC236}">
                <a16:creationId xmlns:a16="http://schemas.microsoft.com/office/drawing/2014/main" id="{9B0B9B51-3435-ABB2-5D2B-BE3FE6EB79AB}"/>
              </a:ext>
            </a:extLst>
          </p:cNvPr>
          <p:cNvSpPr txBox="1"/>
          <p:nvPr/>
        </p:nvSpPr>
        <p:spPr>
          <a:xfrm>
            <a:off x="4755024" y="4680406"/>
            <a:ext cx="4234214" cy="135165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Prévenir les pompiers ou service d’urgence.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une pharmacie dans chaque installation sportive (responsable de salle)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Possible de solliciter un parent d’élève qui travaille dans le médical = médecin, infirmier, kiné…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un vestiaire « contrôle anti-dopage »</a:t>
            </a:r>
          </a:p>
        </p:txBody>
      </p:sp>
    </p:spTree>
    <p:extLst>
      <p:ext uri="{BB962C8B-B14F-4D97-AF65-F5344CB8AC3E}">
        <p14:creationId xmlns:p14="http://schemas.microsoft.com/office/powerpoint/2010/main" val="130111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873035"/>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71003" y="948949"/>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Quelques exemples </a:t>
            </a:r>
          </a:p>
        </p:txBody>
      </p:sp>
      <p:sp>
        <p:nvSpPr>
          <p:cNvPr id="9" name="object 5">
            <a:extLst>
              <a:ext uri="{FF2B5EF4-FFF2-40B4-BE49-F238E27FC236}">
                <a16:creationId xmlns:a16="http://schemas.microsoft.com/office/drawing/2014/main" id="{FF3AD86D-C194-A4D3-F963-800414A15509}"/>
              </a:ext>
            </a:extLst>
          </p:cNvPr>
          <p:cNvSpPr txBox="1"/>
          <p:nvPr/>
        </p:nvSpPr>
        <p:spPr>
          <a:xfrm>
            <a:off x="1771003" y="4587904"/>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Convivialité</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1176761" y="4527311"/>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 name="object 4">
            <a:extLst>
              <a:ext uri="{FF2B5EF4-FFF2-40B4-BE49-F238E27FC236}">
                <a16:creationId xmlns:a16="http://schemas.microsoft.com/office/drawing/2014/main" id="{5555D6FE-29AB-CAC3-0B11-7B7CBCA9AE11}"/>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Aspect environnemental et convivial</a:t>
            </a:r>
          </a:p>
        </p:txBody>
      </p:sp>
      <p:sp>
        <p:nvSpPr>
          <p:cNvPr id="6" name="object 7">
            <a:extLst>
              <a:ext uri="{FF2B5EF4-FFF2-40B4-BE49-F238E27FC236}">
                <a16:creationId xmlns:a16="http://schemas.microsoft.com/office/drawing/2014/main" id="{F264F992-89E6-2B3E-8312-F98487D40F0C}"/>
              </a:ext>
            </a:extLst>
          </p:cNvPr>
          <p:cNvSpPr txBox="1"/>
          <p:nvPr/>
        </p:nvSpPr>
        <p:spPr>
          <a:xfrm>
            <a:off x="735591" y="1431228"/>
            <a:ext cx="7672818" cy="273664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Logo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 info (résultats, navettes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Photos des équipes +pendant le spectacle </a:t>
            </a:r>
            <a:r>
              <a:rPr lang="fr-FR" sz="1200">
                <a:solidFill>
                  <a:srgbClr val="2E3092"/>
                </a:solidFill>
                <a:latin typeface="Calibri"/>
                <a:cs typeface="Calibri"/>
              </a:rPr>
              <a:t>et atelier</a:t>
            </a:r>
            <a:endParaRPr lang="fr-FR" sz="1200" dirty="0">
              <a:solidFill>
                <a:srgbClr val="2E3092"/>
              </a:solidFill>
              <a:latin typeface="Calibri"/>
              <a:cs typeface="Calibri"/>
            </a:endParaRP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Apéro des terroirs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Offrir un maillot ou gobelet ou…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Cadeaux de départ aux accompagnateurs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1 livret d’accueil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Vérifier les conditions prévues par la charte Natura 2000 ainsi que des conditions particulières lors de passages dans des secteurs privés.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dimension environnementale, gestion du site, des locaux, des déchets ne doit pas être oubliée.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sacs poubelles en conséquence, gobelets réutilisables...</a:t>
            </a:r>
          </a:p>
        </p:txBody>
      </p:sp>
      <p:sp>
        <p:nvSpPr>
          <p:cNvPr id="15" name="object 7">
            <a:extLst>
              <a:ext uri="{FF2B5EF4-FFF2-40B4-BE49-F238E27FC236}">
                <a16:creationId xmlns:a16="http://schemas.microsoft.com/office/drawing/2014/main" id="{E09A6002-6E72-01B3-F5B7-7DC2BB6EA1D2}"/>
              </a:ext>
            </a:extLst>
          </p:cNvPr>
          <p:cNvSpPr txBox="1"/>
          <p:nvPr/>
        </p:nvSpPr>
        <p:spPr>
          <a:xfrm>
            <a:off x="735591" y="5092808"/>
            <a:ext cx="7672818"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Demande licence provisoire en fonction des catégories de boissons vendues = mairie et préfecture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Se poser la question du forfait </a:t>
            </a:r>
            <a:r>
              <a:rPr lang="fr-FR" sz="1200" dirty="0">
                <a:solidFill>
                  <a:srgbClr val="2E3092"/>
                </a:solidFill>
                <a:latin typeface="Calibri"/>
                <a:cs typeface="Calibri"/>
                <a:hlinkClick r:id="rId2"/>
              </a:rPr>
              <a:t>SACEM</a:t>
            </a:r>
            <a:r>
              <a:rPr lang="fr-FR" sz="1200" dirty="0">
                <a:solidFill>
                  <a:srgbClr val="2E3092"/>
                </a:solidFill>
                <a:latin typeface="Calibri"/>
                <a:cs typeface="Calibri"/>
              </a:rPr>
              <a:t> : sono journée, sono « Soirée », spectacle</a:t>
            </a:r>
          </a:p>
        </p:txBody>
      </p:sp>
    </p:spTree>
    <p:extLst>
      <p:ext uri="{BB962C8B-B14F-4D97-AF65-F5344CB8AC3E}">
        <p14:creationId xmlns:p14="http://schemas.microsoft.com/office/powerpoint/2010/main" val="302434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DC2F3-0E13-53FD-9F05-F49D2B8ACDC2}"/>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CB15A68F-2DC6-E746-B146-45A194B06996}"/>
              </a:ext>
            </a:extLst>
          </p:cNvPr>
          <p:cNvGrpSpPr/>
          <p:nvPr/>
        </p:nvGrpSpPr>
        <p:grpSpPr>
          <a:xfrm>
            <a:off x="1149476" y="660707"/>
            <a:ext cx="374849" cy="378475"/>
            <a:chOff x="1122715" y="2559591"/>
            <a:chExt cx="374849" cy="378475"/>
          </a:xfrm>
        </p:grpSpPr>
        <p:sp>
          <p:nvSpPr>
            <p:cNvPr id="33" name="object 35">
              <a:extLst>
                <a:ext uri="{FF2B5EF4-FFF2-40B4-BE49-F238E27FC236}">
                  <a16:creationId xmlns:a16="http://schemas.microsoft.com/office/drawing/2014/main" id="{D682A79E-0BE2-BAE2-43FA-007364096A1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252B3FE4-E078-A3FD-F13C-39BF27002709}"/>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5FE3B299-27B1-DC0F-0909-EA35B5791ED3}"/>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DBB9D21-4740-3D20-E31E-A1B7733F707B}"/>
              </a:ext>
            </a:extLst>
          </p:cNvPr>
          <p:cNvSpPr txBox="1"/>
          <p:nvPr/>
        </p:nvSpPr>
        <p:spPr>
          <a:xfrm>
            <a:off x="437306" y="2511036"/>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rgbClr val="F4C009"/>
                </a:solidFill>
                <a:latin typeface="Calibri"/>
                <a:cs typeface="Calibri"/>
              </a:rPr>
              <a:t>Sportif</a:t>
            </a:r>
          </a:p>
        </p:txBody>
      </p:sp>
      <p:graphicFrame>
        <p:nvGraphicFramePr>
          <p:cNvPr id="3" name="Diagramme 2">
            <a:extLst>
              <a:ext uri="{FF2B5EF4-FFF2-40B4-BE49-F238E27FC236}">
                <a16:creationId xmlns:a16="http://schemas.microsoft.com/office/drawing/2014/main" id="{7FEFFF06-B88D-F8FC-7770-953C3C2A7978}"/>
              </a:ext>
            </a:extLst>
          </p:cNvPr>
          <p:cNvGraphicFramePr/>
          <p:nvPr>
            <p:extLst>
              <p:ext uri="{D42A27DB-BD31-4B8C-83A1-F6EECF244321}">
                <p14:modId xmlns:p14="http://schemas.microsoft.com/office/powerpoint/2010/main" val="2825099876"/>
              </p:ext>
            </p:extLst>
          </p:nvPr>
        </p:nvGraphicFramePr>
        <p:xfrm>
          <a:off x="1524325" y="1564769"/>
          <a:ext cx="70225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49B2E7E5-0F7C-5FF0-C80B-63B9B1B09680}"/>
              </a:ext>
            </a:extLst>
          </p:cNvPr>
          <p:cNvSpPr txBox="1"/>
          <p:nvPr/>
        </p:nvSpPr>
        <p:spPr>
          <a:xfrm>
            <a:off x="184234" y="4504437"/>
            <a:ext cx="1217085"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rgbClr val="E8532B"/>
                </a:solidFill>
                <a:latin typeface="Calibri"/>
                <a:cs typeface="Calibri"/>
              </a:rPr>
              <a:t>Administratif</a:t>
            </a:r>
          </a:p>
        </p:txBody>
      </p:sp>
      <p:sp>
        <p:nvSpPr>
          <p:cNvPr id="2" name="object 4">
            <a:extLst>
              <a:ext uri="{FF2B5EF4-FFF2-40B4-BE49-F238E27FC236}">
                <a16:creationId xmlns:a16="http://schemas.microsoft.com/office/drawing/2014/main" id="{E977215F-ABD3-92D3-6FE5-1BCDE5C6A27B}"/>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E973A6A5-5FCB-947E-75C0-46F1CA8CD4B9}"/>
              </a:ext>
            </a:extLst>
          </p:cNvPr>
          <p:cNvSpPr txBox="1"/>
          <p:nvPr/>
        </p:nvSpPr>
        <p:spPr>
          <a:xfrm>
            <a:off x="1849965" y="736621"/>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1 an avant le championnat</a:t>
            </a:r>
          </a:p>
        </p:txBody>
      </p:sp>
    </p:spTree>
    <p:extLst>
      <p:ext uri="{BB962C8B-B14F-4D97-AF65-F5344CB8AC3E}">
        <p14:creationId xmlns:p14="http://schemas.microsoft.com/office/powerpoint/2010/main" val="98862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6F0E-A515-066D-7AED-82F70B024602}"/>
            </a:ext>
          </a:extLst>
        </p:cNvPr>
        <p:cNvGrpSpPr/>
        <p:nvPr/>
      </p:nvGrpSpPr>
      <p:grpSpPr>
        <a:xfrm>
          <a:off x="0" y="0"/>
          <a:ext cx="0" cy="0"/>
          <a:chOff x="0" y="0"/>
          <a:chExt cx="0" cy="0"/>
        </a:xfrm>
      </p:grpSpPr>
      <p:sp>
        <p:nvSpPr>
          <p:cNvPr id="4" name="object 5">
            <a:extLst>
              <a:ext uri="{FF2B5EF4-FFF2-40B4-BE49-F238E27FC236}">
                <a16:creationId xmlns:a16="http://schemas.microsoft.com/office/drawing/2014/main" id="{85D0821C-13BD-647C-CB1A-F9325F06264D}"/>
              </a:ext>
            </a:extLst>
          </p:cNvPr>
          <p:cNvSpPr txBox="1"/>
          <p:nvPr/>
        </p:nvSpPr>
        <p:spPr>
          <a:xfrm>
            <a:off x="508585" y="2318750"/>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00722889-AB96-D152-4A46-E26FA7607049}"/>
              </a:ext>
            </a:extLst>
          </p:cNvPr>
          <p:cNvGraphicFramePr/>
          <p:nvPr>
            <p:extLst>
              <p:ext uri="{D42A27DB-BD31-4B8C-83A1-F6EECF244321}">
                <p14:modId xmlns:p14="http://schemas.microsoft.com/office/powerpoint/2010/main" val="2991772068"/>
              </p:ext>
            </p:extLst>
          </p:nvPr>
        </p:nvGraphicFramePr>
        <p:xfrm>
          <a:off x="1524325" y="1564769"/>
          <a:ext cx="7022516" cy="4443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D79434FB-04C3-9514-7ECE-A2AD8DC4B88D}"/>
              </a:ext>
            </a:extLst>
          </p:cNvPr>
          <p:cNvSpPr txBox="1"/>
          <p:nvPr/>
        </p:nvSpPr>
        <p:spPr>
          <a:xfrm>
            <a:off x="278219" y="4408808"/>
            <a:ext cx="117167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67244361-B287-79F6-0AE0-B15A919192C4}"/>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grpSp>
        <p:nvGrpSpPr>
          <p:cNvPr id="5" name="object 34">
            <a:extLst>
              <a:ext uri="{FF2B5EF4-FFF2-40B4-BE49-F238E27FC236}">
                <a16:creationId xmlns:a16="http://schemas.microsoft.com/office/drawing/2014/main" id="{12041F48-3077-9F2B-5B29-ED3717DBCB6B}"/>
              </a:ext>
            </a:extLst>
          </p:cNvPr>
          <p:cNvGrpSpPr/>
          <p:nvPr/>
        </p:nvGrpSpPr>
        <p:grpSpPr>
          <a:xfrm>
            <a:off x="1108479" y="774030"/>
            <a:ext cx="374849" cy="378475"/>
            <a:chOff x="1122715" y="2559591"/>
            <a:chExt cx="374849" cy="378475"/>
          </a:xfrm>
        </p:grpSpPr>
        <p:sp>
          <p:nvSpPr>
            <p:cNvPr id="6" name="object 35">
              <a:extLst>
                <a:ext uri="{FF2B5EF4-FFF2-40B4-BE49-F238E27FC236}">
                  <a16:creationId xmlns:a16="http://schemas.microsoft.com/office/drawing/2014/main" id="{F28B2D98-214A-53C1-5BF0-8EED1B87907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DBF07A38-B68C-859F-0FE0-A9575F6AD8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8" name="object 37">
              <a:extLst>
                <a:ext uri="{FF2B5EF4-FFF2-40B4-BE49-F238E27FC236}">
                  <a16:creationId xmlns:a16="http://schemas.microsoft.com/office/drawing/2014/main" id="{0D1A013D-7918-4B3C-DEF0-CBFAB79A3158}"/>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10" name="object 5">
            <a:extLst>
              <a:ext uri="{FF2B5EF4-FFF2-40B4-BE49-F238E27FC236}">
                <a16:creationId xmlns:a16="http://schemas.microsoft.com/office/drawing/2014/main" id="{59DB5150-2EFB-9EF2-F047-29184EFC920B}"/>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8 mois avant le championnat</a:t>
            </a:r>
          </a:p>
        </p:txBody>
      </p:sp>
    </p:spTree>
    <p:extLst>
      <p:ext uri="{BB962C8B-B14F-4D97-AF65-F5344CB8AC3E}">
        <p14:creationId xmlns:p14="http://schemas.microsoft.com/office/powerpoint/2010/main" val="420960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F1329-9E43-9B8B-07EF-CC6C3D18382B}"/>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D04BD771-497D-6350-F95B-3C8E756CEB86}"/>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3C9095DE-CF1E-6505-6FD6-ACB42889ACA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725BFE88-2A97-D1C8-501D-BBDF6CACB00C}"/>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4E5B1C38-44AE-DC01-C6AE-76E18A9D4EE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6BF80E94-8E76-6FDE-6C99-3AE37008BF8F}"/>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D496352F-A323-81A8-0C18-2033AB2B0C66}"/>
              </a:ext>
            </a:extLst>
          </p:cNvPr>
          <p:cNvGraphicFramePr/>
          <p:nvPr>
            <p:extLst>
              <p:ext uri="{D42A27DB-BD31-4B8C-83A1-F6EECF244321}">
                <p14:modId xmlns:p14="http://schemas.microsoft.com/office/powerpoint/2010/main" val="4293764758"/>
              </p:ext>
            </p:extLst>
          </p:nvPr>
        </p:nvGraphicFramePr>
        <p:xfrm>
          <a:off x="1511602" y="1555721"/>
          <a:ext cx="698858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BEC573AF-3F43-2491-0F96-9683CB8777AF}"/>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B8235580-E91E-097E-8567-4D5875CF0B2E}"/>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201819B0-3739-49ED-2A77-04CCA93DE488}"/>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6 mois avant le championnat</a:t>
            </a:r>
          </a:p>
        </p:txBody>
      </p:sp>
    </p:spTree>
    <p:extLst>
      <p:ext uri="{BB962C8B-B14F-4D97-AF65-F5344CB8AC3E}">
        <p14:creationId xmlns:p14="http://schemas.microsoft.com/office/powerpoint/2010/main" val="191882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0A18-FDD9-4CDC-E4F9-1F007F2DD997}"/>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CF4E099A-5A7C-8F54-2F08-A8513961CC35}"/>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8083431F-7EDF-DFFE-723D-68A98D8312A1}"/>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DF6FFFE3-1B73-252F-358A-F3180E08AEC1}"/>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BE884A76-D353-9E64-3EFE-8CBF1F0AA6A3}"/>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857C9B1A-64EC-19BD-3DFA-943CD521FE4C}"/>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D754CD94-7266-4806-20AB-8C598B5F43EE}"/>
              </a:ext>
            </a:extLst>
          </p:cNvPr>
          <p:cNvGraphicFramePr/>
          <p:nvPr>
            <p:extLst>
              <p:ext uri="{D42A27DB-BD31-4B8C-83A1-F6EECF244321}">
                <p14:modId xmlns:p14="http://schemas.microsoft.com/office/powerpoint/2010/main" val="1876051839"/>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F8B7A860-39E6-C80E-38BF-D3406BBA5073}"/>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3F786BD0-42E3-20EF-10D1-1B2E77ABF4CA}"/>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2DDF87DC-E6D5-D73C-56B2-29C833449628}"/>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3 mois avant le championnat</a:t>
            </a:r>
          </a:p>
        </p:txBody>
      </p:sp>
    </p:spTree>
    <p:extLst>
      <p:ext uri="{BB962C8B-B14F-4D97-AF65-F5344CB8AC3E}">
        <p14:creationId xmlns:p14="http://schemas.microsoft.com/office/powerpoint/2010/main" val="63686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7926-EBEF-9A1D-AB01-C94FFBD20D9F}"/>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791ECC9A-2E95-B8FC-C639-D85A1BBF906C}"/>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A27FD065-0680-0D70-6A1D-7CEC3E5BDF9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92F4BDB9-5A2F-96C9-CBD4-6BDBA401627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57FE6BA6-55D2-82BD-525E-EB5F1C012A9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95423D41-081C-972A-24A0-4A44A8C535C4}"/>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18F645A3-637F-3188-7921-6ACD550156BD}"/>
              </a:ext>
            </a:extLst>
          </p:cNvPr>
          <p:cNvGraphicFramePr/>
          <p:nvPr>
            <p:extLst>
              <p:ext uri="{D42A27DB-BD31-4B8C-83A1-F6EECF244321}">
                <p14:modId xmlns:p14="http://schemas.microsoft.com/office/powerpoint/2010/main" val="1969391339"/>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F833F42A-D6CF-CA3C-5EC3-279EF643C026}"/>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8679C330-44EC-60F1-6597-5CA679F51B24}"/>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36B51524-A25A-0193-D8C7-0C303094CC34}"/>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45 jours avant le championnat</a:t>
            </a:r>
          </a:p>
        </p:txBody>
      </p:sp>
    </p:spTree>
    <p:extLst>
      <p:ext uri="{BB962C8B-B14F-4D97-AF65-F5344CB8AC3E}">
        <p14:creationId xmlns:p14="http://schemas.microsoft.com/office/powerpoint/2010/main" val="22758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E8635-BAFE-E075-C998-5A4C2B056E34}"/>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5E5E58FC-8332-FD4C-D3DA-CE0974E2E173}"/>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7ED315C1-B67E-616D-8027-79D42C5732CD}"/>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47BF0689-15D6-E7E3-DA59-37519FAD4475}"/>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F7F52E42-C44F-E2E0-0BDD-DE7B1E92B336}"/>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88BED22C-881C-AC68-C143-D77A30C3F163}"/>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C0C5F4A2-ABDA-BDA8-BC9A-2C04002CF796}"/>
              </a:ext>
            </a:extLst>
          </p:cNvPr>
          <p:cNvGraphicFramePr/>
          <p:nvPr>
            <p:extLst>
              <p:ext uri="{D42A27DB-BD31-4B8C-83A1-F6EECF244321}">
                <p14:modId xmlns:p14="http://schemas.microsoft.com/office/powerpoint/2010/main" val="3528775455"/>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5F6E63A2-C97C-661A-6090-6F790F85087F}"/>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DB9C5371-E629-9AEC-5D6C-844B823768E7}"/>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6751F91B-73CB-0764-EB7F-0DF785368D98}"/>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30 jours avant le championnat</a:t>
            </a:r>
          </a:p>
        </p:txBody>
      </p:sp>
    </p:spTree>
    <p:extLst>
      <p:ext uri="{BB962C8B-B14F-4D97-AF65-F5344CB8AC3E}">
        <p14:creationId xmlns:p14="http://schemas.microsoft.com/office/powerpoint/2010/main" val="305837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D42DC-FD40-7018-8945-7039F1C1BBF6}"/>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18C6B894-6257-179D-C32D-63F587EC901D}"/>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647245A0-3506-EBF9-6327-3DD6963D428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5C60776B-A842-FBAD-3BA1-40072D5F15F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57C3D32C-05CD-3DA6-D52F-CC63ABED1A4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5998F4E1-71FC-1610-0EE1-2A993C5BAF57}"/>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71C434B2-10A2-C794-9922-C5CC8C4E434B}"/>
              </a:ext>
            </a:extLst>
          </p:cNvPr>
          <p:cNvGraphicFramePr/>
          <p:nvPr>
            <p:extLst>
              <p:ext uri="{D42A27DB-BD31-4B8C-83A1-F6EECF244321}">
                <p14:modId xmlns:p14="http://schemas.microsoft.com/office/powerpoint/2010/main" val="1722352650"/>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468450EC-E2E6-9EB5-BFC3-22BF4A7A9058}"/>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0A030517-7F14-4791-8171-70F96C3A3EC2}"/>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3F389B50-2FA2-E32B-1CE1-FF4E21987710}"/>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15 jours avant le championnat</a:t>
            </a:r>
          </a:p>
        </p:txBody>
      </p:sp>
    </p:spTree>
    <p:extLst>
      <p:ext uri="{BB962C8B-B14F-4D97-AF65-F5344CB8AC3E}">
        <p14:creationId xmlns:p14="http://schemas.microsoft.com/office/powerpoint/2010/main" val="9659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2750" y="660534"/>
            <a:ext cx="257508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OBJECTIF DE CE GUIDE</a:t>
            </a:r>
          </a:p>
        </p:txBody>
      </p:sp>
      <p:sp>
        <p:nvSpPr>
          <p:cNvPr id="4" name="object 5">
            <a:extLst>
              <a:ext uri="{FF2B5EF4-FFF2-40B4-BE49-F238E27FC236}">
                <a16:creationId xmlns:a16="http://schemas.microsoft.com/office/drawing/2014/main" id="{A6903F5F-0239-23A2-DE3E-4A4BEE7CE29E}"/>
              </a:ext>
            </a:extLst>
          </p:cNvPr>
          <p:cNvSpPr txBox="1"/>
          <p:nvPr/>
        </p:nvSpPr>
        <p:spPr>
          <a:xfrm>
            <a:off x="891717" y="1678036"/>
            <a:ext cx="6983320" cy="3783087"/>
          </a:xfrm>
          <a:prstGeom prst="rect">
            <a:avLst/>
          </a:prstGeom>
        </p:spPr>
        <p:txBody>
          <a:bodyPr vert="horz" wrap="square" lIns="0" tIns="12700" rIns="0" bIns="0" rtlCol="0">
            <a:spAutoFit/>
          </a:bodyPr>
          <a:lstStyle/>
          <a:p>
            <a:pPr marL="12700" algn="just">
              <a:lnSpc>
                <a:spcPct val="100000"/>
              </a:lnSpc>
              <a:spcBef>
                <a:spcPts val="100"/>
              </a:spcBef>
            </a:pPr>
            <a:r>
              <a:rPr lang="fr-FR" sz="1600" dirty="0">
                <a:solidFill>
                  <a:srgbClr val="2E3092"/>
                </a:solidFill>
                <a:latin typeface="Calibri"/>
                <a:cs typeface="Calibri"/>
              </a:rPr>
              <a:t>Le guide de l’organisateur constitue la base des règles et directives pour l’organisation d’une </a:t>
            </a:r>
            <a:r>
              <a:rPr lang="fr-FR" sz="1600" dirty="0">
                <a:solidFill>
                  <a:srgbClr val="45479E"/>
                </a:solidFill>
                <a:latin typeface="Calibri"/>
                <a:cs typeface="Calibri"/>
              </a:rPr>
              <a:t>compétition</a:t>
            </a:r>
            <a:r>
              <a:rPr lang="fr-FR" sz="1600" dirty="0">
                <a:solidFill>
                  <a:srgbClr val="2E3092"/>
                </a:solidFill>
                <a:latin typeface="Calibri"/>
                <a:cs typeface="Calibri"/>
              </a:rPr>
              <a:t> UGSEL Nationale. Il définit les responsabilités réciproques des différents partenaires, ainsi que l’ensemble des tâches inhérentes à la mise en place d’un tel évènement.</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Permettre à chaque comité, candidat à l’organisation d’un championnat national UGSEL, de connaître quels sont les « rouages » et les outils nécessaires à une compétition.</a:t>
            </a: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endParaRPr lang="fr-FR" sz="1600" dirty="0">
              <a:solidFill>
                <a:srgbClr val="2E3092"/>
              </a:solidFill>
              <a:latin typeface="Calibri"/>
              <a:cs typeface="Calibri"/>
            </a:endParaRPr>
          </a:p>
          <a:p>
            <a:pPr marL="12700" algn="just">
              <a:lnSpc>
                <a:spcPct val="100000"/>
              </a:lnSpc>
              <a:spcBef>
                <a:spcPts val="100"/>
              </a:spcBef>
            </a:pPr>
            <a:r>
              <a:rPr lang="fr-FR" sz="1600" dirty="0">
                <a:solidFill>
                  <a:srgbClr val="2E3092"/>
                </a:solidFill>
                <a:latin typeface="Calibri"/>
                <a:cs typeface="Calibri"/>
              </a:rPr>
              <a:t>Le guide de l’organisateur aura pour objectif de mettre en avant les différents aspects de l’organisation. Ce document doit assurer la re conductibilité de l’évènement, et ce quel que soit l’organisateur. Il constitue la « feuille de route » pour le comité organisateur.</a:t>
            </a:r>
          </a:p>
        </p:txBody>
      </p:sp>
    </p:spTree>
    <p:extLst>
      <p:ext uri="{BB962C8B-B14F-4D97-AF65-F5344CB8AC3E}">
        <p14:creationId xmlns:p14="http://schemas.microsoft.com/office/powerpoint/2010/main" val="4024910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47DC-4423-F4B5-C518-F4096DEEB9F2}"/>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6505939E-D42E-0FB4-0CBB-5C9073C79108}"/>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040CC56C-8757-8A51-7926-31EDE1D45D6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C78F571A-F063-2BB0-55B1-24D0BFF06D4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0A1C827A-B880-D05B-E871-F4EE432F5C9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B353AAAD-1D59-42CC-D9FF-542B88F4F25B}"/>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D0131BCD-68EF-A37F-6174-30087C7B390F}"/>
              </a:ext>
            </a:extLst>
          </p:cNvPr>
          <p:cNvGraphicFramePr/>
          <p:nvPr>
            <p:extLst>
              <p:ext uri="{D42A27DB-BD31-4B8C-83A1-F6EECF244321}">
                <p14:modId xmlns:p14="http://schemas.microsoft.com/office/powerpoint/2010/main" val="3118806458"/>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4537797A-4E61-720D-0C90-472DC96C81F5}"/>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120FDF7A-EBA0-E044-5CE9-103E1BFFA932}"/>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4EDA63E9-CC0A-2AB8-CD90-102F62988DFB}"/>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1 semaine avant le championnat</a:t>
            </a:r>
          </a:p>
        </p:txBody>
      </p:sp>
    </p:spTree>
    <p:extLst>
      <p:ext uri="{BB962C8B-B14F-4D97-AF65-F5344CB8AC3E}">
        <p14:creationId xmlns:p14="http://schemas.microsoft.com/office/powerpoint/2010/main" val="376207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3898-D38C-269B-5B55-6D7A49D310A2}"/>
            </a:ext>
          </a:extLst>
        </p:cNvPr>
        <p:cNvGrpSpPr/>
        <p:nvPr/>
      </p:nvGrpSpPr>
      <p:grpSpPr>
        <a:xfrm>
          <a:off x="0" y="0"/>
          <a:ext cx="0" cy="0"/>
          <a:chOff x="0" y="0"/>
          <a:chExt cx="0" cy="0"/>
        </a:xfrm>
      </p:grpSpPr>
      <p:grpSp>
        <p:nvGrpSpPr>
          <p:cNvPr id="32" name="object 34">
            <a:extLst>
              <a:ext uri="{FF2B5EF4-FFF2-40B4-BE49-F238E27FC236}">
                <a16:creationId xmlns:a16="http://schemas.microsoft.com/office/drawing/2014/main" id="{5FD321A5-1922-C1E0-1816-8CFD04C686DC}"/>
              </a:ext>
            </a:extLst>
          </p:cNvPr>
          <p:cNvGrpSpPr/>
          <p:nvPr/>
        </p:nvGrpSpPr>
        <p:grpSpPr>
          <a:xfrm>
            <a:off x="1136753" y="790228"/>
            <a:ext cx="374849" cy="378475"/>
            <a:chOff x="1122715" y="2559591"/>
            <a:chExt cx="374849" cy="378475"/>
          </a:xfrm>
        </p:grpSpPr>
        <p:sp>
          <p:nvSpPr>
            <p:cNvPr id="33" name="object 35">
              <a:extLst>
                <a:ext uri="{FF2B5EF4-FFF2-40B4-BE49-F238E27FC236}">
                  <a16:creationId xmlns:a16="http://schemas.microsoft.com/office/drawing/2014/main" id="{CEDA0F16-D516-2E1F-5E6A-5179724DC64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7151846-D5B3-96BF-6BCF-3D3D7CDF741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2D25C204-8604-47CB-7DB1-B869F4625309}"/>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 name="object 5">
            <a:extLst>
              <a:ext uri="{FF2B5EF4-FFF2-40B4-BE49-F238E27FC236}">
                <a16:creationId xmlns:a16="http://schemas.microsoft.com/office/drawing/2014/main" id="{CEC1CD08-E2B7-C70E-61FF-355B67175602}"/>
              </a:ext>
            </a:extLst>
          </p:cNvPr>
          <p:cNvSpPr txBox="1"/>
          <p:nvPr/>
        </p:nvSpPr>
        <p:spPr>
          <a:xfrm>
            <a:off x="425813" y="2404524"/>
            <a:ext cx="710940"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4"/>
                </a:solidFill>
                <a:latin typeface="Calibri"/>
                <a:cs typeface="Calibri"/>
              </a:rPr>
              <a:t>Sportif</a:t>
            </a:r>
          </a:p>
        </p:txBody>
      </p:sp>
      <p:graphicFrame>
        <p:nvGraphicFramePr>
          <p:cNvPr id="3" name="Diagramme 2">
            <a:extLst>
              <a:ext uri="{FF2B5EF4-FFF2-40B4-BE49-F238E27FC236}">
                <a16:creationId xmlns:a16="http://schemas.microsoft.com/office/drawing/2014/main" id="{CEAD22EB-DD7B-743D-AD4E-A25A55AF4EED}"/>
              </a:ext>
            </a:extLst>
          </p:cNvPr>
          <p:cNvGraphicFramePr/>
          <p:nvPr>
            <p:extLst>
              <p:ext uri="{D42A27DB-BD31-4B8C-83A1-F6EECF244321}">
                <p14:modId xmlns:p14="http://schemas.microsoft.com/office/powerpoint/2010/main" val="394392426"/>
              </p:ext>
            </p:extLst>
          </p:nvPr>
        </p:nvGraphicFramePr>
        <p:xfrm>
          <a:off x="1511602" y="1555721"/>
          <a:ext cx="6997916" cy="45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ject 5">
            <a:extLst>
              <a:ext uri="{FF2B5EF4-FFF2-40B4-BE49-F238E27FC236}">
                <a16:creationId xmlns:a16="http://schemas.microsoft.com/office/drawing/2014/main" id="{A6C05D60-F020-4F79-329E-C5C10F0BE330}"/>
              </a:ext>
            </a:extLst>
          </p:cNvPr>
          <p:cNvSpPr txBox="1"/>
          <p:nvPr/>
        </p:nvSpPr>
        <p:spPr>
          <a:xfrm>
            <a:off x="126087" y="4341473"/>
            <a:ext cx="1310391" cy="259045"/>
          </a:xfrm>
          <a:prstGeom prst="rect">
            <a:avLst/>
          </a:prstGeom>
        </p:spPr>
        <p:txBody>
          <a:bodyPr vert="horz" wrap="square" lIns="0" tIns="12700" rIns="0" bIns="0" rtlCol="0">
            <a:spAutoFit/>
          </a:bodyPr>
          <a:lstStyle/>
          <a:p>
            <a:pPr marL="12700" algn="ctr">
              <a:lnSpc>
                <a:spcPct val="100000"/>
              </a:lnSpc>
              <a:spcBef>
                <a:spcPts val="100"/>
              </a:spcBef>
            </a:pPr>
            <a:r>
              <a:rPr lang="fr-FR" sz="1600" b="1" dirty="0">
                <a:solidFill>
                  <a:schemeClr val="accent2"/>
                </a:solidFill>
                <a:latin typeface="Calibri"/>
                <a:cs typeface="Calibri"/>
              </a:rPr>
              <a:t>Administratif</a:t>
            </a:r>
          </a:p>
        </p:txBody>
      </p:sp>
      <p:sp>
        <p:nvSpPr>
          <p:cNvPr id="2" name="object 4">
            <a:extLst>
              <a:ext uri="{FF2B5EF4-FFF2-40B4-BE49-F238E27FC236}">
                <a16:creationId xmlns:a16="http://schemas.microsoft.com/office/drawing/2014/main" id="{15E19E29-01C8-CC36-1103-219D916A82B8}"/>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RETROPLANNING</a:t>
            </a:r>
          </a:p>
        </p:txBody>
      </p:sp>
      <p:sp>
        <p:nvSpPr>
          <p:cNvPr id="5" name="object 5">
            <a:extLst>
              <a:ext uri="{FF2B5EF4-FFF2-40B4-BE49-F238E27FC236}">
                <a16:creationId xmlns:a16="http://schemas.microsoft.com/office/drawing/2014/main" id="{CDA13352-747C-E779-6C31-95A31FE6FBA6}"/>
              </a:ext>
            </a:extLst>
          </p:cNvPr>
          <p:cNvSpPr txBox="1"/>
          <p:nvPr/>
        </p:nvSpPr>
        <p:spPr>
          <a:xfrm>
            <a:off x="1808968" y="849944"/>
            <a:ext cx="3169903"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1 jour avant le championnat</a:t>
            </a:r>
          </a:p>
        </p:txBody>
      </p:sp>
    </p:spTree>
    <p:extLst>
      <p:ext uri="{BB962C8B-B14F-4D97-AF65-F5344CB8AC3E}">
        <p14:creationId xmlns:p14="http://schemas.microsoft.com/office/powerpoint/2010/main" val="335704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23196F-935E-5F5F-C039-349570E8CC53}"/>
              </a:ext>
            </a:extLst>
          </p:cNvPr>
          <p:cNvPicPr>
            <a:picLocks noChangeAspect="1"/>
          </p:cNvPicPr>
          <p:nvPr/>
        </p:nvPicPr>
        <p:blipFill>
          <a:blip r:embed="rId2"/>
          <a:stretch>
            <a:fillRect/>
          </a:stretch>
        </p:blipFill>
        <p:spPr>
          <a:xfrm>
            <a:off x="2895600" y="2362200"/>
            <a:ext cx="3276600" cy="521888"/>
          </a:xfrm>
          <a:prstGeom prst="rect">
            <a:avLst/>
          </a:prstGeom>
        </p:spPr>
      </p:pic>
      <p:sp>
        <p:nvSpPr>
          <p:cNvPr id="3" name="object 3">
            <a:extLst>
              <a:ext uri="{FF2B5EF4-FFF2-40B4-BE49-F238E27FC236}">
                <a16:creationId xmlns:a16="http://schemas.microsoft.com/office/drawing/2014/main" id="{73ADD629-F004-52A5-FD08-CCCA57376D67}"/>
              </a:ext>
            </a:extLst>
          </p:cNvPr>
          <p:cNvSpPr txBox="1">
            <a:spLocks/>
          </p:cNvSpPr>
          <p:nvPr/>
        </p:nvSpPr>
        <p:spPr>
          <a:xfrm>
            <a:off x="2743200" y="1676400"/>
            <a:ext cx="3487704" cy="386644"/>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400" spc="-20" dirty="0">
                <a:solidFill>
                  <a:schemeClr val="bg1"/>
                </a:solidFill>
                <a:latin typeface="Calibri Light" panose="020F0302020204030204" pitchFamily="34" charset="0"/>
                <a:cs typeface="Calibri Light" panose="020F0302020204030204" pitchFamily="34" charset="0"/>
              </a:rPr>
              <a:t>Suivez-nous</a:t>
            </a:r>
            <a:endParaRPr lang="fr-FR" sz="2400" dirty="0">
              <a:solidFill>
                <a:schemeClr val="bg1"/>
              </a:solidFill>
              <a:latin typeface="Calibri Light" panose="020F0302020204030204" pitchFamily="34" charset="0"/>
              <a:cs typeface="Calibri Light" panose="020F0302020204030204" pitchFamily="34" charset="0"/>
            </a:endParaRPr>
          </a:p>
        </p:txBody>
      </p:sp>
      <p:sp>
        <p:nvSpPr>
          <p:cNvPr id="4" name="object 3">
            <a:extLst>
              <a:ext uri="{FF2B5EF4-FFF2-40B4-BE49-F238E27FC236}">
                <a16:creationId xmlns:a16="http://schemas.microsoft.com/office/drawing/2014/main" id="{CD9DC9D9-071F-9618-A7D5-A2B4F95A4B67}"/>
              </a:ext>
            </a:extLst>
          </p:cNvPr>
          <p:cNvSpPr txBox="1">
            <a:spLocks/>
          </p:cNvSpPr>
          <p:nvPr/>
        </p:nvSpPr>
        <p:spPr>
          <a:xfrm>
            <a:off x="2828147" y="2967355"/>
            <a:ext cx="3487704" cy="448200"/>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800" b="1" spc="-20" dirty="0" err="1">
                <a:solidFill>
                  <a:schemeClr val="bg1"/>
                </a:solidFill>
                <a:latin typeface="Calibri"/>
                <a:cs typeface="Calibri"/>
              </a:rPr>
              <a:t>ugsel.org</a:t>
            </a:r>
            <a:endParaRPr lang="fr-FR" sz="2800" dirty="0">
              <a:solidFill>
                <a:schemeClr val="bg1"/>
              </a:solidFill>
              <a:latin typeface="Calibri"/>
              <a:cs typeface="Calibri"/>
            </a:endParaRPr>
          </a:p>
        </p:txBody>
      </p:sp>
      <p:pic>
        <p:nvPicPr>
          <p:cNvPr id="5" name="Image 4">
            <a:extLst>
              <a:ext uri="{FF2B5EF4-FFF2-40B4-BE49-F238E27FC236}">
                <a16:creationId xmlns:a16="http://schemas.microsoft.com/office/drawing/2014/main" id="{F8739214-141C-C64B-DF1C-FEAE7D891D57}"/>
              </a:ext>
            </a:extLst>
          </p:cNvPr>
          <p:cNvPicPr>
            <a:picLocks noChangeAspect="1"/>
          </p:cNvPicPr>
          <p:nvPr/>
        </p:nvPicPr>
        <p:blipFill>
          <a:blip r:embed="rId3"/>
          <a:stretch>
            <a:fillRect/>
          </a:stretch>
        </p:blipFill>
        <p:spPr>
          <a:xfrm>
            <a:off x="3873903" y="593372"/>
            <a:ext cx="1226297" cy="933450"/>
          </a:xfrm>
          <a:prstGeom prst="rect">
            <a:avLst/>
          </a:prstGeom>
        </p:spPr>
      </p:pic>
    </p:spTree>
    <p:extLst>
      <p:ext uri="{BB962C8B-B14F-4D97-AF65-F5344CB8AC3E}">
        <p14:creationId xmlns:p14="http://schemas.microsoft.com/office/powerpoint/2010/main" val="261398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83172" y="200474"/>
            <a:ext cx="4670393"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Vue d’ensemble de l’organisateur</a:t>
            </a:r>
          </a:p>
        </p:txBody>
      </p:sp>
      <p:sp>
        <p:nvSpPr>
          <p:cNvPr id="4" name="object 5">
            <a:extLst>
              <a:ext uri="{FF2B5EF4-FFF2-40B4-BE49-F238E27FC236}">
                <a16:creationId xmlns:a16="http://schemas.microsoft.com/office/drawing/2014/main" id="{A6903F5F-0239-23A2-DE3E-4A4BEE7CE29E}"/>
              </a:ext>
            </a:extLst>
          </p:cNvPr>
          <p:cNvSpPr txBox="1"/>
          <p:nvPr/>
        </p:nvSpPr>
        <p:spPr>
          <a:xfrm>
            <a:off x="877708" y="552799"/>
            <a:ext cx="7650075" cy="1418337"/>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rgbClr val="2E3092"/>
                </a:solidFill>
                <a:latin typeface="Calibri"/>
                <a:cs typeface="Calibri"/>
              </a:rPr>
              <a:t> </a:t>
            </a:r>
            <a:r>
              <a:rPr lang="fr-FR" sz="1200" b="1" dirty="0">
                <a:solidFill>
                  <a:srgbClr val="2E3092"/>
                </a:solidFill>
                <a:latin typeface="Calibri"/>
                <a:cs typeface="Calibri"/>
              </a:rPr>
              <a:t>Le comité d’organisation du championnat</a:t>
            </a:r>
          </a:p>
          <a:p>
            <a:pPr marL="538163" lvl="2" algn="just">
              <a:spcBef>
                <a:spcPts val="100"/>
              </a:spcBef>
            </a:pPr>
            <a:r>
              <a:rPr lang="fr-FR" sz="1200" dirty="0">
                <a:solidFill>
                  <a:srgbClr val="2E3092"/>
                </a:solidFill>
                <a:latin typeface="Calibri"/>
                <a:cs typeface="Calibri"/>
              </a:rPr>
              <a:t>Un comité d’organisation est constitué, piloté par un responsable. Cette équipe a en charge l’organisation générale et complète de la compétition.</a:t>
            </a:r>
          </a:p>
          <a:p>
            <a:pPr marL="538163" lvl="2" algn="just">
              <a:spcBef>
                <a:spcPts val="100"/>
              </a:spcBef>
            </a:pPr>
            <a:r>
              <a:rPr lang="fr-FR" sz="1200" dirty="0">
                <a:solidFill>
                  <a:srgbClr val="2E3092"/>
                </a:solidFill>
                <a:latin typeface="Calibri"/>
                <a:cs typeface="Calibri"/>
              </a:rPr>
              <a:t>Le pilote met en place des commissions qui gèrent les différents aspects de la compétition. Il coordonne, accompagne et soutient l’équipe, il est nécessaire de savoir s’entourer, de prévoir des personnes volontaires en amont, durant la préparation mais aussi pendant la compétition.</a:t>
            </a:r>
          </a:p>
          <a:p>
            <a:pPr marL="538163" lvl="2" algn="just">
              <a:spcBef>
                <a:spcPts val="100"/>
              </a:spcBef>
            </a:pPr>
            <a:r>
              <a:rPr lang="fr-FR" sz="1200" dirty="0">
                <a:solidFill>
                  <a:srgbClr val="2E3092"/>
                </a:solidFill>
                <a:latin typeface="Calibri"/>
                <a:cs typeface="Calibri"/>
              </a:rPr>
              <a:t>Cette organisation peut être portée par une AS, un établissement, un comité, un territoire.</a:t>
            </a:r>
          </a:p>
        </p:txBody>
      </p:sp>
      <p:sp>
        <p:nvSpPr>
          <p:cNvPr id="17" name="object 5">
            <a:extLst>
              <a:ext uri="{FF2B5EF4-FFF2-40B4-BE49-F238E27FC236}">
                <a16:creationId xmlns:a16="http://schemas.microsoft.com/office/drawing/2014/main" id="{975D6F63-5F97-ECFF-D8E0-0AF89F0705F1}"/>
              </a:ext>
            </a:extLst>
          </p:cNvPr>
          <p:cNvSpPr txBox="1"/>
          <p:nvPr/>
        </p:nvSpPr>
        <p:spPr>
          <a:xfrm>
            <a:off x="965672" y="2686288"/>
            <a:ext cx="3438000" cy="247235"/>
          </a:xfrm>
          <a:prstGeom prst="roundRect">
            <a:avLst/>
          </a:prstGeom>
          <a:solidFill>
            <a:srgbClr val="F4C009"/>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technique et sportif</a:t>
            </a:r>
          </a:p>
        </p:txBody>
      </p:sp>
      <p:sp>
        <p:nvSpPr>
          <p:cNvPr id="18" name="object 5">
            <a:extLst>
              <a:ext uri="{FF2B5EF4-FFF2-40B4-BE49-F238E27FC236}">
                <a16:creationId xmlns:a16="http://schemas.microsoft.com/office/drawing/2014/main" id="{590DE7BA-6C5C-81E0-4051-3467EB413B20}"/>
              </a:ext>
            </a:extLst>
          </p:cNvPr>
          <p:cNvSpPr txBox="1"/>
          <p:nvPr/>
        </p:nvSpPr>
        <p:spPr>
          <a:xfrm>
            <a:off x="4740330" y="2681786"/>
            <a:ext cx="3438000" cy="252223"/>
          </a:xfrm>
          <a:prstGeom prst="roundRect">
            <a:avLst/>
          </a:prstGeom>
          <a:solidFill>
            <a:srgbClr val="E8532B"/>
          </a:solidFill>
        </p:spPr>
        <p:txBody>
          <a:bodyPr vert="horz" wrap="square" lIns="0" tIns="12700" rIns="0" bIns="0" rtlCol="0">
            <a:noAutofit/>
          </a:bodyPr>
          <a:lstStyle/>
          <a:p>
            <a:pPr marL="12700" algn="ctr">
              <a:lnSpc>
                <a:spcPct val="100000"/>
              </a:lnSpc>
              <a:spcBef>
                <a:spcPts val="100"/>
              </a:spcBef>
            </a:pPr>
            <a:r>
              <a:rPr lang="fr-FR" sz="1200" dirty="0">
                <a:solidFill>
                  <a:schemeClr val="bg1"/>
                </a:solidFill>
                <a:latin typeface="Calibri"/>
                <a:cs typeface="Calibri"/>
              </a:rPr>
              <a:t>Pôle Logistique : EVENEMENTIEL et ADMINSTRATIF</a:t>
            </a:r>
          </a:p>
        </p:txBody>
      </p:sp>
      <p:sp>
        <p:nvSpPr>
          <p:cNvPr id="16" name="object 5">
            <a:extLst>
              <a:ext uri="{FF2B5EF4-FFF2-40B4-BE49-F238E27FC236}">
                <a16:creationId xmlns:a16="http://schemas.microsoft.com/office/drawing/2014/main" id="{9BDC20D7-B14C-1385-B798-613067BBD659}"/>
              </a:ext>
            </a:extLst>
          </p:cNvPr>
          <p:cNvSpPr txBox="1">
            <a:spLocks/>
          </p:cNvSpPr>
          <p:nvPr/>
        </p:nvSpPr>
        <p:spPr>
          <a:xfrm>
            <a:off x="3553367" y="2078962"/>
            <a:ext cx="2067609" cy="491880"/>
          </a:xfrm>
          <a:prstGeom prst="roundRect">
            <a:avLst>
              <a:gd name="adj" fmla="val 24563"/>
            </a:avLst>
          </a:prstGeom>
          <a:noFill/>
          <a:ln w="19050">
            <a:solidFill>
              <a:srgbClr val="2E3092"/>
            </a:solidFill>
          </a:ln>
        </p:spPr>
        <p:style>
          <a:lnRef idx="2">
            <a:schemeClr val="accent1"/>
          </a:lnRef>
          <a:fillRef idx="1">
            <a:schemeClr val="lt1"/>
          </a:fillRef>
          <a:effectRef idx="0">
            <a:schemeClr val="accent1"/>
          </a:effectRef>
          <a:fontRef idx="minor">
            <a:schemeClr val="dk1"/>
          </a:fontRef>
        </p:style>
        <p:txBody>
          <a:bodyPr vert="horz" wrap="square" lIns="0" tIns="12700" rIns="0" bIns="0" rtlCol="0" anchor="t">
            <a:noAutofit/>
          </a:bodyPr>
          <a:lstStyle/>
          <a:p>
            <a:pPr marL="12700" algn="ctr">
              <a:spcBef>
                <a:spcPts val="100"/>
              </a:spcBef>
            </a:pPr>
            <a:r>
              <a:rPr lang="fr-FR" sz="1200" b="1" dirty="0">
                <a:solidFill>
                  <a:srgbClr val="2E3092"/>
                </a:solidFill>
                <a:latin typeface="Calibri"/>
                <a:cs typeface="Calibri"/>
              </a:rPr>
              <a:t>Comité d’organisation : </a:t>
            </a:r>
          </a:p>
          <a:p>
            <a:pPr marL="12700" algn="ctr">
              <a:lnSpc>
                <a:spcPct val="100000"/>
              </a:lnSpc>
              <a:spcBef>
                <a:spcPts val="100"/>
              </a:spcBef>
            </a:pPr>
            <a:r>
              <a:rPr lang="fr-FR" sz="1200" b="1" dirty="0">
                <a:solidFill>
                  <a:srgbClr val="45479E"/>
                </a:solidFill>
                <a:latin typeface="Calibri"/>
                <a:cs typeface="Calibri"/>
              </a:rPr>
              <a:t>un</a:t>
            </a:r>
            <a:r>
              <a:rPr lang="fr-FR" sz="1200" b="1" dirty="0">
                <a:solidFill>
                  <a:schemeClr val="bg1"/>
                </a:solidFill>
                <a:latin typeface="Calibri"/>
                <a:cs typeface="Calibri"/>
              </a:rPr>
              <a:t> </a:t>
            </a:r>
            <a:r>
              <a:rPr lang="fr-FR" sz="1200" b="1" dirty="0">
                <a:solidFill>
                  <a:srgbClr val="2E3092"/>
                </a:solidFill>
                <a:latin typeface="Calibri"/>
                <a:cs typeface="Calibri"/>
              </a:rPr>
              <a:t>responsable et une équipe</a:t>
            </a:r>
          </a:p>
        </p:txBody>
      </p:sp>
      <p:cxnSp>
        <p:nvCxnSpPr>
          <p:cNvPr id="42" name="Connecteur droit avec flèche 41">
            <a:extLst>
              <a:ext uri="{FF2B5EF4-FFF2-40B4-BE49-F238E27FC236}">
                <a16:creationId xmlns:a16="http://schemas.microsoft.com/office/drawing/2014/main" id="{B88C3DE4-A366-47D6-F910-3902A99A4840}"/>
              </a:ext>
            </a:extLst>
          </p:cNvPr>
          <p:cNvCxnSpPr>
            <a:cxnSpLocks/>
          </p:cNvCxnSpPr>
          <p:nvPr/>
        </p:nvCxnSpPr>
        <p:spPr>
          <a:xfrm flipH="1">
            <a:off x="2818368" y="2294860"/>
            <a:ext cx="570082" cy="247237"/>
          </a:xfrm>
          <a:prstGeom prst="straightConnector1">
            <a:avLst/>
          </a:prstGeom>
          <a:ln>
            <a:solidFill>
              <a:srgbClr val="F4C009"/>
            </a:solidFill>
            <a:tailEnd type="triangle"/>
          </a:ln>
        </p:spPr>
        <p:style>
          <a:lnRef idx="3">
            <a:schemeClr val="accent5"/>
          </a:lnRef>
          <a:fillRef idx="0">
            <a:schemeClr val="accent5"/>
          </a:fillRef>
          <a:effectRef idx="2">
            <a:schemeClr val="accent5"/>
          </a:effectRef>
          <a:fontRef idx="minor">
            <a:schemeClr val="tx1"/>
          </a:fontRef>
        </p:style>
      </p:cxnSp>
      <p:cxnSp>
        <p:nvCxnSpPr>
          <p:cNvPr id="44" name="Connecteur droit avec flèche 43">
            <a:extLst>
              <a:ext uri="{FF2B5EF4-FFF2-40B4-BE49-F238E27FC236}">
                <a16:creationId xmlns:a16="http://schemas.microsoft.com/office/drawing/2014/main" id="{969E2E73-DEA5-44C1-E30E-AEA45226E793}"/>
              </a:ext>
            </a:extLst>
          </p:cNvPr>
          <p:cNvCxnSpPr>
            <a:cxnSpLocks/>
          </p:cNvCxnSpPr>
          <p:nvPr/>
        </p:nvCxnSpPr>
        <p:spPr>
          <a:xfrm>
            <a:off x="5785893" y="2294859"/>
            <a:ext cx="570082" cy="247237"/>
          </a:xfrm>
          <a:prstGeom prst="straightConnector1">
            <a:avLst/>
          </a:prstGeom>
          <a:ln>
            <a:solidFill>
              <a:srgbClr val="E8532B"/>
            </a:solidFill>
            <a:tailEnd type="triangle"/>
          </a:ln>
        </p:spPr>
        <p:style>
          <a:lnRef idx="3">
            <a:schemeClr val="accent2"/>
          </a:lnRef>
          <a:fillRef idx="0">
            <a:schemeClr val="accent2"/>
          </a:fillRef>
          <a:effectRef idx="2">
            <a:schemeClr val="accent2"/>
          </a:effectRef>
          <a:fontRef idx="minor">
            <a:schemeClr val="tx1"/>
          </a:fontRef>
        </p:style>
      </p:cxnSp>
      <p:sp>
        <p:nvSpPr>
          <p:cNvPr id="45" name="object 5">
            <a:extLst>
              <a:ext uri="{FF2B5EF4-FFF2-40B4-BE49-F238E27FC236}">
                <a16:creationId xmlns:a16="http://schemas.microsoft.com/office/drawing/2014/main" id="{BEB64DFB-D4C4-730C-1D54-AB73E0D881FF}"/>
              </a:ext>
            </a:extLst>
          </p:cNvPr>
          <p:cNvSpPr txBox="1"/>
          <p:nvPr/>
        </p:nvSpPr>
        <p:spPr>
          <a:xfrm>
            <a:off x="1276590" y="4442420"/>
            <a:ext cx="6852310" cy="456535"/>
          </a:xfrm>
          <a:prstGeom prst="rect">
            <a:avLst/>
          </a:prstGeom>
        </p:spPr>
        <p:txBody>
          <a:bodyPr vert="horz" wrap="square" lIns="0" tIns="12700" rIns="0" bIns="0" rtlCol="0">
            <a:spAutoFit/>
          </a:bodyPr>
          <a:lstStyle/>
          <a:p>
            <a:pPr marL="88900" algn="l">
              <a:lnSpc>
                <a:spcPct val="100000"/>
              </a:lnSpc>
              <a:spcBef>
                <a:spcPts val="100"/>
              </a:spcBef>
            </a:pPr>
            <a:r>
              <a:rPr lang="fr-FR" sz="1600" dirty="0">
                <a:solidFill>
                  <a:srgbClr val="2E3092"/>
                </a:solidFill>
                <a:latin typeface="Calibri"/>
                <a:cs typeface="Calibri"/>
              </a:rPr>
              <a:t> </a:t>
            </a:r>
            <a:r>
              <a:rPr lang="fr-FR" sz="1200" dirty="0">
                <a:solidFill>
                  <a:srgbClr val="2E3092"/>
                </a:solidFill>
                <a:latin typeface="Calibri"/>
                <a:cs typeface="Calibri"/>
              </a:rPr>
              <a:t>Il est nécessaire de bien délimiter les missions des différents acteurs et partenaires (comité d’organisation,</a:t>
            </a:r>
          </a:p>
          <a:p>
            <a:pPr marL="717550" algn="l">
              <a:lnSpc>
                <a:spcPct val="100000"/>
              </a:lnSpc>
              <a:spcBef>
                <a:spcPts val="100"/>
              </a:spcBef>
            </a:pPr>
            <a:r>
              <a:rPr lang="fr-FR" sz="1200" dirty="0">
                <a:solidFill>
                  <a:srgbClr val="2E3092"/>
                </a:solidFill>
                <a:latin typeface="Calibri"/>
                <a:cs typeface="Calibri"/>
              </a:rPr>
              <a:t>comité UGSEL départemental, territorial, national, autres partenaires, …)</a:t>
            </a:r>
          </a:p>
        </p:txBody>
      </p:sp>
      <p:sp>
        <p:nvSpPr>
          <p:cNvPr id="46" name="object 5">
            <a:extLst>
              <a:ext uri="{FF2B5EF4-FFF2-40B4-BE49-F238E27FC236}">
                <a16:creationId xmlns:a16="http://schemas.microsoft.com/office/drawing/2014/main" id="{B99974B3-F394-EE89-7731-7D895F90A93D}"/>
              </a:ext>
            </a:extLst>
          </p:cNvPr>
          <p:cNvSpPr txBox="1"/>
          <p:nvPr/>
        </p:nvSpPr>
        <p:spPr>
          <a:xfrm>
            <a:off x="922443" y="5042905"/>
            <a:ext cx="7826058" cy="1554272"/>
          </a:xfrm>
          <a:prstGeom prst="rect">
            <a:avLst/>
          </a:prstGeom>
        </p:spPr>
        <p:txBody>
          <a:bodyPr vert="horz" wrap="square" lIns="0" tIns="12700" rIns="0" bIns="0" rtlCol="0">
            <a:spAutoFit/>
          </a:bodyPr>
          <a:lstStyle/>
          <a:p>
            <a:pPr marL="12700">
              <a:lnSpc>
                <a:spcPct val="100000"/>
              </a:lnSpc>
              <a:spcBef>
                <a:spcPts val="100"/>
              </a:spcBef>
            </a:pPr>
            <a:r>
              <a:rPr lang="fr-FR" sz="1200" b="1" dirty="0">
                <a:solidFill>
                  <a:srgbClr val="2E3092"/>
                </a:solidFill>
                <a:latin typeface="Calibri"/>
                <a:cs typeface="Calibri"/>
              </a:rPr>
              <a:t>Les services nationaux UGSEL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accompagnent le comité d’organisation (secrétariat, </a:t>
            </a:r>
            <a:r>
              <a:rPr lang="fr-FR" sz="1200" dirty="0" err="1">
                <a:solidFill>
                  <a:srgbClr val="2E3092"/>
                </a:solidFill>
                <a:latin typeface="Calibri"/>
                <a:cs typeface="Calibri"/>
              </a:rPr>
              <a:t>Usport</a:t>
            </a:r>
            <a:r>
              <a:rPr lang="fr-FR" sz="1200" dirty="0">
                <a:solidFill>
                  <a:srgbClr val="2E3092"/>
                </a:solidFill>
                <a:latin typeface="Calibri"/>
                <a:cs typeface="Calibri"/>
              </a:rPr>
              <a:t>, résultats officiels, …)</a:t>
            </a:r>
          </a:p>
          <a:p>
            <a:pPr marL="12700">
              <a:lnSpc>
                <a:spcPct val="100000"/>
              </a:lnSpc>
              <a:spcBef>
                <a:spcPts val="100"/>
              </a:spcBef>
            </a:pPr>
            <a:r>
              <a:rPr lang="fr-FR" sz="1200" b="1" dirty="0">
                <a:solidFill>
                  <a:srgbClr val="2E3092"/>
                </a:solidFill>
                <a:latin typeface="Calibri"/>
                <a:cs typeface="Calibri"/>
              </a:rPr>
              <a:t>La commission technique nationale (CTN) :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accompagne l’organisateur sur le plan technique (cadre règlementaire, conseils techniques, réunions techniques, visite préalable, contrôle des licences, …)	</a:t>
            </a:r>
          </a:p>
          <a:p>
            <a:pPr marL="12700">
              <a:lnSpc>
                <a:spcPct val="100000"/>
              </a:lnSpc>
              <a:spcBef>
                <a:spcPts val="100"/>
              </a:spcBef>
            </a:pPr>
            <a:r>
              <a:rPr lang="fr-FR" sz="1200" b="1" dirty="0">
                <a:solidFill>
                  <a:srgbClr val="2E3092"/>
                </a:solidFill>
                <a:latin typeface="Calibri"/>
                <a:cs typeface="Calibri"/>
              </a:rPr>
              <a:t>Le comité (département) ou le territoire (région): </a:t>
            </a:r>
          </a:p>
          <a:p>
            <a:pPr marL="298450" indent="-285750">
              <a:lnSpc>
                <a:spcPct val="100000"/>
              </a:lnSpc>
              <a:spcBef>
                <a:spcPts val="100"/>
              </a:spcBef>
              <a:buFont typeface="Wingdings" panose="05000000000000000000" pitchFamily="2" charset="2"/>
              <a:buChar char="§"/>
            </a:pPr>
            <a:r>
              <a:rPr lang="fr-FR" sz="1200" dirty="0">
                <a:solidFill>
                  <a:srgbClr val="2E3092"/>
                </a:solidFill>
                <a:latin typeface="Calibri"/>
                <a:cs typeface="Calibri"/>
              </a:rPr>
              <a:t>demande la prise en charge du championnat. Il est le représentant officiel auprès des organismes sollicités pour aider à l’organisation. Il peut déléguer sa responsabilité au comité d’organisation, s’il est différent.</a:t>
            </a:r>
          </a:p>
        </p:txBody>
      </p:sp>
      <p:sp>
        <p:nvSpPr>
          <p:cNvPr id="2" name="object 7">
            <a:extLst>
              <a:ext uri="{FF2B5EF4-FFF2-40B4-BE49-F238E27FC236}">
                <a16:creationId xmlns:a16="http://schemas.microsoft.com/office/drawing/2014/main" id="{64478822-3367-63E7-AA4F-44C48E204036}"/>
              </a:ext>
            </a:extLst>
          </p:cNvPr>
          <p:cNvSpPr txBox="1"/>
          <p:nvPr/>
        </p:nvSpPr>
        <p:spPr>
          <a:xfrm>
            <a:off x="965672" y="3073505"/>
            <a:ext cx="3368062" cy="1117870"/>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technique et sportive</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Gestion du déroulement, organisation, ateliers, salles </a:t>
            </a:r>
          </a:p>
          <a:p>
            <a:pPr marL="298450" indent="-285750">
              <a:lnSpc>
                <a:spcPct val="150000"/>
              </a:lnSpc>
              <a:spcBef>
                <a:spcPts val="100"/>
              </a:spcBef>
              <a:buClr>
                <a:srgbClr val="F4C009"/>
              </a:buClr>
              <a:buFont typeface="Wingdings" pitchFamily="2" charset="2"/>
              <a:buChar char="ü"/>
            </a:pPr>
            <a:r>
              <a:rPr lang="fr-FR" sz="1200" dirty="0">
                <a:solidFill>
                  <a:srgbClr val="2E3092"/>
                </a:solidFill>
                <a:latin typeface="Calibri"/>
                <a:cs typeface="Calibri"/>
              </a:rPr>
              <a:t>Réglementaire, gestion des JO, jury</a:t>
            </a:r>
          </a:p>
        </p:txBody>
      </p:sp>
      <p:sp>
        <p:nvSpPr>
          <p:cNvPr id="6" name="object 7">
            <a:extLst>
              <a:ext uri="{FF2B5EF4-FFF2-40B4-BE49-F238E27FC236}">
                <a16:creationId xmlns:a16="http://schemas.microsoft.com/office/drawing/2014/main" id="{DEBFD858-2506-3F05-3505-FF03027E414A}"/>
              </a:ext>
            </a:extLst>
          </p:cNvPr>
          <p:cNvSpPr txBox="1"/>
          <p:nvPr/>
        </p:nvSpPr>
        <p:spPr>
          <a:xfrm>
            <a:off x="4740330" y="3068863"/>
            <a:ext cx="2221405" cy="1130694"/>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Secrétariat Administratif</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Santé Sécurité</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Communication et Protocole</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Accueil et Animation</a:t>
            </a:r>
          </a:p>
        </p:txBody>
      </p:sp>
      <p:sp>
        <p:nvSpPr>
          <p:cNvPr id="7" name="object 7">
            <a:extLst>
              <a:ext uri="{FF2B5EF4-FFF2-40B4-BE49-F238E27FC236}">
                <a16:creationId xmlns:a16="http://schemas.microsoft.com/office/drawing/2014/main" id="{1E3CF873-F915-95FF-1CC1-33DBB159842B}"/>
              </a:ext>
            </a:extLst>
          </p:cNvPr>
          <p:cNvSpPr txBox="1"/>
          <p:nvPr/>
        </p:nvSpPr>
        <p:spPr>
          <a:xfrm>
            <a:off x="6961735" y="3065929"/>
            <a:ext cx="2079087" cy="840871"/>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Finances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Navettes Transports</a:t>
            </a:r>
          </a:p>
          <a:p>
            <a:pPr marL="298450" indent="-285750">
              <a:lnSpc>
                <a:spcPct val="150000"/>
              </a:lnSpc>
              <a:spcBef>
                <a:spcPts val="100"/>
              </a:spcBef>
              <a:buClr>
                <a:srgbClr val="E8532B"/>
              </a:buClr>
              <a:buFont typeface="Wingdings" pitchFamily="2" charset="2"/>
              <a:buChar char="ü"/>
            </a:pPr>
            <a:r>
              <a:rPr lang="fr-FR" sz="1200" dirty="0">
                <a:solidFill>
                  <a:srgbClr val="2E3092"/>
                </a:solidFill>
                <a:latin typeface="Calibri"/>
                <a:cs typeface="Calibri"/>
              </a:rPr>
              <a:t>Restauration Hébergement</a:t>
            </a:r>
          </a:p>
        </p:txBody>
      </p:sp>
      <p:cxnSp>
        <p:nvCxnSpPr>
          <p:cNvPr id="11" name="Connecteur droit 10">
            <a:extLst>
              <a:ext uri="{FF2B5EF4-FFF2-40B4-BE49-F238E27FC236}">
                <a16:creationId xmlns:a16="http://schemas.microsoft.com/office/drawing/2014/main" id="{3404CBAA-F70C-7544-5FDC-1F558F34D3A1}"/>
              </a:ext>
            </a:extLst>
          </p:cNvPr>
          <p:cNvCxnSpPr/>
          <p:nvPr/>
        </p:nvCxnSpPr>
        <p:spPr>
          <a:xfrm>
            <a:off x="3257639" y="4320988"/>
            <a:ext cx="2659067" cy="0"/>
          </a:xfrm>
          <a:prstGeom prst="line">
            <a:avLst/>
          </a:prstGeom>
          <a:ln>
            <a:solidFill>
              <a:srgbClr val="00BAD5"/>
            </a:solidFill>
          </a:ln>
        </p:spPr>
        <p:style>
          <a:lnRef idx="3">
            <a:schemeClr val="accent4"/>
          </a:lnRef>
          <a:fillRef idx="0">
            <a:schemeClr val="accent4"/>
          </a:fillRef>
          <a:effectRef idx="2">
            <a:schemeClr val="accent4"/>
          </a:effectRef>
          <a:fontRef idx="minor">
            <a:schemeClr val="tx1"/>
          </a:fontRef>
        </p:style>
      </p:cxnSp>
      <p:cxnSp>
        <p:nvCxnSpPr>
          <p:cNvPr id="13" name="Connecteur droit 12">
            <a:extLst>
              <a:ext uri="{FF2B5EF4-FFF2-40B4-BE49-F238E27FC236}">
                <a16:creationId xmlns:a16="http://schemas.microsoft.com/office/drawing/2014/main" id="{78C68A98-3E83-E779-07BD-90624CE31E9F}"/>
              </a:ext>
            </a:extLst>
          </p:cNvPr>
          <p:cNvCxnSpPr>
            <a:cxnSpLocks/>
          </p:cNvCxnSpPr>
          <p:nvPr/>
        </p:nvCxnSpPr>
        <p:spPr>
          <a:xfrm>
            <a:off x="4587172" y="3065929"/>
            <a:ext cx="0" cy="1133628"/>
          </a:xfrm>
          <a:prstGeom prst="line">
            <a:avLst/>
          </a:prstGeom>
          <a:ln w="19050">
            <a:solidFill>
              <a:srgbClr val="00BA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7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3481" y="202041"/>
            <a:ext cx="4662000"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chemeClr val="bg1"/>
                </a:solidFill>
              </a:rPr>
              <a:t>Les missions des commissions</a:t>
            </a:r>
          </a:p>
        </p:txBody>
      </p:sp>
      <p:graphicFrame>
        <p:nvGraphicFramePr>
          <p:cNvPr id="2" name="Tableau 1">
            <a:extLst>
              <a:ext uri="{FF2B5EF4-FFF2-40B4-BE49-F238E27FC236}">
                <a16:creationId xmlns:a16="http://schemas.microsoft.com/office/drawing/2014/main" id="{3EAC531A-0171-742B-8DB4-8BDF987DA5A2}"/>
              </a:ext>
            </a:extLst>
          </p:cNvPr>
          <p:cNvGraphicFramePr>
            <a:graphicFrameLocks noGrp="1"/>
          </p:cNvGraphicFramePr>
          <p:nvPr>
            <p:extLst>
              <p:ext uri="{D42A27DB-BD31-4B8C-83A1-F6EECF244321}">
                <p14:modId xmlns:p14="http://schemas.microsoft.com/office/powerpoint/2010/main" val="1398740466"/>
              </p:ext>
            </p:extLst>
          </p:nvPr>
        </p:nvGraphicFramePr>
        <p:xfrm>
          <a:off x="618906" y="1050590"/>
          <a:ext cx="8417862" cy="4154757"/>
        </p:xfrm>
        <a:graphic>
          <a:graphicData uri="http://schemas.openxmlformats.org/drawingml/2006/table">
            <a:tbl>
              <a:tblPr firstRow="1" bandRow="1">
                <a:tableStyleId>{5C22544A-7EE6-4342-B048-85BDC9FD1C3A}</a:tableStyleId>
              </a:tblPr>
              <a:tblGrid>
                <a:gridCol w="935318">
                  <a:extLst>
                    <a:ext uri="{9D8B030D-6E8A-4147-A177-3AD203B41FA5}">
                      <a16:colId xmlns:a16="http://schemas.microsoft.com/office/drawing/2014/main" val="1219362579"/>
                    </a:ext>
                  </a:extLst>
                </a:gridCol>
                <a:gridCol w="935318">
                  <a:extLst>
                    <a:ext uri="{9D8B030D-6E8A-4147-A177-3AD203B41FA5}">
                      <a16:colId xmlns:a16="http://schemas.microsoft.com/office/drawing/2014/main" val="3955590260"/>
                    </a:ext>
                  </a:extLst>
                </a:gridCol>
                <a:gridCol w="935318">
                  <a:extLst>
                    <a:ext uri="{9D8B030D-6E8A-4147-A177-3AD203B41FA5}">
                      <a16:colId xmlns:a16="http://schemas.microsoft.com/office/drawing/2014/main" val="51652252"/>
                    </a:ext>
                  </a:extLst>
                </a:gridCol>
                <a:gridCol w="935318">
                  <a:extLst>
                    <a:ext uri="{9D8B030D-6E8A-4147-A177-3AD203B41FA5}">
                      <a16:colId xmlns:a16="http://schemas.microsoft.com/office/drawing/2014/main" val="2988429837"/>
                    </a:ext>
                  </a:extLst>
                </a:gridCol>
                <a:gridCol w="935318">
                  <a:extLst>
                    <a:ext uri="{9D8B030D-6E8A-4147-A177-3AD203B41FA5}">
                      <a16:colId xmlns:a16="http://schemas.microsoft.com/office/drawing/2014/main" val="785867840"/>
                    </a:ext>
                  </a:extLst>
                </a:gridCol>
                <a:gridCol w="935318">
                  <a:extLst>
                    <a:ext uri="{9D8B030D-6E8A-4147-A177-3AD203B41FA5}">
                      <a16:colId xmlns:a16="http://schemas.microsoft.com/office/drawing/2014/main" val="1722676261"/>
                    </a:ext>
                  </a:extLst>
                </a:gridCol>
                <a:gridCol w="935318">
                  <a:extLst>
                    <a:ext uri="{9D8B030D-6E8A-4147-A177-3AD203B41FA5}">
                      <a16:colId xmlns:a16="http://schemas.microsoft.com/office/drawing/2014/main" val="1662917207"/>
                    </a:ext>
                  </a:extLst>
                </a:gridCol>
                <a:gridCol w="935318">
                  <a:extLst>
                    <a:ext uri="{9D8B030D-6E8A-4147-A177-3AD203B41FA5}">
                      <a16:colId xmlns:a16="http://schemas.microsoft.com/office/drawing/2014/main" val="3319504382"/>
                    </a:ext>
                  </a:extLst>
                </a:gridCol>
                <a:gridCol w="935318">
                  <a:extLst>
                    <a:ext uri="{9D8B030D-6E8A-4147-A177-3AD203B41FA5}">
                      <a16:colId xmlns:a16="http://schemas.microsoft.com/office/drawing/2014/main" val="2640680081"/>
                    </a:ext>
                  </a:extLst>
                </a:gridCol>
              </a:tblGrid>
              <a:tr h="382617">
                <a:tc grid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dirty="0">
                          <a:solidFill>
                            <a:srgbClr val="45479E"/>
                          </a:solidFill>
                          <a:effectLst/>
                          <a:latin typeface="+mj-lt"/>
                        </a:rPr>
                        <a:t>Les différents postes et Commissions</a:t>
                      </a:r>
                      <a:endParaRPr lang="fr-FR" sz="1600" dirty="0">
                        <a:solidFill>
                          <a:srgbClr val="45479E"/>
                        </a:solidFill>
                        <a:effectLst/>
                        <a:latin typeface="+mj-lt"/>
                        <a:ea typeface="Calibri" panose="020F0502020204030204" pitchFamily="34" charset="0"/>
                        <a:cs typeface="Times New Roman" panose="02020603050405020304" pitchFamily="18" charset="0"/>
                      </a:endParaRPr>
                    </a:p>
                  </a:txBody>
                  <a:tcP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289722431"/>
                  </a:ext>
                </a:extLst>
              </a:tr>
              <a:tr h="382617">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F4C009"/>
                          </a:highlight>
                          <a:latin typeface="+mj-lt"/>
                        </a:rPr>
                        <a:t>Pôle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Technique</a:t>
                      </a:r>
                      <a:r>
                        <a:rPr lang="fr-FR" sz="1200" b="1" spc="-10"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et</a:t>
                      </a:r>
                      <a:r>
                        <a:rPr lang="fr-FR" sz="1200" b="1" spc="-15" dirty="0">
                          <a:solidFill>
                            <a:schemeClr val="bg1"/>
                          </a:solidFill>
                          <a:effectLst/>
                          <a:highlight>
                            <a:srgbClr val="F4C009"/>
                          </a:highlight>
                          <a:latin typeface="+mj-lt"/>
                        </a:rPr>
                        <a:t> </a:t>
                      </a:r>
                      <a:r>
                        <a:rPr lang="fr-FR" sz="1200" b="1" dirty="0">
                          <a:solidFill>
                            <a:schemeClr val="bg1"/>
                          </a:solidFill>
                          <a:effectLst/>
                          <a:highlight>
                            <a:srgbClr val="F4C009"/>
                          </a:highlight>
                          <a:latin typeface="+mj-lt"/>
                        </a:rPr>
                        <a:t>Sportif</a:t>
                      </a:r>
                      <a:endParaRPr lang="fr-FR" sz="1200" b="1" dirty="0">
                        <a:solidFill>
                          <a:schemeClr val="bg1"/>
                        </a:solidFill>
                        <a:effectLst/>
                        <a:highlight>
                          <a:srgbClr val="F4C009"/>
                        </a:highligh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F4C009"/>
                    </a:solid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highlight>
                            <a:srgbClr val="E8532B"/>
                          </a:highlight>
                          <a:latin typeface="+mj-lt"/>
                        </a:rPr>
                        <a:t>Pôle</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Logistique</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t>
                      </a:r>
                      <a:r>
                        <a:rPr lang="fr-FR" sz="1200" b="1" spc="-1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Evènementiel</a:t>
                      </a:r>
                      <a:r>
                        <a:rPr lang="fr-FR" sz="1200" b="1" spc="-20"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et</a:t>
                      </a:r>
                      <a:r>
                        <a:rPr lang="fr-FR" sz="1200" b="1" spc="-15" dirty="0">
                          <a:solidFill>
                            <a:schemeClr val="bg1"/>
                          </a:solidFill>
                          <a:effectLst/>
                          <a:highlight>
                            <a:srgbClr val="E8532B"/>
                          </a:highlight>
                          <a:latin typeface="+mj-lt"/>
                        </a:rPr>
                        <a:t> </a:t>
                      </a:r>
                      <a:r>
                        <a:rPr lang="fr-FR" sz="1200" b="1" dirty="0">
                          <a:solidFill>
                            <a:schemeClr val="bg1"/>
                          </a:solidFill>
                          <a:effectLst/>
                          <a:highlight>
                            <a:srgbClr val="E8532B"/>
                          </a:highlight>
                          <a:latin typeface="+mj-lt"/>
                        </a:rPr>
                        <a:t>Administratif</a:t>
                      </a:r>
                      <a:endParaRPr lang="fr-FR" sz="1200" b="1" dirty="0">
                        <a:solidFill>
                          <a:schemeClr val="bg1"/>
                        </a:solidFill>
                        <a:effectLst/>
                        <a:highlight>
                          <a:srgbClr val="E8532B"/>
                        </a:highligh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E8532B"/>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760211741"/>
                  </a:ext>
                </a:extLst>
              </a:tr>
              <a:tr h="72330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a:t>
                      </a:r>
                      <a:r>
                        <a:rPr lang="fr-FR" sz="1000" spc="-75" dirty="0">
                          <a:solidFill>
                            <a:srgbClr val="45479E"/>
                          </a:solidFill>
                          <a:effectLst/>
                          <a:latin typeface="+mj-lt"/>
                        </a:rPr>
                        <a:t> t</a:t>
                      </a:r>
                      <a:r>
                        <a:rPr lang="fr-FR" sz="1000" dirty="0">
                          <a:solidFill>
                            <a:srgbClr val="45479E"/>
                          </a:solidFill>
                          <a:effectLst/>
                          <a:latin typeface="+mj-lt"/>
                        </a:rPr>
                        <a:t>echnique </a:t>
                      </a:r>
                      <a:r>
                        <a:rPr lang="fr-FR" sz="1000" spc="-285" dirty="0">
                          <a:solidFill>
                            <a:srgbClr val="45479E"/>
                          </a:solidFill>
                          <a:effectLst/>
                          <a:latin typeface="+mj-lt"/>
                        </a:rPr>
                        <a:t> </a:t>
                      </a:r>
                      <a:r>
                        <a:rPr lang="fr-FR" sz="1000" dirty="0">
                          <a:solidFill>
                            <a:srgbClr val="45479E"/>
                          </a:solidFill>
                          <a:effectLst/>
                          <a:latin typeface="+mj-lt"/>
                        </a:rPr>
                        <a:t>et sportive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Gestion du déroulement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08610" marR="49530" indent="-218440" algn="ctr">
                        <a:spcBef>
                          <a:spcPts val="10"/>
                        </a:spcBef>
                        <a:spcAft>
                          <a:spcPts val="0"/>
                        </a:spcAft>
                      </a:pPr>
                      <a:r>
                        <a:rPr lang="fr-FR" sz="1000" dirty="0">
                          <a:solidFill>
                            <a:srgbClr val="45479E"/>
                          </a:solidFill>
                          <a:effectLst/>
                          <a:latin typeface="+mj-lt"/>
                        </a:rPr>
                        <a:t>Secrétariat</a:t>
                      </a:r>
                    </a:p>
                    <a:p>
                      <a:pPr marL="308610" marR="49530" indent="-218440" algn="ctr">
                        <a:spcBef>
                          <a:spcPts val="10"/>
                        </a:spcBef>
                        <a:spcAft>
                          <a:spcPts val="0"/>
                        </a:spcAft>
                      </a:pPr>
                      <a:r>
                        <a:rPr lang="fr-FR" sz="1000" dirty="0">
                          <a:solidFill>
                            <a:srgbClr val="45479E"/>
                          </a:solidFill>
                          <a:effectLst/>
                          <a:latin typeface="+mj-lt"/>
                        </a:rPr>
                        <a:t>&amp;</a:t>
                      </a:r>
                    </a:p>
                    <a:p>
                      <a:pPr marL="308610" marR="49530" indent="-218440" algn="ctr">
                        <a:spcBef>
                          <a:spcPts val="10"/>
                        </a:spcBef>
                        <a:spcAft>
                          <a:spcPts val="0"/>
                        </a:spcAft>
                      </a:pPr>
                      <a:r>
                        <a:rPr lang="fr-FR" sz="1000" dirty="0">
                          <a:solidFill>
                            <a:srgbClr val="45479E"/>
                          </a:solidFill>
                          <a:effectLst/>
                          <a:latin typeface="+mj-lt"/>
                        </a:rPr>
                        <a:t>Administratif</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marL="36000" marR="36000"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Restauration</a:t>
                      </a:r>
                      <a:r>
                        <a:rPr lang="fr-FR" sz="1000" spc="-285" dirty="0">
                          <a:solidFill>
                            <a:srgbClr val="45479E"/>
                          </a:solidFill>
                          <a:effectLst/>
                          <a:latin typeface="+mj-lt"/>
                        </a:rPr>
                        <a:t> </a:t>
                      </a:r>
                      <a:r>
                        <a:rPr lang="fr-FR" sz="1000" spc="-5" dirty="0">
                          <a:solidFill>
                            <a:srgbClr val="45479E"/>
                          </a:solidFill>
                          <a:effectLst/>
                          <a:latin typeface="+mj-lt"/>
                        </a:rPr>
                        <a:t>Hébergement</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Finances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a:solidFill>
                            <a:srgbClr val="45479E"/>
                          </a:solidFill>
                          <a:effectLst/>
                          <a:latin typeface="+mj-lt"/>
                        </a:rPr>
                        <a:t>Transport</a:t>
                      </a:r>
                      <a:r>
                        <a:rPr lang="fr-FR" sz="1000" spc="-285" dirty="0">
                          <a:solidFill>
                            <a:srgbClr val="45479E"/>
                          </a:solidFill>
                          <a:effectLst/>
                          <a:latin typeface="+mj-lt"/>
                        </a:rPr>
                        <a:t> </a:t>
                      </a:r>
                      <a:r>
                        <a:rPr lang="fr-FR" sz="1000" dirty="0">
                          <a:solidFill>
                            <a:srgbClr val="45479E"/>
                          </a:solidFill>
                          <a:effectLst/>
                          <a:latin typeface="+mj-lt"/>
                        </a:rPr>
                        <a:t>Navettes</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Santé</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Sécurité</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err="1">
                          <a:solidFill>
                            <a:srgbClr val="45479E"/>
                          </a:solidFill>
                          <a:effectLst/>
                          <a:latin typeface="+mj-lt"/>
                        </a:rPr>
                        <a:t>Accuel</a:t>
                      </a:r>
                      <a:r>
                        <a:rPr lang="fr-FR" sz="1000" dirty="0">
                          <a:solidFill>
                            <a:srgbClr val="45479E"/>
                          </a:solidFill>
                          <a:effectLst/>
                          <a:latin typeface="+mj-lt"/>
                        </a:rPr>
                        <a:t> Convivialité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Anima</a:t>
                      </a:r>
                      <a:r>
                        <a:rPr lang="fr-FR" sz="1000" spc="-285" dirty="0">
                          <a:solidFill>
                            <a:srgbClr val="45479E"/>
                          </a:solidFill>
                          <a:effectLst/>
                          <a:latin typeface="+mj-lt"/>
                        </a:rPr>
                        <a:t> </a:t>
                      </a:r>
                      <a:r>
                        <a:rPr lang="fr-FR" sz="1000" dirty="0" err="1">
                          <a:solidFill>
                            <a:srgbClr val="45479E"/>
                          </a:solidFill>
                          <a:effectLst/>
                          <a:latin typeface="+mj-lt"/>
                        </a:rPr>
                        <a:t>tion</a:t>
                      </a:r>
                      <a:endParaRPr lang="fr-FR" sz="1000"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j-lt"/>
                        </a:rPr>
                        <a:t>Sponsoring</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dirty="0" err="1">
                          <a:solidFill>
                            <a:srgbClr val="45479E"/>
                          </a:solidFill>
                          <a:effectLst/>
                          <a:latin typeface="+mj-lt"/>
                        </a:rPr>
                        <a:t>Communica-tion</a:t>
                      </a:r>
                      <a:endParaRPr lang="fr-FR" sz="1000" spc="-5" dirty="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dirty="0">
                          <a:solidFill>
                            <a:srgbClr val="45479E"/>
                          </a:solidFill>
                          <a:effectLst/>
                          <a:latin typeface="+mn-lt"/>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spc="-285" dirty="0">
                          <a:solidFill>
                            <a:srgbClr val="45479E"/>
                          </a:solidFill>
                          <a:effectLst/>
                          <a:latin typeface="+mj-lt"/>
                        </a:rPr>
                        <a:t> </a:t>
                      </a:r>
                      <a:r>
                        <a:rPr lang="fr-FR" sz="1000" dirty="0">
                          <a:solidFill>
                            <a:srgbClr val="45479E"/>
                          </a:solidFill>
                          <a:effectLst/>
                          <a:latin typeface="+mj-lt"/>
                        </a:rPr>
                        <a:t>Protocole</a:t>
                      </a:r>
                      <a:endParaRPr lang="fr-FR" sz="1000"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2541113306"/>
                  </a:ext>
                </a:extLst>
              </a:tr>
              <a:tr h="2031017">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Réservations de la salle et régie son et </a:t>
                      </a:r>
                      <a:r>
                        <a:rPr lang="fr-FR" sz="900">
                          <a:solidFill>
                            <a:srgbClr val="45479E"/>
                          </a:solidFill>
                          <a:effectLst/>
                          <a:latin typeface="+mj-lt"/>
                          <a:ea typeface="Calibri" panose="020F0502020204030204" pitchFamily="34" charset="0"/>
                          <a:cs typeface="Times New Roman" panose="02020603050405020304" pitchFamily="18" charset="0"/>
                        </a:rPr>
                        <a:t>régie lumière</a:t>
                      </a: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ea typeface="Calibri" panose="020F0502020204030204" pitchFamily="34" charset="0"/>
                          <a:cs typeface="Times New Roman" panose="02020603050405020304" pitchFamily="18" charset="0"/>
                        </a:rPr>
                        <a:t>Réservation du matériel</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Répartition des catégories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 Prévoir des ateliers</a:t>
                      </a:r>
                    </a:p>
                    <a:p>
                      <a:pPr marL="36000" indent="36000">
                        <a:lnSpc>
                          <a:spcPts val="1215"/>
                        </a:lnSpc>
                        <a:spcBef>
                          <a:spcPts val="5"/>
                        </a:spcBef>
                        <a:spcAft>
                          <a:spcPts val="0"/>
                        </a:spcAft>
                        <a:buClr>
                          <a:srgbClr val="FFC000"/>
                        </a:buClr>
                        <a:buFont typeface="Wingdings" panose="05000000000000000000" pitchFamily="2" charset="2"/>
                        <a:buChar char="ü"/>
                      </a:pPr>
                      <a:r>
                        <a:rPr lang="fr-FR" sz="900" dirty="0">
                          <a:solidFill>
                            <a:srgbClr val="45479E"/>
                          </a:solidFill>
                          <a:effectLst/>
                          <a:latin typeface="+mj-lt"/>
                        </a:rPr>
                        <a:t>Rotation des répétitions</a:t>
                      </a:r>
                    </a:p>
                    <a:p>
                      <a:pPr marL="36000" indent="0">
                        <a:lnSpc>
                          <a:spcPts val="1215"/>
                        </a:lnSpc>
                        <a:spcBef>
                          <a:spcPts val="5"/>
                        </a:spcBef>
                        <a:spcAft>
                          <a:spcPts val="0"/>
                        </a:spcAft>
                        <a:buClr>
                          <a:srgbClr val="FFC000"/>
                        </a:buClr>
                        <a:buFont typeface="Wingdings" panose="05000000000000000000" pitchFamily="2" charset="2"/>
                        <a:buNone/>
                      </a:pPr>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Gestion</a:t>
                      </a:r>
                      <a:r>
                        <a:rPr lang="fr-FR" sz="900" spc="-10" dirty="0">
                          <a:solidFill>
                            <a:srgbClr val="45479E"/>
                          </a:solidFill>
                          <a:effectLst/>
                          <a:latin typeface="+mj-lt"/>
                        </a:rPr>
                        <a:t> </a:t>
                      </a:r>
                      <a:r>
                        <a:rPr lang="fr-FR" sz="900" dirty="0">
                          <a:solidFill>
                            <a:srgbClr val="45479E"/>
                          </a:solidFill>
                          <a:effectLst/>
                          <a:latin typeface="+mj-lt"/>
                        </a:rPr>
                        <a:t>des</a:t>
                      </a:r>
                      <a:r>
                        <a:rPr lang="fr-FR" sz="900" spc="-15" dirty="0">
                          <a:solidFill>
                            <a:srgbClr val="45479E"/>
                          </a:solidFill>
                          <a:effectLst/>
                          <a:latin typeface="+mj-lt"/>
                        </a:rPr>
                        <a:t> </a:t>
                      </a:r>
                      <a:r>
                        <a:rPr lang="fr-FR" sz="900" dirty="0">
                          <a:solidFill>
                            <a:srgbClr val="45479E"/>
                          </a:solidFill>
                          <a:effectLst/>
                          <a:latin typeface="+mj-lt"/>
                        </a:rPr>
                        <a:t>inscriptions,</a:t>
                      </a:r>
                      <a:r>
                        <a:rPr lang="fr-FR" sz="900" spc="-15" dirty="0">
                          <a:solidFill>
                            <a:srgbClr val="45479E"/>
                          </a:solidFill>
                          <a:effectLst/>
                          <a:latin typeface="+mj-lt"/>
                        </a:rPr>
                        <a:t> </a:t>
                      </a:r>
                      <a:r>
                        <a:rPr lang="fr-FR" sz="900" dirty="0">
                          <a:solidFill>
                            <a:srgbClr val="45479E"/>
                          </a:solidFill>
                          <a:effectLst/>
                          <a:latin typeface="+mj-lt"/>
                        </a:rPr>
                        <a:t>des</a:t>
                      </a:r>
                      <a:r>
                        <a:rPr lang="fr-FR" sz="900" spc="-20" dirty="0">
                          <a:solidFill>
                            <a:srgbClr val="45479E"/>
                          </a:solidFill>
                          <a:effectLst/>
                          <a:latin typeface="+mj-lt"/>
                        </a:rPr>
                        <a:t> </a:t>
                      </a:r>
                      <a:r>
                        <a:rPr lang="fr-FR" sz="900" dirty="0">
                          <a:solidFill>
                            <a:srgbClr val="45479E"/>
                          </a:solidFill>
                          <a:effectLst/>
                          <a:latin typeface="+mj-lt"/>
                        </a:rPr>
                        <a:t>courriers, des</a:t>
                      </a:r>
                      <a:r>
                        <a:rPr lang="fr-FR" sz="900" spc="-10" dirty="0">
                          <a:solidFill>
                            <a:srgbClr val="45479E"/>
                          </a:solidFill>
                          <a:effectLst/>
                          <a:latin typeface="+mj-lt"/>
                        </a:rPr>
                        <a:t> </a:t>
                      </a:r>
                      <a:r>
                        <a:rPr lang="fr-FR" sz="900" dirty="0">
                          <a:solidFill>
                            <a:srgbClr val="45479E"/>
                          </a:solidFill>
                          <a:effectLst/>
                          <a:latin typeface="+mj-lt"/>
                        </a:rPr>
                        <a:t>reçus,</a:t>
                      </a:r>
                      <a:r>
                        <a:rPr lang="fr-FR" sz="900" spc="-5" dirty="0">
                          <a:solidFill>
                            <a:srgbClr val="45479E"/>
                          </a:solidFill>
                          <a:effectLst/>
                          <a:latin typeface="+mj-lt"/>
                        </a:rPr>
                        <a:t> </a:t>
                      </a:r>
                      <a:r>
                        <a:rPr lang="fr-FR" sz="900" dirty="0">
                          <a:solidFill>
                            <a:srgbClr val="45479E"/>
                          </a:solidFill>
                          <a:effectLst/>
                          <a:latin typeface="+mj-lt"/>
                        </a:rPr>
                        <a:t>des</a:t>
                      </a:r>
                      <a:r>
                        <a:rPr lang="fr-FR" sz="900" spc="-10" dirty="0">
                          <a:solidFill>
                            <a:srgbClr val="45479E"/>
                          </a:solidFill>
                          <a:effectLst/>
                          <a:latin typeface="+mj-lt"/>
                        </a:rPr>
                        <a:t> </a:t>
                      </a:r>
                      <a:r>
                        <a:rPr lang="fr-FR" sz="900" dirty="0">
                          <a:solidFill>
                            <a:srgbClr val="45479E"/>
                          </a:solidFill>
                          <a:effectLst/>
                          <a:latin typeface="+mj-lt"/>
                        </a:rPr>
                        <a:t>cautions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Circulaire d’information.</a:t>
                      </a:r>
                      <a:r>
                        <a:rPr lang="fr-FR" sz="900" spc="-1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Engagements.</a:t>
                      </a:r>
                      <a:r>
                        <a:rPr lang="fr-FR" sz="900" spc="-30" dirty="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Remerciements</a:t>
                      </a:r>
                      <a:endParaRPr lang="fr-FR" sz="900" spc="-15" dirty="0">
                        <a:solidFill>
                          <a:srgbClr val="45479E"/>
                        </a:solidFill>
                        <a:effectLst/>
                        <a:latin typeface="+mj-lt"/>
                      </a:endParaRP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Questionnaire de participation.</a:t>
                      </a:r>
                    </a:p>
                    <a:p>
                      <a:pPr marL="36000" indent="36000">
                        <a:lnSpc>
                          <a:spcPts val="1125"/>
                        </a:lnSpc>
                        <a:buClr>
                          <a:srgbClr val="E8532B"/>
                        </a:buClr>
                        <a:buFont typeface="Wingdings" panose="05000000000000000000" pitchFamily="2" charset="2"/>
                        <a:buChar char="ü"/>
                      </a:pPr>
                      <a:r>
                        <a:rPr lang="fr-FR" sz="900" spc="-10" dirty="0">
                          <a:solidFill>
                            <a:srgbClr val="45479E"/>
                          </a:solidFill>
                          <a:effectLst/>
                          <a:latin typeface="+mj-lt"/>
                        </a:rPr>
                        <a:t> </a:t>
                      </a:r>
                      <a:r>
                        <a:rPr lang="fr-FR" sz="900" dirty="0">
                          <a:solidFill>
                            <a:srgbClr val="45479E"/>
                          </a:solidFill>
                          <a:effectLst/>
                          <a:latin typeface="+mj-lt"/>
                        </a:rPr>
                        <a:t>invitations…</a:t>
                      </a:r>
                      <a:endParaRPr lang="fr-FR" sz="900" dirty="0">
                        <a:solidFill>
                          <a:srgbClr val="45479E"/>
                        </a:solidFill>
                        <a:effectLst/>
                        <a:latin typeface="+mj-lt"/>
                        <a:ea typeface="Calibri" panose="020F0502020204030204" pitchFamily="34" charset="0"/>
                        <a:cs typeface="Times New Roman" panose="02020603050405020304" pitchFamily="18" charset="0"/>
                      </a:endParaRPr>
                    </a:p>
                    <a:p>
                      <a:pPr marL="36000" indent="36000"/>
                      <a:endParaRPr lang="fr-FR" sz="900" dirty="0">
                        <a:solidFill>
                          <a:srgbClr val="45479E"/>
                        </a:solidFill>
                        <a:latin typeface="+mj-lt"/>
                      </a:endParaRPr>
                    </a:p>
                  </a:txBody>
                  <a:tcPr marL="36000" marR="3600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gn="l">
                        <a:buClr>
                          <a:srgbClr val="E8532B"/>
                        </a:buClr>
                        <a:buFont typeface="Wingdings" panose="05000000000000000000" pitchFamily="2" charset="2"/>
                        <a:buChar char="ü"/>
                      </a:pPr>
                      <a:endParaRPr lang="fr-FR" sz="900" dirty="0">
                        <a:solidFill>
                          <a:srgbClr val="45479E"/>
                        </a:solidFill>
                        <a:latin typeface="+mj-lt"/>
                      </a:endParaRPr>
                    </a:p>
                    <a:p>
                      <a:pPr marL="36000" indent="36000" algn="l">
                        <a:buClr>
                          <a:srgbClr val="E8532B"/>
                        </a:buClr>
                        <a:buFont typeface="Wingdings" panose="05000000000000000000" pitchFamily="2" charset="2"/>
                        <a:buChar char="ü"/>
                      </a:pPr>
                      <a:r>
                        <a:rPr lang="fr-FR" sz="900" dirty="0">
                          <a:solidFill>
                            <a:srgbClr val="45479E"/>
                          </a:solidFill>
                          <a:latin typeface="+mj-lt"/>
                        </a:rPr>
                        <a:t>Lieux d’hébergements</a:t>
                      </a:r>
                    </a:p>
                    <a:p>
                      <a:pPr marL="36000" indent="36000" algn="l">
                        <a:buClr>
                          <a:srgbClr val="E8532B"/>
                        </a:buClr>
                        <a:buFont typeface="Wingdings" panose="05000000000000000000" pitchFamily="2" charset="2"/>
                        <a:buChar char="ü"/>
                      </a:pPr>
                      <a:r>
                        <a:rPr lang="fr-FR" sz="900" dirty="0">
                          <a:solidFill>
                            <a:srgbClr val="45479E"/>
                          </a:solidFill>
                          <a:latin typeface="+mj-lt"/>
                        </a:rPr>
                        <a:t>Restauration, horaires, prestataires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Mise</a:t>
                      </a:r>
                      <a:r>
                        <a:rPr lang="fr-FR" sz="900" spc="-5" dirty="0">
                          <a:solidFill>
                            <a:srgbClr val="45479E"/>
                          </a:solidFill>
                          <a:effectLst/>
                          <a:latin typeface="+mj-lt"/>
                        </a:rPr>
                        <a:t> </a:t>
                      </a:r>
                      <a:r>
                        <a:rPr lang="fr-FR" sz="900" dirty="0">
                          <a:solidFill>
                            <a:srgbClr val="45479E"/>
                          </a:solidFill>
                          <a:effectLst/>
                          <a:latin typeface="+mj-lt"/>
                        </a:rPr>
                        <a:t>en place</a:t>
                      </a:r>
                      <a:r>
                        <a:rPr lang="fr-FR" sz="900" spc="-5" dirty="0">
                          <a:solidFill>
                            <a:srgbClr val="45479E"/>
                          </a:solidFill>
                          <a:effectLst/>
                          <a:latin typeface="+mj-lt"/>
                        </a:rPr>
                        <a:t> </a:t>
                      </a:r>
                      <a:r>
                        <a:rPr lang="fr-FR" sz="900" dirty="0">
                          <a:solidFill>
                            <a:srgbClr val="45479E"/>
                          </a:solidFill>
                          <a:effectLst/>
                          <a:latin typeface="+mj-lt"/>
                        </a:rPr>
                        <a:t>du budget</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Subventions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Sponsoring</a:t>
                      </a:r>
                    </a:p>
                    <a:p>
                      <a:pPr marL="36000" indent="36000">
                        <a:lnSpc>
                          <a:spcPts val="1120"/>
                        </a:lnSpc>
                      </a:pPr>
                      <a:endParaRPr lang="fr-FR" sz="900" dirty="0">
                        <a:solidFill>
                          <a:srgbClr val="45479E"/>
                        </a:solidFill>
                        <a:effectLst/>
                        <a:latin typeface="+mj-lt"/>
                      </a:endParaRP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Quelle organisation</a:t>
                      </a:r>
                    </a:p>
                    <a:p>
                      <a:pPr marL="36000" indent="36000">
                        <a:lnSpc>
                          <a:spcPts val="1120"/>
                        </a:lnSpc>
                      </a:pPr>
                      <a:r>
                        <a:rPr lang="fr-FR" sz="900" dirty="0">
                          <a:solidFill>
                            <a:srgbClr val="45479E"/>
                          </a:solidFill>
                          <a:effectLst/>
                          <a:latin typeface="+mj-lt"/>
                        </a:rPr>
                        <a:t>(trains,</a:t>
                      </a:r>
                      <a:r>
                        <a:rPr lang="fr-FR" sz="900" spc="-20" dirty="0">
                          <a:solidFill>
                            <a:srgbClr val="45479E"/>
                          </a:solidFill>
                          <a:effectLst/>
                          <a:latin typeface="+mj-lt"/>
                        </a:rPr>
                        <a:t> </a:t>
                      </a:r>
                      <a:r>
                        <a:rPr lang="fr-FR" sz="900" dirty="0">
                          <a:solidFill>
                            <a:srgbClr val="45479E"/>
                          </a:solidFill>
                          <a:effectLst/>
                          <a:latin typeface="+mj-lt"/>
                        </a:rPr>
                        <a:t>bus, navettes, parkings, amplitudes chauffeurs)</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Prévenir</a:t>
                      </a:r>
                      <a:r>
                        <a:rPr lang="fr-FR" sz="900" spc="-20" dirty="0">
                          <a:solidFill>
                            <a:srgbClr val="45479E"/>
                          </a:solidFill>
                          <a:effectLst/>
                          <a:latin typeface="+mj-lt"/>
                        </a:rPr>
                        <a:t> </a:t>
                      </a:r>
                      <a:r>
                        <a:rPr lang="fr-FR" sz="900" dirty="0">
                          <a:solidFill>
                            <a:srgbClr val="45479E"/>
                          </a:solidFill>
                          <a:effectLst/>
                          <a:latin typeface="+mj-lt"/>
                        </a:rPr>
                        <a:t>la</a:t>
                      </a:r>
                    </a:p>
                    <a:p>
                      <a:pPr marL="36000" indent="0">
                        <a:lnSpc>
                          <a:spcPts val="1215"/>
                        </a:lnSpc>
                        <a:spcBef>
                          <a:spcPts val="5"/>
                        </a:spcBef>
                        <a:spcAft>
                          <a:spcPts val="0"/>
                        </a:spcAft>
                        <a:buClr>
                          <a:srgbClr val="E8532B"/>
                        </a:buClr>
                        <a:buFont typeface="Wingdings" panose="05000000000000000000" pitchFamily="2" charset="2"/>
                        <a:buNone/>
                      </a:pPr>
                      <a:r>
                        <a:rPr lang="fr-FR" sz="900" dirty="0">
                          <a:solidFill>
                            <a:srgbClr val="45479E"/>
                          </a:solidFill>
                          <a:effectLst/>
                          <a:latin typeface="+mj-lt"/>
                        </a:rPr>
                        <a:t>préfecture</a:t>
                      </a:r>
                      <a:r>
                        <a:rPr lang="fr-FR" sz="900" spc="-15" dirty="0">
                          <a:solidFill>
                            <a:srgbClr val="45479E"/>
                          </a:solidFill>
                          <a:effectLst/>
                          <a:latin typeface="+mj-lt"/>
                        </a:rPr>
                        <a:t> </a:t>
                      </a:r>
                      <a:r>
                        <a:rPr lang="fr-FR" sz="900" dirty="0">
                          <a:solidFill>
                            <a:srgbClr val="45479E"/>
                          </a:solidFill>
                          <a:effectLst/>
                          <a:latin typeface="+mj-lt"/>
                        </a:rPr>
                        <a:t>et les</a:t>
                      </a:r>
                      <a:r>
                        <a:rPr lang="fr-FR" sz="900" spc="-5" dirty="0">
                          <a:solidFill>
                            <a:srgbClr val="45479E"/>
                          </a:solidFill>
                          <a:effectLst/>
                          <a:latin typeface="+mj-lt"/>
                        </a:rPr>
                        <a:t> </a:t>
                      </a:r>
                      <a:r>
                        <a:rPr lang="fr-FR" sz="900" dirty="0">
                          <a:solidFill>
                            <a:srgbClr val="45479E"/>
                          </a:solidFill>
                          <a:effectLst/>
                          <a:latin typeface="+mj-lt"/>
                        </a:rPr>
                        <a:t>collectivités.</a:t>
                      </a:r>
                    </a:p>
                    <a:p>
                      <a:pPr marL="36000" indent="36000">
                        <a:lnSpc>
                          <a:spcPts val="1125"/>
                        </a:lnSpc>
                        <a:buClr>
                          <a:srgbClr val="E8532B"/>
                        </a:buClr>
                        <a:buFont typeface="Wingdings" panose="05000000000000000000" pitchFamily="2" charset="2"/>
                        <a:buChar char="ü"/>
                      </a:pPr>
                      <a:r>
                        <a:rPr lang="fr-FR" sz="900" dirty="0">
                          <a:solidFill>
                            <a:srgbClr val="45479E"/>
                          </a:solidFill>
                          <a:effectLst/>
                          <a:latin typeface="+mj-lt"/>
                        </a:rPr>
                        <a:t>Assurer</a:t>
                      </a:r>
                      <a:r>
                        <a:rPr lang="fr-FR" sz="900" spc="-20" dirty="0">
                          <a:solidFill>
                            <a:srgbClr val="45479E"/>
                          </a:solidFill>
                          <a:effectLst/>
                          <a:latin typeface="+mj-lt"/>
                        </a:rPr>
                        <a:t> </a:t>
                      </a:r>
                      <a:r>
                        <a:rPr lang="fr-FR" sz="900" dirty="0">
                          <a:solidFill>
                            <a:srgbClr val="45479E"/>
                          </a:solidFill>
                          <a:effectLst/>
                          <a:latin typeface="+mj-lt"/>
                        </a:rPr>
                        <a:t>la sécurité</a:t>
                      </a:r>
                      <a:r>
                        <a:rPr lang="fr-FR" sz="900" spc="-15" dirty="0">
                          <a:solidFill>
                            <a:srgbClr val="45479E"/>
                          </a:solidFill>
                          <a:effectLst/>
                          <a:latin typeface="+mj-lt"/>
                        </a:rPr>
                        <a:t> </a:t>
                      </a:r>
                      <a:r>
                        <a:rPr lang="fr-FR" sz="900" dirty="0">
                          <a:solidFill>
                            <a:srgbClr val="45479E"/>
                          </a:solidFill>
                          <a:effectLst/>
                          <a:latin typeface="+mj-lt"/>
                        </a:rPr>
                        <a:t>(secouristes,</a:t>
                      </a:r>
                      <a:r>
                        <a:rPr lang="fr-FR" sz="900" spc="-15" dirty="0">
                          <a:solidFill>
                            <a:srgbClr val="45479E"/>
                          </a:solidFill>
                          <a:effectLst/>
                          <a:latin typeface="+mj-lt"/>
                        </a:rPr>
                        <a:t> </a:t>
                      </a:r>
                      <a:r>
                        <a:rPr lang="fr-FR" sz="900" dirty="0">
                          <a:solidFill>
                            <a:srgbClr val="45479E"/>
                          </a:solidFill>
                          <a:effectLst/>
                          <a:latin typeface="+mj-lt"/>
                        </a:rPr>
                        <a:t>pompiers,</a:t>
                      </a:r>
                      <a:r>
                        <a:rPr lang="fr-FR" sz="900" spc="-15" dirty="0">
                          <a:solidFill>
                            <a:srgbClr val="45479E"/>
                          </a:solidFill>
                          <a:effectLst/>
                          <a:latin typeface="+mj-lt"/>
                        </a:rPr>
                        <a:t> </a:t>
                      </a:r>
                      <a:r>
                        <a:rPr lang="fr-FR" sz="900" dirty="0">
                          <a:solidFill>
                            <a:srgbClr val="45479E"/>
                          </a:solidFill>
                          <a:effectLst/>
                          <a:latin typeface="+mj-lt"/>
                        </a:rPr>
                        <a:t>défibrillateurs)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Accueil,</a:t>
                      </a:r>
                      <a:r>
                        <a:rPr lang="fr-FR" sz="900" spc="-5" dirty="0">
                          <a:solidFill>
                            <a:srgbClr val="45479E"/>
                          </a:solidFill>
                          <a:effectLst/>
                          <a:latin typeface="+mj-lt"/>
                        </a:rPr>
                        <a:t> </a:t>
                      </a:r>
                      <a:r>
                        <a:rPr lang="fr-FR" sz="900" dirty="0">
                          <a:solidFill>
                            <a:srgbClr val="45479E"/>
                          </a:solidFill>
                          <a:effectLst/>
                          <a:latin typeface="+mj-lt"/>
                        </a:rPr>
                        <a:t>temps conviviaux</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Ronde des</a:t>
                      </a:r>
                      <a:r>
                        <a:rPr lang="fr-FR" sz="900" spc="-15" dirty="0">
                          <a:solidFill>
                            <a:srgbClr val="45479E"/>
                          </a:solidFill>
                          <a:effectLst/>
                          <a:latin typeface="+mj-lt"/>
                        </a:rPr>
                        <a:t> </a:t>
                      </a:r>
                      <a:r>
                        <a:rPr lang="fr-FR" sz="900" dirty="0">
                          <a:solidFill>
                            <a:srgbClr val="45479E"/>
                          </a:solidFill>
                          <a:effectLst/>
                          <a:latin typeface="+mj-lt"/>
                        </a:rPr>
                        <a:t>régions</a:t>
                      </a:r>
                    </a:p>
                    <a:p>
                      <a:pPr marL="88900" indent="-53975">
                        <a:lnSpc>
                          <a:spcPts val="1120"/>
                        </a:lnSpc>
                        <a:buClr>
                          <a:srgbClr val="E8532B"/>
                        </a:buClr>
                        <a:buFont typeface="Wingdings" panose="05000000000000000000" pitchFamily="2" charset="2"/>
                        <a:buChar char="ü"/>
                      </a:pPr>
                      <a:r>
                        <a:rPr lang="fr-FR" sz="900" spc="-15" dirty="0">
                          <a:solidFill>
                            <a:srgbClr val="45479E"/>
                          </a:solidFill>
                          <a:effectLst/>
                          <a:latin typeface="+mj-lt"/>
                        </a:rPr>
                        <a:t> A</a:t>
                      </a:r>
                      <a:r>
                        <a:rPr lang="fr-FR" sz="900" dirty="0">
                          <a:solidFill>
                            <a:srgbClr val="45479E"/>
                          </a:solidFill>
                          <a:effectLst/>
                          <a:latin typeface="+mj-lt"/>
                        </a:rPr>
                        <a:t>nimation sportive, </a:t>
                      </a:r>
                      <a:r>
                        <a:rPr lang="fr-FR" sz="900" spc="-15" dirty="0">
                          <a:solidFill>
                            <a:srgbClr val="45479E"/>
                          </a:solidFill>
                          <a:effectLst/>
                          <a:latin typeface="+mj-lt"/>
                        </a:rPr>
                        <a:t>c</a:t>
                      </a:r>
                      <a:r>
                        <a:rPr lang="fr-FR" sz="900" dirty="0">
                          <a:solidFill>
                            <a:srgbClr val="45479E"/>
                          </a:solidFill>
                          <a:effectLst/>
                          <a:latin typeface="+mj-lt"/>
                        </a:rPr>
                        <a:t>ulturell</a:t>
                      </a:r>
                      <a:r>
                        <a:rPr lang="fr-FR" sz="900" spc="-20" dirty="0">
                          <a:solidFill>
                            <a:srgbClr val="45479E"/>
                          </a:solidFill>
                          <a:effectLst/>
                          <a:latin typeface="+mj-lt"/>
                        </a:rPr>
                        <a:t>e et s</a:t>
                      </a:r>
                      <a:r>
                        <a:rPr lang="fr-FR" sz="900" dirty="0">
                          <a:solidFill>
                            <a:srgbClr val="45479E"/>
                          </a:solidFill>
                          <a:effectLst/>
                          <a:latin typeface="+mj-lt"/>
                        </a:rPr>
                        <a:t>pirituelle</a:t>
                      </a:r>
                    </a:p>
                    <a:p>
                      <a:pPr marL="36000" indent="36000"/>
                      <a:endParaRPr lang="fr-FR" sz="900" dirty="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dirty="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dirty="0">
                          <a:solidFill>
                            <a:srgbClr val="45479E"/>
                          </a:solidFill>
                          <a:effectLst/>
                          <a:latin typeface="+mj-lt"/>
                        </a:rPr>
                        <a:t>Lien</a:t>
                      </a:r>
                      <a:r>
                        <a:rPr lang="fr-FR" sz="900" spc="-10" dirty="0">
                          <a:solidFill>
                            <a:srgbClr val="45479E"/>
                          </a:solidFill>
                          <a:effectLst/>
                          <a:latin typeface="+mj-lt"/>
                        </a:rPr>
                        <a:t> </a:t>
                      </a:r>
                      <a:r>
                        <a:rPr lang="fr-FR" sz="900" dirty="0">
                          <a:solidFill>
                            <a:srgbClr val="45479E"/>
                          </a:solidFill>
                          <a:effectLst/>
                          <a:latin typeface="+mj-lt"/>
                        </a:rPr>
                        <a:t>avec</a:t>
                      </a:r>
                      <a:r>
                        <a:rPr lang="fr-FR" sz="900" spc="-5" dirty="0">
                          <a:solidFill>
                            <a:srgbClr val="45479E"/>
                          </a:solidFill>
                          <a:effectLst/>
                          <a:latin typeface="+mj-lt"/>
                        </a:rPr>
                        <a:t> </a:t>
                      </a:r>
                      <a:r>
                        <a:rPr lang="fr-FR" sz="900" dirty="0">
                          <a:solidFill>
                            <a:srgbClr val="45479E"/>
                          </a:solidFill>
                          <a:effectLst/>
                          <a:latin typeface="+mj-lt"/>
                        </a:rPr>
                        <a:t>les</a:t>
                      </a:r>
                      <a:r>
                        <a:rPr lang="fr-FR" sz="900" spc="-10" dirty="0">
                          <a:solidFill>
                            <a:srgbClr val="45479E"/>
                          </a:solidFill>
                          <a:effectLst/>
                          <a:latin typeface="+mj-lt"/>
                        </a:rPr>
                        <a:t> </a:t>
                      </a:r>
                      <a:r>
                        <a:rPr lang="fr-FR" sz="900" dirty="0">
                          <a:solidFill>
                            <a:srgbClr val="45479E"/>
                          </a:solidFill>
                          <a:effectLst/>
                          <a:latin typeface="+mj-lt"/>
                        </a:rPr>
                        <a:t>ins</a:t>
                      </a:r>
                      <a:r>
                        <a:rPr lang="fr-FR" sz="900" dirty="0">
                          <a:solidFill>
                            <a:srgbClr val="45479E"/>
                          </a:solidFill>
                          <a:effectLst/>
                          <a:latin typeface="+mj-lt"/>
                          <a:ea typeface="+mn-ea"/>
                          <a:cs typeface="+mn-cs"/>
                        </a:rPr>
                        <a:t>tances</a:t>
                      </a:r>
                      <a:endParaRPr lang="fr-FR" sz="900"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Invitation</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Affiches</a:t>
                      </a:r>
                      <a:endParaRPr lang="fr-FR" sz="900" spc="-15" dirty="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Publicité</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Logo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Presse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Photo, vidéo</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Gestion cérémonie</a:t>
                      </a:r>
                    </a:p>
                    <a:p>
                      <a:pPr marL="36000" indent="36000">
                        <a:lnSpc>
                          <a:spcPts val="1120"/>
                        </a:lnSpc>
                        <a:buClr>
                          <a:srgbClr val="E8532B"/>
                        </a:buClr>
                        <a:buFont typeface="Wingdings" panose="05000000000000000000" pitchFamily="2" charset="2"/>
                        <a:buChar char="ü"/>
                      </a:pPr>
                      <a:r>
                        <a:rPr lang="fr-FR" sz="900" dirty="0">
                          <a:solidFill>
                            <a:srgbClr val="45479E"/>
                          </a:solidFill>
                          <a:effectLst/>
                          <a:latin typeface="+mj-lt"/>
                        </a:rPr>
                        <a:t>Récompenses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1266088040"/>
                  </a:ext>
                </a:extLst>
              </a:tr>
              <a:tr h="54531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1F3863"/>
                            </a:solidFill>
                          </a:uFill>
                          <a:latin typeface="+mj-lt"/>
                        </a:rPr>
                        <a:t>Retour</a:t>
                      </a:r>
                      <a:r>
                        <a:rPr lang="fr-FR" sz="1050" u="none" spc="-2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d’évaluation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du</a:t>
                      </a:r>
                      <a:r>
                        <a:rPr lang="fr-FR" sz="1050" u="none" spc="-10" dirty="0">
                          <a:solidFill>
                            <a:srgbClr val="45479E"/>
                          </a:solidFill>
                          <a:effectLst/>
                          <a:uFill>
                            <a:solidFill>
                              <a:srgbClr val="1F3863"/>
                            </a:solidFill>
                          </a:uFill>
                          <a:latin typeface="+mj-lt"/>
                        </a:rPr>
                        <a:t> championnat</a:t>
                      </a:r>
                      <a:r>
                        <a:rPr lang="fr-FR" sz="1050" u="none" dirty="0">
                          <a:solidFill>
                            <a:srgbClr val="45479E"/>
                          </a:solidFill>
                          <a:effectLst/>
                          <a:uFill>
                            <a:solidFill>
                              <a:srgbClr val="1F3863"/>
                            </a:solidFill>
                          </a:uFill>
                          <a:latin typeface="+mj-lt"/>
                        </a:rPr>
                        <a:t> en</a:t>
                      </a:r>
                      <a:r>
                        <a:rPr lang="fr-FR" sz="1050" u="none" spc="-10" dirty="0">
                          <a:solidFill>
                            <a:srgbClr val="45479E"/>
                          </a:solidFill>
                          <a:effectLst/>
                          <a:uFill>
                            <a:solidFill>
                              <a:srgbClr val="1F3863"/>
                            </a:solidFill>
                          </a:uFill>
                          <a:latin typeface="+mj-lt"/>
                        </a:rPr>
                        <a:t> </a:t>
                      </a:r>
                      <a:r>
                        <a:rPr lang="fr-FR" sz="1050" u="none" dirty="0">
                          <a:solidFill>
                            <a:srgbClr val="45479E"/>
                          </a:solidFill>
                          <a:effectLst/>
                          <a:uFill>
                            <a:solidFill>
                              <a:srgbClr val="1F3863"/>
                            </a:solidFill>
                          </a:uFill>
                          <a:latin typeface="+mj-lt"/>
                        </a:rPr>
                        <a:t>CTN</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dirty="0">
                          <a:solidFill>
                            <a:srgbClr val="45479E"/>
                          </a:solidFill>
                          <a:effectLst/>
                          <a:uFill>
                            <a:solidFill>
                              <a:srgbClr val="385522"/>
                            </a:solidFill>
                          </a:uFill>
                          <a:latin typeface="+mj-lt"/>
                        </a:rPr>
                        <a:t>Veiller</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à</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notre</a:t>
                      </a:r>
                      <a:r>
                        <a:rPr lang="fr-FR" sz="1050" u="none" spc="-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impact</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carbone</a:t>
                      </a:r>
                      <a:r>
                        <a:rPr lang="fr-FR" sz="1050" u="none" spc="-10"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et</a:t>
                      </a:r>
                      <a:r>
                        <a:rPr lang="fr-FR" sz="1050" u="none" spc="-15" dirty="0">
                          <a:solidFill>
                            <a:srgbClr val="45479E"/>
                          </a:solidFill>
                          <a:effectLst/>
                          <a:uFill>
                            <a:solidFill>
                              <a:srgbClr val="385522"/>
                            </a:solidFill>
                          </a:uFill>
                          <a:latin typeface="+mj-lt"/>
                        </a:rPr>
                        <a:t> </a:t>
                      </a:r>
                      <a:r>
                        <a:rPr lang="fr-FR" sz="1050" u="none" dirty="0">
                          <a:solidFill>
                            <a:srgbClr val="45479E"/>
                          </a:solidFill>
                          <a:effectLst/>
                          <a:uFill>
                            <a:solidFill>
                              <a:srgbClr val="385522"/>
                            </a:solidFill>
                          </a:uFill>
                          <a:latin typeface="+mj-lt"/>
                        </a:rPr>
                        <a:t>de</a:t>
                      </a:r>
                      <a:r>
                        <a:rPr lang="fr-FR" sz="1050" u="none" spc="-15" dirty="0">
                          <a:solidFill>
                            <a:srgbClr val="45479E"/>
                          </a:solidFill>
                          <a:effectLst/>
                          <a:uFill>
                            <a:solidFill>
                              <a:srgbClr val="385522"/>
                            </a:solidFill>
                          </a:uFill>
                          <a:latin typeface="+mj-lt"/>
                        </a:rPr>
                        <a:t> </a:t>
                      </a:r>
                      <a:r>
                        <a:rPr lang="fr-FR" sz="1050" u="none" dirty="0" err="1">
                          <a:solidFill>
                            <a:srgbClr val="45479E"/>
                          </a:solidFill>
                          <a:effectLst/>
                          <a:uFill>
                            <a:solidFill>
                              <a:srgbClr val="385522"/>
                            </a:solidFill>
                          </a:uFill>
                          <a:latin typeface="+mj-lt"/>
                        </a:rPr>
                        <a:t>Consomm</a:t>
                      </a:r>
                      <a:r>
                        <a:rPr lang="fr-FR" sz="1050" u="none" dirty="0">
                          <a:solidFill>
                            <a:srgbClr val="45479E"/>
                          </a:solidFill>
                          <a:effectLst/>
                          <a:uFill>
                            <a:solidFill>
                              <a:srgbClr val="385522"/>
                            </a:solidFill>
                          </a:uFill>
                          <a:latin typeface="+mj-lt"/>
                        </a:rPr>
                        <a:t>-Acteur</a:t>
                      </a:r>
                      <a:endParaRPr lang="fr-FR" sz="1050" u="none" dirty="0">
                        <a:solidFill>
                          <a:srgbClr val="45479E"/>
                        </a:solidFill>
                        <a:effectLs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987334267"/>
                  </a:ext>
                </a:extLst>
              </a:tr>
            </a:tbl>
          </a:graphicData>
        </a:graphic>
      </p:graphicFrame>
    </p:spTree>
    <p:extLst>
      <p:ext uri="{BB962C8B-B14F-4D97-AF65-F5344CB8AC3E}">
        <p14:creationId xmlns:p14="http://schemas.microsoft.com/office/powerpoint/2010/main" val="309527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248619" y="2528807"/>
            <a:ext cx="2718131" cy="2199256"/>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de spectacle : capacité</a:t>
            </a:r>
          </a:p>
          <a:p>
            <a:pPr marL="10800" marR="5080" lvl="4">
              <a:lnSpc>
                <a:spcPct val="102699"/>
              </a:lnSpc>
              <a:spcBef>
                <a:spcPts val="90"/>
              </a:spcBef>
              <a:buClr>
                <a:srgbClr val="F4C009"/>
              </a:buClr>
            </a:pPr>
            <a:r>
              <a:rPr lang="fr-FR" sz="1200" spc="-10" dirty="0">
                <a:solidFill>
                  <a:srgbClr val="2E3092"/>
                </a:solidFill>
                <a:latin typeface="Calibri"/>
                <a:cs typeface="Calibri"/>
              </a:rPr>
              <a:t> toutes catégories sur 2 ou 3 jours : entre 400 et  500. Idéalement 3 jours : 2 jours collège, 1 jour lycée.</a:t>
            </a:r>
          </a:p>
          <a:p>
            <a:pPr marL="10800" marR="5080" lvl="4">
              <a:lnSpc>
                <a:spcPct val="102699"/>
              </a:lnSpc>
              <a:spcBef>
                <a:spcPts val="90"/>
              </a:spcBef>
              <a:buClr>
                <a:srgbClr val="F4C009"/>
              </a:buClr>
            </a:pPr>
            <a:r>
              <a:rPr lang="fr-FR" sz="1200" spc="-10" dirty="0">
                <a:solidFill>
                  <a:srgbClr val="2E3092"/>
                </a:solidFill>
                <a:latin typeface="Calibri"/>
                <a:cs typeface="Calibri"/>
              </a:rPr>
              <a:t>Collège uniquement : environ 350</a:t>
            </a:r>
          </a:p>
          <a:p>
            <a:pPr marL="10800" marR="5080" lvl="4">
              <a:lnSpc>
                <a:spcPct val="102699"/>
              </a:lnSpc>
              <a:spcBef>
                <a:spcPts val="90"/>
              </a:spcBef>
              <a:buClr>
                <a:srgbClr val="F4C009"/>
              </a:buClr>
            </a:pPr>
            <a:r>
              <a:rPr lang="fr-FR" sz="1200" spc="-10" dirty="0">
                <a:solidFill>
                  <a:srgbClr val="2E3092"/>
                </a:solidFill>
                <a:latin typeface="Calibri"/>
                <a:cs typeface="Calibri"/>
              </a:rPr>
              <a:t>Lycée uniquement environ 150</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Dimension scène : 10x10 minimum</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Espace pour les ateliers artistiques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Vestiaires avec point d’eau et miroir</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de réunion et/ ou secrétariat</a:t>
            </a:r>
          </a:p>
          <a:p>
            <a:pPr marL="184150" marR="5080" indent="-17145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Salle d’accueil pour le 1</a:t>
            </a:r>
            <a:r>
              <a:rPr lang="fr-FR" sz="1200" spc="-10" baseline="30000" dirty="0">
                <a:solidFill>
                  <a:srgbClr val="2E3092"/>
                </a:solidFill>
                <a:latin typeface="Calibri"/>
                <a:cs typeface="Calibri"/>
              </a:rPr>
              <a:t>er</a:t>
            </a:r>
            <a:r>
              <a:rPr lang="fr-FR" sz="1200" spc="-10" dirty="0">
                <a:solidFill>
                  <a:srgbClr val="2E3092"/>
                </a:solidFill>
                <a:latin typeface="Calibri"/>
                <a:cs typeface="Calibri"/>
              </a:rPr>
              <a:t> soir</a:t>
            </a: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Infrastructures, matériel  </a:t>
            </a:r>
          </a:p>
        </p:txBody>
      </p:sp>
      <p:sp>
        <p:nvSpPr>
          <p:cNvPr id="15" name="object 4">
            <a:extLst>
              <a:ext uri="{FF2B5EF4-FFF2-40B4-BE49-F238E27FC236}">
                <a16:creationId xmlns:a16="http://schemas.microsoft.com/office/drawing/2014/main" id="{010A2D17-DB8B-C787-20DB-BC83E59FECAE}"/>
              </a:ext>
            </a:extLst>
          </p:cNvPr>
          <p:cNvSpPr txBox="1">
            <a:spLocks/>
          </p:cNvSpPr>
          <p:nvPr/>
        </p:nvSpPr>
        <p:spPr>
          <a:xfrm>
            <a:off x="3929890" y="2027614"/>
            <a:ext cx="133597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Matériel</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6327853" y="2045763"/>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Secrétariat sur site</a:t>
            </a:r>
            <a:endParaRPr lang="fr-FR" sz="2000" b="1" dirty="0"/>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347203" y="2045763"/>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dirty="0">
                <a:solidFill>
                  <a:srgbClr val="2E3092"/>
                </a:solidFill>
              </a:rPr>
              <a:t>Installations sportives</a:t>
            </a:r>
            <a:endParaRPr lang="fr-FR" sz="2000" b="1" dirty="0"/>
          </a:p>
        </p:txBody>
      </p:sp>
      <p:cxnSp>
        <p:nvCxnSpPr>
          <p:cNvPr id="13" name="Connecteur droit 12">
            <a:extLst>
              <a:ext uri="{FF2B5EF4-FFF2-40B4-BE49-F238E27FC236}">
                <a16:creationId xmlns:a16="http://schemas.microsoft.com/office/drawing/2014/main" id="{F3DB2E79-0E45-9B42-A76A-53E4906BFF4E}"/>
              </a:ext>
            </a:extLst>
          </p:cNvPr>
          <p:cNvCxnSpPr>
            <a:cxnSpLocks/>
          </p:cNvCxnSpPr>
          <p:nvPr/>
        </p:nvCxnSpPr>
        <p:spPr>
          <a:xfrm>
            <a:off x="3111049" y="1926125"/>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6088411" y="1926125"/>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8" name="object 8">
            <a:extLst>
              <a:ext uri="{FF2B5EF4-FFF2-40B4-BE49-F238E27FC236}">
                <a16:creationId xmlns:a16="http://schemas.microsoft.com/office/drawing/2014/main" id="{9BDF46AB-DD86-58C8-C713-A7DF25D3579F}"/>
              </a:ext>
            </a:extLst>
          </p:cNvPr>
          <p:cNvSpPr txBox="1"/>
          <p:nvPr/>
        </p:nvSpPr>
        <p:spPr>
          <a:xfrm>
            <a:off x="3212934" y="2528807"/>
            <a:ext cx="2718131" cy="1957780"/>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Régie en lien avec la salle : son et lumière avec régisseur</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Musique  : ordinateur, clé USB (voir avec le régisseur)</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Matériel vidéo : caméra et pied caméra (film pour bibliothèque de chorégraphies)</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Accessoires autorisés : ignifugés et transportables par une personne</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Veilleuses ou petites lampes pour jury</a:t>
            </a:r>
          </a:p>
        </p:txBody>
      </p:sp>
      <p:sp>
        <p:nvSpPr>
          <p:cNvPr id="19" name="object 8">
            <a:extLst>
              <a:ext uri="{FF2B5EF4-FFF2-40B4-BE49-F238E27FC236}">
                <a16:creationId xmlns:a16="http://schemas.microsoft.com/office/drawing/2014/main" id="{F1C8D0EE-13BF-0B07-E9C1-FDACEEBF5BB2}"/>
              </a:ext>
            </a:extLst>
          </p:cNvPr>
          <p:cNvSpPr txBox="1"/>
          <p:nvPr/>
        </p:nvSpPr>
        <p:spPr>
          <a:xfrm>
            <a:off x="6229139" y="2503159"/>
            <a:ext cx="2718131" cy="791050"/>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Fournitures : stylos, papier, scotch, punaises, …</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Fiches notation</a:t>
            </a:r>
          </a:p>
          <a:p>
            <a:pPr marL="183600" marR="5080" indent="-172800">
              <a:lnSpc>
                <a:spcPct val="102699"/>
              </a:lnSpc>
              <a:spcBef>
                <a:spcPts val="90"/>
              </a:spcBef>
              <a:buClr>
                <a:srgbClr val="F4C009"/>
              </a:buClr>
              <a:buFont typeface="Wingdings" panose="05000000000000000000" pitchFamily="2" charset="2"/>
              <a:buChar char="ü"/>
            </a:pPr>
            <a:r>
              <a:rPr lang="fr-FR" sz="1200" spc="-10" dirty="0">
                <a:solidFill>
                  <a:srgbClr val="2E3092"/>
                </a:solidFill>
                <a:latin typeface="Calibri"/>
                <a:cs typeface="Calibri"/>
              </a:rPr>
              <a:t>Ordinateur et possibilité d’imprimer</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
        <p:nvSpPr>
          <p:cNvPr id="4" name="object 5">
            <a:extLst>
              <a:ext uri="{FF2B5EF4-FFF2-40B4-BE49-F238E27FC236}">
                <a16:creationId xmlns:a16="http://schemas.microsoft.com/office/drawing/2014/main" id="{8EC4CB73-7299-B764-990A-A0A10F958F1D}"/>
              </a:ext>
            </a:extLst>
          </p:cNvPr>
          <p:cNvSpPr txBox="1"/>
          <p:nvPr/>
        </p:nvSpPr>
        <p:spPr>
          <a:xfrm>
            <a:off x="1183568" y="1204930"/>
            <a:ext cx="6703849" cy="456535"/>
          </a:xfrm>
          <a:prstGeom prst="rect">
            <a:avLst/>
          </a:prstGeom>
        </p:spPr>
        <p:txBody>
          <a:bodyPr vert="horz" wrap="square" lIns="0" tIns="12700" rIns="0" bIns="0" rtlCol="0">
            <a:spAutoFit/>
          </a:bodyPr>
          <a:lstStyle/>
          <a:p>
            <a:pPr marL="12700">
              <a:lnSpc>
                <a:spcPct val="100000"/>
              </a:lnSpc>
              <a:spcBef>
                <a:spcPts val="100"/>
              </a:spcBef>
            </a:pPr>
            <a:r>
              <a:rPr lang="fr-FR" sz="1400" dirty="0">
                <a:solidFill>
                  <a:srgbClr val="2E3092"/>
                </a:solidFill>
                <a:latin typeface="Calibri"/>
                <a:cs typeface="Calibri"/>
              </a:rPr>
              <a:t>Prévoir une journée par championnat (collège/lycée) avec un jury identique par catégorie.</a:t>
            </a:r>
          </a:p>
          <a:p>
            <a:pPr marL="12700">
              <a:lnSpc>
                <a:spcPct val="100000"/>
              </a:lnSpc>
              <a:spcBef>
                <a:spcPts val="100"/>
              </a:spcBef>
            </a:pPr>
            <a:r>
              <a:rPr lang="fr-FR" sz="1400" dirty="0">
                <a:solidFill>
                  <a:srgbClr val="2E3092"/>
                </a:solidFill>
                <a:latin typeface="Calibri"/>
                <a:cs typeface="Calibri"/>
              </a:rPr>
              <a:t>Possibilité d’organiser que le collège ou le lycée.</a:t>
            </a:r>
          </a:p>
        </p:txBody>
      </p:sp>
    </p:spTree>
    <p:extLst>
      <p:ext uri="{BB962C8B-B14F-4D97-AF65-F5344CB8AC3E}">
        <p14:creationId xmlns:p14="http://schemas.microsoft.com/office/powerpoint/2010/main" val="32234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58C4AE19-B2B2-6BA9-50AC-00E81FDB213C}"/>
              </a:ext>
            </a:extLst>
          </p:cNvPr>
          <p:cNvGraphicFramePr>
            <a:graphicFrameLocks noGrp="1"/>
          </p:cNvGraphicFramePr>
          <p:nvPr>
            <p:extLst>
              <p:ext uri="{D42A27DB-BD31-4B8C-83A1-F6EECF244321}">
                <p14:modId xmlns:p14="http://schemas.microsoft.com/office/powerpoint/2010/main" val="236079824"/>
              </p:ext>
            </p:extLst>
          </p:nvPr>
        </p:nvGraphicFramePr>
        <p:xfrm>
          <a:off x="850231" y="2157520"/>
          <a:ext cx="7443537" cy="2542960"/>
        </p:xfrm>
        <a:graphic>
          <a:graphicData uri="http://schemas.openxmlformats.org/drawingml/2006/table">
            <a:tbl>
              <a:tblPr firstRow="1" firstCol="1" bandRow="1">
                <a:tableStyleId>{1E171933-4619-4E11-9A3F-F7608DF75F80}</a:tableStyleId>
              </a:tblPr>
              <a:tblGrid>
                <a:gridCol w="2481179">
                  <a:extLst>
                    <a:ext uri="{9D8B030D-6E8A-4147-A177-3AD203B41FA5}">
                      <a16:colId xmlns:a16="http://schemas.microsoft.com/office/drawing/2014/main" val="2599986768"/>
                    </a:ext>
                  </a:extLst>
                </a:gridCol>
                <a:gridCol w="2481179">
                  <a:extLst>
                    <a:ext uri="{9D8B030D-6E8A-4147-A177-3AD203B41FA5}">
                      <a16:colId xmlns:a16="http://schemas.microsoft.com/office/drawing/2014/main" val="3082520944"/>
                    </a:ext>
                  </a:extLst>
                </a:gridCol>
                <a:gridCol w="2481179">
                  <a:extLst>
                    <a:ext uri="{9D8B030D-6E8A-4147-A177-3AD203B41FA5}">
                      <a16:colId xmlns:a16="http://schemas.microsoft.com/office/drawing/2014/main" val="1596865645"/>
                    </a:ext>
                  </a:extLst>
                </a:gridCol>
              </a:tblGrid>
              <a:tr h="267247">
                <a:tc>
                  <a:txBody>
                    <a:bodyPr/>
                    <a:lstStyle/>
                    <a:p>
                      <a:pPr algn="ctr">
                        <a:lnSpc>
                          <a:spcPct val="107000"/>
                        </a:lnSpc>
                        <a:spcAft>
                          <a:spcPts val="800"/>
                        </a:spcAft>
                      </a:pPr>
                      <a:r>
                        <a:rPr lang="fr-FR" sz="1000" dirty="0">
                          <a:solidFill>
                            <a:srgbClr val="2E3092"/>
                          </a:solidFill>
                          <a:effectLst/>
                        </a:rPr>
                        <a:t> Veille de la compétition avec CTN</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1</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dirty="0">
                          <a:solidFill>
                            <a:srgbClr val="2E3092"/>
                          </a:solidFill>
                          <a:effectLst/>
                        </a:rPr>
                        <a:t>JOUR 2</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solidFill>
                      <a:srgbClr val="F4C009"/>
                    </a:solidFill>
                  </a:tcPr>
                </a:tc>
                <a:extLst>
                  <a:ext uri="{0D108BD9-81ED-4DB2-BD59-A6C34878D82A}">
                    <a16:rowId xmlns:a16="http://schemas.microsoft.com/office/drawing/2014/main" val="2790390601"/>
                  </a:ext>
                </a:extLst>
              </a:tr>
              <a:tr h="597467">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Accueil : pointage des inscrits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Feuille de route des groupes : horaires, lieu, ordre de passage</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Accueil technique : vérification des licences</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Composition du groupe</a:t>
                      </a: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Correspondance titre/propos/musique/effectif/type de groupe (AS, option)</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dirty="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dirty="0">
                          <a:solidFill>
                            <a:srgbClr val="2E3092"/>
                          </a:solidFill>
                          <a:effectLst/>
                        </a:rPr>
                        <a:t>Si championnat sur 3 jours, possibilité de faire l’accueil le matin de la compétition</a:t>
                      </a:r>
                    </a:p>
                  </a:txBody>
                  <a:tcPr marL="37804" marR="37804" marT="0" marB="0">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dirty="0">
                          <a:solidFill>
                            <a:srgbClr val="2E3092"/>
                          </a:solidFill>
                          <a:effectLst/>
                        </a:rPr>
                        <a:t>Championnat collège ou lycée</a:t>
                      </a:r>
                    </a:p>
                    <a:p>
                      <a:pPr algn="ctr">
                        <a:lnSpc>
                          <a:spcPct val="100000"/>
                        </a:lnSpc>
                        <a:spcBef>
                          <a:spcPts val="0"/>
                        </a:spcBef>
                        <a:spcAft>
                          <a:spcPts val="0"/>
                        </a:spcAft>
                      </a:pPr>
                      <a:r>
                        <a:rPr lang="fr-FR" sz="1000" b="1" dirty="0">
                          <a:solidFill>
                            <a:srgbClr val="2E3092"/>
                          </a:solidFill>
                          <a:effectLst/>
                        </a:rPr>
                        <a:t>Matin</a:t>
                      </a:r>
                    </a:p>
                    <a:p>
                      <a:pPr algn="ctr">
                        <a:lnSpc>
                          <a:spcPct val="100000"/>
                        </a:lnSpc>
                        <a:spcBef>
                          <a:spcPts val="0"/>
                        </a:spcBef>
                        <a:spcAft>
                          <a:spcPts val="0"/>
                        </a:spcAft>
                      </a:pPr>
                      <a:r>
                        <a:rPr lang="fr-FR" sz="1000" dirty="0">
                          <a:solidFill>
                            <a:srgbClr val="2E3092"/>
                          </a:solidFill>
                          <a:effectLst/>
                        </a:rPr>
                        <a:t>Répétitions et ateliers</a:t>
                      </a:r>
                    </a:p>
                    <a:p>
                      <a:pPr algn="ctr">
                        <a:lnSpc>
                          <a:spcPct val="100000"/>
                        </a:lnSpc>
                        <a:spcBef>
                          <a:spcPts val="0"/>
                        </a:spcBef>
                        <a:spcAft>
                          <a:spcPts val="0"/>
                        </a:spcAft>
                      </a:pPr>
                      <a:r>
                        <a:rPr lang="fr-FR" sz="1000" dirty="0">
                          <a:solidFill>
                            <a:srgbClr val="2E3092"/>
                          </a:solidFill>
                          <a:effectLst/>
                        </a:rPr>
                        <a:t>Réunion des JO</a:t>
                      </a:r>
                    </a:p>
                    <a:p>
                      <a:pPr algn="ctr">
                        <a:lnSpc>
                          <a:spcPct val="100000"/>
                        </a:lnSpc>
                        <a:spcBef>
                          <a:spcPts val="0"/>
                        </a:spcBef>
                        <a:spcAft>
                          <a:spcPts val="0"/>
                        </a:spcAft>
                      </a:pPr>
                      <a:endParaRPr lang="fr-FR" sz="1000" dirty="0">
                        <a:solidFill>
                          <a:srgbClr val="2E3092"/>
                        </a:solidFill>
                        <a:effectLst/>
                      </a:endParaRPr>
                    </a:p>
                    <a:p>
                      <a:pPr algn="ctr">
                        <a:lnSpc>
                          <a:spcPct val="100000"/>
                        </a:lnSpc>
                        <a:spcBef>
                          <a:spcPts val="0"/>
                        </a:spcBef>
                        <a:spcAft>
                          <a:spcPts val="0"/>
                        </a:spcAft>
                      </a:pPr>
                      <a:r>
                        <a:rPr lang="fr-FR" sz="1000" b="1" dirty="0">
                          <a:solidFill>
                            <a:srgbClr val="2E3092"/>
                          </a:solidFill>
                          <a:effectLst/>
                        </a:rPr>
                        <a:t>Après-mid</a:t>
                      </a:r>
                      <a:r>
                        <a:rPr lang="fr-FR" sz="1000" dirty="0">
                          <a:solidFill>
                            <a:srgbClr val="2E3092"/>
                          </a:solidFill>
                          <a:effectLst/>
                        </a:rPr>
                        <a:t>i</a:t>
                      </a:r>
                    </a:p>
                    <a:p>
                      <a:pPr algn="ctr">
                        <a:lnSpc>
                          <a:spcPct val="100000"/>
                        </a:lnSpc>
                        <a:spcBef>
                          <a:spcPts val="0"/>
                        </a:spcBef>
                        <a:spcAft>
                          <a:spcPts val="0"/>
                        </a:spcAft>
                      </a:pPr>
                      <a:r>
                        <a:rPr lang="fr-FR" sz="1000" dirty="0">
                          <a:solidFill>
                            <a:srgbClr val="2E3092"/>
                          </a:solidFill>
                          <a:effectLst/>
                        </a:rPr>
                        <a:t>Spectacle</a:t>
                      </a:r>
                    </a:p>
                    <a:p>
                      <a:pPr algn="ctr">
                        <a:lnSpc>
                          <a:spcPct val="100000"/>
                        </a:lnSpc>
                        <a:spcBef>
                          <a:spcPts val="0"/>
                        </a:spcBef>
                        <a:spcAft>
                          <a:spcPts val="0"/>
                        </a:spcAft>
                      </a:pPr>
                      <a:r>
                        <a:rPr lang="fr-FR" sz="1000" dirty="0">
                          <a:solidFill>
                            <a:srgbClr val="2E3092"/>
                          </a:solidFill>
                          <a:effectLst/>
                        </a:rPr>
                        <a:t>Remise des récompenses si un championnat unique (collège ou lycée)</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000" dirty="0">
                        <a:solidFill>
                          <a:srgbClr val="2E3092"/>
                        </a:solidFill>
                        <a:effectLst/>
                      </a:endParaRPr>
                    </a:p>
                    <a:p>
                      <a:pPr algn="ctr">
                        <a:lnSpc>
                          <a:spcPct val="100000"/>
                        </a:lnSpc>
                        <a:spcBef>
                          <a:spcPts val="0"/>
                        </a:spcBef>
                        <a:spcAft>
                          <a:spcPts val="0"/>
                        </a:spcAft>
                      </a:pPr>
                      <a:r>
                        <a:rPr lang="fr-FR" sz="1000" b="1" dirty="0">
                          <a:solidFill>
                            <a:srgbClr val="2E3092"/>
                          </a:solidFill>
                          <a:effectLst/>
                        </a:rPr>
                        <a:t>Soirée</a:t>
                      </a:r>
                    </a:p>
                    <a:p>
                      <a:pPr algn="ctr">
                        <a:lnSpc>
                          <a:spcPct val="100000"/>
                        </a:lnSpc>
                        <a:spcBef>
                          <a:spcPts val="0"/>
                        </a:spcBef>
                        <a:spcAft>
                          <a:spcPts val="0"/>
                        </a:spcAft>
                      </a:pPr>
                      <a:r>
                        <a:rPr lang="fr-FR" sz="1000" b="1" dirty="0">
                          <a:solidFill>
                            <a:srgbClr val="2E3092"/>
                          </a:solidFill>
                          <a:effectLst/>
                        </a:rPr>
                        <a:t>A</a:t>
                      </a:r>
                      <a:r>
                        <a:rPr lang="fr-FR" sz="1000" dirty="0">
                          <a:solidFill>
                            <a:srgbClr val="2E3092"/>
                          </a:solidFill>
                          <a:effectLst/>
                        </a:rPr>
                        <a:t>ccueil si arrivée de groupe</a:t>
                      </a:r>
                    </a:p>
                    <a:p>
                      <a:pPr algn="ctr">
                        <a:lnSpc>
                          <a:spcPct val="100000"/>
                        </a:lnSpc>
                        <a:spcBef>
                          <a:spcPts val="0"/>
                        </a:spcBef>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Animation éventuellement</a:t>
                      </a:r>
                    </a:p>
                  </a:txBody>
                  <a:tcPr marL="37804" marR="37804" marT="0" marB="0">
                    <a:lnL w="6350" cap="flat" cmpd="sng" algn="ctr">
                      <a:solidFill>
                        <a:srgbClr val="F4C009"/>
                      </a:solidFill>
                      <a:prstDash val="solid"/>
                      <a:round/>
                      <a:headEnd type="none" w="med" len="med"/>
                      <a:tailEnd type="none" w="med" len="med"/>
                    </a:lnL>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dirty="0">
                          <a:solidFill>
                            <a:srgbClr val="2E3092"/>
                          </a:solidFill>
                          <a:effectLst/>
                        </a:rPr>
                        <a:t>Championnat lycée ou collège</a:t>
                      </a:r>
                    </a:p>
                    <a:p>
                      <a:pPr algn="ctr">
                        <a:lnSpc>
                          <a:spcPct val="100000"/>
                        </a:lnSpc>
                        <a:spcBef>
                          <a:spcPts val="0"/>
                        </a:spcBef>
                        <a:spcAft>
                          <a:spcPts val="0"/>
                        </a:spcAft>
                      </a:pPr>
                      <a:r>
                        <a:rPr lang="fr-FR" sz="1000" b="1" dirty="0">
                          <a:solidFill>
                            <a:srgbClr val="2E3092"/>
                          </a:solidFill>
                          <a:effectLst/>
                        </a:rPr>
                        <a:t>Matin</a:t>
                      </a:r>
                    </a:p>
                    <a:p>
                      <a:pPr algn="ctr">
                        <a:lnSpc>
                          <a:spcPct val="100000"/>
                        </a:lnSpc>
                        <a:spcBef>
                          <a:spcPts val="0"/>
                        </a:spcBef>
                        <a:spcAft>
                          <a:spcPts val="0"/>
                        </a:spcAft>
                      </a:pPr>
                      <a:r>
                        <a:rPr lang="fr-FR" sz="1000" dirty="0">
                          <a:solidFill>
                            <a:srgbClr val="2E3092"/>
                          </a:solidFill>
                          <a:effectLst/>
                        </a:rPr>
                        <a:t>Répétitions et ateliers</a:t>
                      </a:r>
                    </a:p>
                    <a:p>
                      <a:pPr algn="ctr">
                        <a:lnSpc>
                          <a:spcPct val="100000"/>
                        </a:lnSpc>
                        <a:spcBef>
                          <a:spcPts val="0"/>
                        </a:spcBef>
                        <a:spcAft>
                          <a:spcPts val="0"/>
                        </a:spcAft>
                      </a:pPr>
                      <a:r>
                        <a:rPr lang="fr-FR" sz="1000" dirty="0">
                          <a:solidFill>
                            <a:srgbClr val="2E3092"/>
                          </a:solidFill>
                          <a:effectLst/>
                        </a:rPr>
                        <a:t>Validation des JO</a:t>
                      </a:r>
                    </a:p>
                    <a:p>
                      <a:pPr algn="ctr">
                        <a:lnSpc>
                          <a:spcPct val="100000"/>
                        </a:lnSpc>
                        <a:spcBef>
                          <a:spcPts val="0"/>
                        </a:spcBef>
                        <a:spcAft>
                          <a:spcPts val="0"/>
                        </a:spcAft>
                      </a:pPr>
                      <a:endParaRPr lang="fr-FR" sz="1000" dirty="0">
                        <a:solidFill>
                          <a:srgbClr val="2E3092"/>
                        </a:solidFill>
                        <a:effectLst/>
                      </a:endParaRPr>
                    </a:p>
                    <a:p>
                      <a:pPr algn="ctr">
                        <a:lnSpc>
                          <a:spcPct val="100000"/>
                        </a:lnSpc>
                        <a:spcBef>
                          <a:spcPts val="0"/>
                        </a:spcBef>
                        <a:spcAft>
                          <a:spcPts val="0"/>
                        </a:spcAft>
                      </a:pPr>
                      <a:r>
                        <a:rPr lang="fr-FR" sz="1000" b="1" dirty="0">
                          <a:solidFill>
                            <a:srgbClr val="2E3092"/>
                          </a:solidFill>
                          <a:effectLst/>
                        </a:rPr>
                        <a:t>Après-midi</a:t>
                      </a:r>
                    </a:p>
                    <a:p>
                      <a:pPr algn="ctr">
                        <a:lnSpc>
                          <a:spcPct val="100000"/>
                        </a:lnSpc>
                        <a:spcBef>
                          <a:spcPts val="0"/>
                        </a:spcBef>
                        <a:spcAft>
                          <a:spcPts val="0"/>
                        </a:spcAft>
                      </a:pPr>
                      <a:r>
                        <a:rPr lang="fr-FR" sz="1000" dirty="0">
                          <a:solidFill>
                            <a:srgbClr val="2E3092"/>
                          </a:solidFill>
                          <a:effectLst/>
                        </a:rPr>
                        <a:t>Spectacle</a:t>
                      </a:r>
                    </a:p>
                    <a:p>
                      <a:pPr algn="ctr">
                        <a:lnSpc>
                          <a:spcPct val="100000"/>
                        </a:lnSpc>
                        <a:spcBef>
                          <a:spcPts val="0"/>
                        </a:spcBef>
                        <a:spcAft>
                          <a:spcPts val="0"/>
                        </a:spcAft>
                      </a:pPr>
                      <a:r>
                        <a:rPr lang="fr-FR" sz="1000" dirty="0">
                          <a:solidFill>
                            <a:srgbClr val="2E3092"/>
                          </a:solidFill>
                          <a:effectLst/>
                        </a:rPr>
                        <a:t>Remise des récompenses</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noFill/>
                  </a:tcPr>
                </a:tc>
                <a:extLst>
                  <a:ext uri="{0D108BD9-81ED-4DB2-BD59-A6C34878D82A}">
                    <a16:rowId xmlns:a16="http://schemas.microsoft.com/office/drawing/2014/main" val="2768597908"/>
                  </a:ext>
                </a:extLst>
              </a:tr>
            </a:tbl>
          </a:graphicData>
        </a:graphic>
      </p:graphicFrame>
      <p:grpSp>
        <p:nvGrpSpPr>
          <p:cNvPr id="3" name="object 34">
            <a:extLst>
              <a:ext uri="{FF2B5EF4-FFF2-40B4-BE49-F238E27FC236}">
                <a16:creationId xmlns:a16="http://schemas.microsoft.com/office/drawing/2014/main" id="{84213E45-F02F-84FB-8F00-9DA3D30A5C0F}"/>
              </a:ext>
            </a:extLst>
          </p:cNvPr>
          <p:cNvGrpSpPr/>
          <p:nvPr/>
        </p:nvGrpSpPr>
        <p:grpSpPr>
          <a:xfrm>
            <a:off x="1082314" y="1250045"/>
            <a:ext cx="374849" cy="378475"/>
            <a:chOff x="1122715" y="2559591"/>
            <a:chExt cx="374849" cy="378475"/>
          </a:xfrm>
        </p:grpSpPr>
        <p:sp>
          <p:nvSpPr>
            <p:cNvPr id="5" name="object 35">
              <a:extLst>
                <a:ext uri="{FF2B5EF4-FFF2-40B4-BE49-F238E27FC236}">
                  <a16:creationId xmlns:a16="http://schemas.microsoft.com/office/drawing/2014/main" id="{A99553A0-B159-27CA-BE0F-23CBA36B4C4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29AAAF97-0D1B-59E9-0C7E-C85B02CBE0A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8" name="object 37">
              <a:extLst>
                <a:ext uri="{FF2B5EF4-FFF2-40B4-BE49-F238E27FC236}">
                  <a16:creationId xmlns:a16="http://schemas.microsoft.com/office/drawing/2014/main" id="{07E5F124-DCB7-AC62-BC6B-59C6A01AE23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9" name="object 5">
            <a:extLst>
              <a:ext uri="{FF2B5EF4-FFF2-40B4-BE49-F238E27FC236}">
                <a16:creationId xmlns:a16="http://schemas.microsoft.com/office/drawing/2014/main" id="{E81E1779-8218-CD50-D64A-18B3709E660A}"/>
              </a:ext>
            </a:extLst>
          </p:cNvPr>
          <p:cNvSpPr txBox="1"/>
          <p:nvPr/>
        </p:nvSpPr>
        <p:spPr>
          <a:xfrm>
            <a:off x="1701148" y="1309761"/>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dirty="0">
                <a:solidFill>
                  <a:srgbClr val="2E3092"/>
                </a:solidFill>
                <a:latin typeface="Calibri"/>
                <a:cs typeface="Calibri"/>
              </a:rPr>
              <a:t>Déroulement du championnat</a:t>
            </a:r>
          </a:p>
        </p:txBody>
      </p:sp>
      <p:sp>
        <p:nvSpPr>
          <p:cNvPr id="4" name="object 4">
            <a:extLst>
              <a:ext uri="{FF2B5EF4-FFF2-40B4-BE49-F238E27FC236}">
                <a16:creationId xmlns:a16="http://schemas.microsoft.com/office/drawing/2014/main" id="{F7077F8D-8298-5859-ACDA-A51871BF76BD}"/>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spTree>
    <p:extLst>
      <p:ext uri="{BB962C8B-B14F-4D97-AF65-F5344CB8AC3E}">
        <p14:creationId xmlns:p14="http://schemas.microsoft.com/office/powerpoint/2010/main" val="358242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010A2D17-DB8B-C787-20DB-BC83E59FECAE}"/>
              </a:ext>
            </a:extLst>
          </p:cNvPr>
          <p:cNvSpPr txBox="1">
            <a:spLocks/>
          </p:cNvSpPr>
          <p:nvPr/>
        </p:nvSpPr>
        <p:spPr>
          <a:xfrm>
            <a:off x="786924" y="4323176"/>
            <a:ext cx="2227628"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Jury</a:t>
            </a:r>
            <a:endParaRPr lang="fr-FR" sz="2000" b="1" dirty="0"/>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055356" y="4420070"/>
            <a:ext cx="2230345"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Règlement</a:t>
            </a:r>
            <a:r>
              <a:rPr lang="fr-FR" sz="2000" b="1" dirty="0"/>
              <a:t> </a:t>
            </a:r>
          </a:p>
        </p:txBody>
      </p:sp>
      <p:sp>
        <p:nvSpPr>
          <p:cNvPr id="12" name="object 9">
            <a:extLst>
              <a:ext uri="{FF2B5EF4-FFF2-40B4-BE49-F238E27FC236}">
                <a16:creationId xmlns:a16="http://schemas.microsoft.com/office/drawing/2014/main" id="{1FCE3598-1C6F-5EAB-0FE5-97A735880E88}"/>
              </a:ext>
            </a:extLst>
          </p:cNvPr>
          <p:cNvSpPr txBox="1"/>
          <p:nvPr/>
        </p:nvSpPr>
        <p:spPr>
          <a:xfrm>
            <a:off x="786924" y="4755629"/>
            <a:ext cx="3457270" cy="1374415"/>
          </a:xfrm>
          <a:prstGeom prst="rect">
            <a:avLst/>
          </a:prstGeom>
        </p:spPr>
        <p:txBody>
          <a:bodyPr vert="horz" wrap="square" lIns="0" tIns="11430" rIns="0" bIns="0" rtlCol="0">
            <a:spAutoFit/>
          </a:bodyPr>
          <a:lstStyle/>
          <a:p>
            <a:pPr marL="12700" marR="5080">
              <a:lnSpc>
                <a:spcPct val="102699"/>
              </a:lnSpc>
              <a:spcBef>
                <a:spcPts val="90"/>
              </a:spcBef>
              <a:buClr>
                <a:srgbClr val="E8532B"/>
              </a:buClr>
            </a:pPr>
            <a:r>
              <a:rPr lang="fr-FR" sz="1200" dirty="0">
                <a:solidFill>
                  <a:srgbClr val="2E3092"/>
                </a:solidFill>
                <a:latin typeface="Calibri"/>
                <a:cs typeface="Calibri"/>
              </a:rPr>
              <a:t>Constitué de membres CTN, JO national et enseignants experts</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Réunion de jury avant le démarrage de la compétition. Présentation du jury au début du spectacle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Délibération à la fin du spectacle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Prévoir 1 ordinateur</a:t>
            </a:r>
          </a:p>
        </p:txBody>
      </p:sp>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866814367"/>
              </p:ext>
            </p:extLst>
          </p:nvPr>
        </p:nvGraphicFramePr>
        <p:xfrm>
          <a:off x="1447800" y="1092148"/>
          <a:ext cx="6248399" cy="2744867"/>
        </p:xfrm>
        <a:graphic>
          <a:graphicData uri="http://schemas.openxmlformats.org/drawingml/2006/table">
            <a:tbl>
              <a:tblPr>
                <a:tableStyleId>{5C22544A-7EE6-4342-B048-85BDC9FD1C3A}</a:tableStyleId>
              </a:tblPr>
              <a:tblGrid>
                <a:gridCol w="1344706">
                  <a:extLst>
                    <a:ext uri="{9D8B030D-6E8A-4147-A177-3AD203B41FA5}">
                      <a16:colId xmlns:a16="http://schemas.microsoft.com/office/drawing/2014/main" val="1773720655"/>
                    </a:ext>
                  </a:extLst>
                </a:gridCol>
                <a:gridCol w="4903693">
                  <a:extLst>
                    <a:ext uri="{9D8B030D-6E8A-4147-A177-3AD203B41FA5}">
                      <a16:colId xmlns:a16="http://schemas.microsoft.com/office/drawing/2014/main" val="1883298145"/>
                    </a:ext>
                  </a:extLst>
                </a:gridCol>
              </a:tblGrid>
              <a:tr h="1124841">
                <a:tc>
                  <a:txBody>
                    <a:bodyPr/>
                    <a:lstStyle/>
                    <a:p>
                      <a:pPr algn="l">
                        <a:lnSpc>
                          <a:spcPct val="107000"/>
                        </a:lnSpc>
                        <a:spcAft>
                          <a:spcPts val="800"/>
                        </a:spcAft>
                      </a:pPr>
                      <a:r>
                        <a:rPr lang="fr-FR" sz="1000" dirty="0">
                          <a:solidFill>
                            <a:srgbClr val="2E3092"/>
                          </a:solidFill>
                          <a:effectLst/>
                        </a:rPr>
                        <a:t>Nombre de personnes « STAFF »</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Personnel technique (fournis par la salle)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ou plusieurs personnes en coulisse (appel des groupes chrono, lecture propos, …)</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rPr>
                        <a:t>1 personne par groupe (guide)</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ou plusieurs personnes à l’accueil de la salle (vérification sacs, invitations, …)</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personne aux vestiaires</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rPr>
                        <a:t>1 ou plusieurs personnes par atelier artistiques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49387361"/>
                  </a:ext>
                </a:extLst>
              </a:tr>
              <a:tr h="664234">
                <a:tc>
                  <a:txBody>
                    <a:bodyPr/>
                    <a:lstStyle/>
                    <a:p>
                      <a:pPr algn="l">
                        <a:lnSpc>
                          <a:spcPct val="107000"/>
                        </a:lnSpc>
                        <a:spcAft>
                          <a:spcPts val="0"/>
                        </a:spcAft>
                      </a:pPr>
                      <a:r>
                        <a:rPr lang="fr-FR" sz="1000" dirty="0">
                          <a:solidFill>
                            <a:srgbClr val="2E3092"/>
                          </a:solidFill>
                          <a:effectLst/>
                        </a:rPr>
                        <a:t>Nombre de participants</a:t>
                      </a:r>
                      <a:endPar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 Benjamin (6-5) entre 170 et 200 danseurs</a:t>
                      </a:r>
                    </a:p>
                    <a:p>
                      <a:pPr marL="171450" marR="0" lvl="0" indent="-171450" algn="l" defTabSz="914400" eaLnBrk="1" fontAlgn="auto" latinLnBrk="0" hangingPunct="1">
                        <a:lnSpc>
                          <a:spcPct val="107000"/>
                        </a:lnSpc>
                        <a:spcBef>
                          <a:spcPts val="0"/>
                        </a:spcBef>
                        <a:spcAft>
                          <a:spcPts val="0"/>
                        </a:spcAft>
                        <a:buClr>
                          <a:srgbClr val="F4C009"/>
                        </a:buClr>
                        <a:buSzTx/>
                        <a:buFont typeface="Wingdings" panose="05000000000000000000" pitchFamily="2" charset="2"/>
                        <a:buChar char="ü"/>
                        <a:tabLst/>
                        <a:defRPr/>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 Minime (4-3) entre 170 et 200 danseurs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 CJ (lycée) entre 100 et 150 danseurs</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8 à 12 JO-juge</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955792">
                <a:tc>
                  <a:txBody>
                    <a:bodyPr/>
                    <a:lstStyle/>
                    <a:p>
                      <a:pPr algn="l">
                        <a:lnSpc>
                          <a:spcPct val="107000"/>
                        </a:lnSpc>
                        <a:spcAft>
                          <a:spcPts val="0"/>
                        </a:spcAft>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Protocole</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Organiser le temps de remise de récompense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Prévoir les coupes pour les équipes (T-shirts « champion » et médailles fournis par l’</a:t>
                      </a:r>
                      <a:r>
                        <a:rPr lang="fr-FR" sz="1000" dirty="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Ugsel</a:t>
                      </a: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nationale)</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Éventuellement lot pour « coup de cœur »</a:t>
                      </a:r>
                    </a:p>
                    <a:p>
                      <a:pPr marL="171450" indent="-171450" algn="l">
                        <a:lnSpc>
                          <a:spcPct val="107000"/>
                        </a:lnSpc>
                        <a:spcAft>
                          <a:spcPts val="0"/>
                        </a:spcAft>
                        <a:buClr>
                          <a:srgbClr val="F4C009"/>
                        </a:buClr>
                        <a:buFont typeface="Wingdings" panose="05000000000000000000" pitchFamily="2" charset="2"/>
                        <a:buChar char="ü"/>
                      </a:pPr>
                      <a:r>
                        <a:rPr lang="fr-FR" sz="1000" dirty="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S’assurer de la présence de personnalité (élus, partenaires, chef d’établissement,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9" name="object 37">
            <a:extLst>
              <a:ext uri="{FF2B5EF4-FFF2-40B4-BE49-F238E27FC236}">
                <a16:creationId xmlns:a16="http://schemas.microsoft.com/office/drawing/2014/main" id="{A2031978-975D-82FA-96D1-F43748FAB47B}"/>
              </a:ext>
            </a:extLst>
          </p:cNvPr>
          <p:cNvSpPr/>
          <p:nvPr/>
        </p:nvSpPr>
        <p:spPr>
          <a:xfrm>
            <a:off x="1099829" y="1543024"/>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
        <p:nvSpPr>
          <p:cNvPr id="10" name="object 37">
            <a:extLst>
              <a:ext uri="{FF2B5EF4-FFF2-40B4-BE49-F238E27FC236}">
                <a16:creationId xmlns:a16="http://schemas.microsoft.com/office/drawing/2014/main" id="{D59EBEF2-E2C6-9FA2-2E29-9FC83DF68E66}"/>
              </a:ext>
            </a:extLst>
          </p:cNvPr>
          <p:cNvSpPr/>
          <p:nvPr/>
        </p:nvSpPr>
        <p:spPr>
          <a:xfrm>
            <a:off x="1099830" y="2546333"/>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pic>
        <p:nvPicPr>
          <p:cNvPr id="11" name="Graphique 10" descr="Sifflet avec un remplissage uni">
            <a:hlinkClick r:id="rId2"/>
            <a:extLst>
              <a:ext uri="{FF2B5EF4-FFF2-40B4-BE49-F238E27FC236}">
                <a16:creationId xmlns:a16="http://schemas.microsoft.com/office/drawing/2014/main" id="{41239E5C-5E26-238C-17E4-9A2BFFBEC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0199" y="4043134"/>
            <a:ext cx="936000" cy="936000"/>
          </a:xfrm>
          <a:prstGeom prst="rect">
            <a:avLst/>
          </a:prstGeom>
        </p:spPr>
      </p:pic>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dirty="0">
                <a:solidFill>
                  <a:srgbClr val="FFFFFF"/>
                </a:solidFill>
                <a:latin typeface="Calibri-Light"/>
                <a:cs typeface="Calibri-Light"/>
              </a:rPr>
              <a:t>Technique - Sportif - Arbitrage</a:t>
            </a:r>
            <a:endParaRPr lang="fr-FR" sz="2000" dirty="0">
              <a:latin typeface="Calibri-Light"/>
              <a:cs typeface="Calibri-Light"/>
            </a:endParaRPr>
          </a:p>
        </p:txBody>
      </p:sp>
      <p:cxnSp>
        <p:nvCxnSpPr>
          <p:cNvPr id="17" name="Connecteur droit 16">
            <a:extLst>
              <a:ext uri="{FF2B5EF4-FFF2-40B4-BE49-F238E27FC236}">
                <a16:creationId xmlns:a16="http://schemas.microsoft.com/office/drawing/2014/main" id="{3BC51DC4-2BF3-EA1E-BAB5-75E709F782BC}"/>
              </a:ext>
            </a:extLst>
          </p:cNvPr>
          <p:cNvCxnSpPr>
            <a:cxnSpLocks/>
          </p:cNvCxnSpPr>
          <p:nvPr/>
        </p:nvCxnSpPr>
        <p:spPr>
          <a:xfrm>
            <a:off x="4692083" y="4403447"/>
            <a:ext cx="0" cy="1505647"/>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9">
            <a:extLst>
              <a:ext uri="{FF2B5EF4-FFF2-40B4-BE49-F238E27FC236}">
                <a16:creationId xmlns:a16="http://schemas.microsoft.com/office/drawing/2014/main" id="{4A78A9ED-D580-42BA-747D-E10764EC0224}"/>
              </a:ext>
            </a:extLst>
          </p:cNvPr>
          <p:cNvSpPr txBox="1"/>
          <p:nvPr/>
        </p:nvSpPr>
        <p:spPr>
          <a:xfrm>
            <a:off x="5055355" y="4851160"/>
            <a:ext cx="3493422" cy="791050"/>
          </a:xfrm>
          <a:prstGeom prst="rect">
            <a:avLst/>
          </a:prstGeom>
        </p:spPr>
        <p:txBody>
          <a:bodyPr vert="horz" wrap="square" lIns="0" tIns="11430" rIns="0" bIns="0" rtlCol="0">
            <a:spAutoFit/>
          </a:bodyPr>
          <a:lstStyle/>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Avoir un règlement à disposition (papier ou numérique)</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Réunion des JO-juges</a:t>
            </a:r>
          </a:p>
          <a:p>
            <a:pPr marL="184150" marR="5080" indent="-171450">
              <a:lnSpc>
                <a:spcPct val="102699"/>
              </a:lnSpc>
              <a:spcBef>
                <a:spcPts val="90"/>
              </a:spcBef>
              <a:buClr>
                <a:srgbClr val="F4C009"/>
              </a:buClr>
              <a:buFont typeface="Wingdings" panose="05000000000000000000" pitchFamily="2" charset="2"/>
              <a:buChar char="ü"/>
            </a:pPr>
            <a:r>
              <a:rPr lang="fr-FR" sz="1200" dirty="0">
                <a:solidFill>
                  <a:srgbClr val="2E3092"/>
                </a:solidFill>
                <a:latin typeface="Calibri"/>
                <a:cs typeface="Calibri"/>
              </a:rPr>
              <a:t>Fiches notation</a:t>
            </a: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678100"/>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dirty="0">
                <a:solidFill>
                  <a:srgbClr val="2E3092"/>
                </a:solidFill>
              </a:rPr>
              <a:t>Dispositif du championnat</a:t>
            </a:r>
            <a:endParaRPr lang="fr-FR" sz="2000" b="1" dirty="0"/>
          </a:p>
        </p:txBody>
      </p:sp>
      <p:sp>
        <p:nvSpPr>
          <p:cNvPr id="22" name="object 37">
            <a:extLst>
              <a:ext uri="{FF2B5EF4-FFF2-40B4-BE49-F238E27FC236}">
                <a16:creationId xmlns:a16="http://schemas.microsoft.com/office/drawing/2014/main" id="{ABC1ED84-45E8-71C3-0CCA-EB2CA3FF5B13}"/>
              </a:ext>
            </a:extLst>
          </p:cNvPr>
          <p:cNvSpPr/>
          <p:nvPr/>
        </p:nvSpPr>
        <p:spPr>
          <a:xfrm>
            <a:off x="1099829" y="3416761"/>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spTree>
    <p:extLst>
      <p:ext uri="{BB962C8B-B14F-4D97-AF65-F5344CB8AC3E}">
        <p14:creationId xmlns:p14="http://schemas.microsoft.com/office/powerpoint/2010/main" val="230842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6903F5F-0239-23A2-DE3E-4A4BEE7CE29E}"/>
              </a:ext>
            </a:extLst>
          </p:cNvPr>
          <p:cNvSpPr txBox="1"/>
          <p:nvPr/>
        </p:nvSpPr>
        <p:spPr>
          <a:xfrm>
            <a:off x="3128874" y="219701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2" name="object 4">
            <a:extLst>
              <a:ext uri="{FF2B5EF4-FFF2-40B4-BE49-F238E27FC236}">
                <a16:creationId xmlns:a16="http://schemas.microsoft.com/office/drawing/2014/main" id="{D69C1F53-FEDA-C940-D49A-16545644042E}"/>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
        <p:nvSpPr>
          <p:cNvPr id="5" name="object 4">
            <a:extLst>
              <a:ext uri="{FF2B5EF4-FFF2-40B4-BE49-F238E27FC236}">
                <a16:creationId xmlns:a16="http://schemas.microsoft.com/office/drawing/2014/main" id="{ECAE44FB-5B6A-3586-CC6D-5E7ED0BBA900}"/>
              </a:ext>
            </a:extLst>
          </p:cNvPr>
          <p:cNvSpPr txBox="1">
            <a:spLocks/>
          </p:cNvSpPr>
          <p:nvPr/>
        </p:nvSpPr>
        <p:spPr>
          <a:xfrm>
            <a:off x="1328617" y="818861"/>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Accueil</a:t>
            </a:r>
            <a:endParaRPr lang="fr-FR" sz="1600" b="1" dirty="0">
              <a:latin typeface="+mn-lt"/>
            </a:endParaRPr>
          </a:p>
        </p:txBody>
      </p:sp>
      <p:sp>
        <p:nvSpPr>
          <p:cNvPr id="6" name="object 7">
            <a:extLst>
              <a:ext uri="{FF2B5EF4-FFF2-40B4-BE49-F238E27FC236}">
                <a16:creationId xmlns:a16="http://schemas.microsoft.com/office/drawing/2014/main" id="{BBCA81DC-1A48-9810-0D8F-BF5B261C1FD0}"/>
              </a:ext>
            </a:extLst>
          </p:cNvPr>
          <p:cNvSpPr txBox="1"/>
          <p:nvPr/>
        </p:nvSpPr>
        <p:spPr>
          <a:xfrm>
            <a:off x="349626" y="1302960"/>
            <a:ext cx="3866237" cy="247503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Salle avec tables, chaises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Plan de situation des installations et signalétique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Horaires et différents ateliers artistiques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inscriptions administratives : tickets repas, navettes, distribution goodies, … (CO)</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Vérification règlement financier (reçu)</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Pointage des danseurs et vérification des licences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Pot d’accueil pour la convivialité</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Animations</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
        <p:nvSpPr>
          <p:cNvPr id="7" name="ZoneTexte 6">
            <a:extLst>
              <a:ext uri="{FF2B5EF4-FFF2-40B4-BE49-F238E27FC236}">
                <a16:creationId xmlns:a16="http://schemas.microsoft.com/office/drawing/2014/main" id="{F9129FE2-0A77-FA2D-D0B6-C5B2D3F75CA4}"/>
              </a:ext>
            </a:extLst>
          </p:cNvPr>
          <p:cNvSpPr txBox="1"/>
          <p:nvPr/>
        </p:nvSpPr>
        <p:spPr>
          <a:xfrm>
            <a:off x="343923" y="4119168"/>
            <a:ext cx="3866237" cy="1384995"/>
          </a:xfrm>
          <a:prstGeom prst="rect">
            <a:avLst/>
          </a:prstGeom>
          <a:solidFill>
            <a:srgbClr val="F7C7A7"/>
          </a:solidFill>
        </p:spPr>
        <p:txBody>
          <a:bodyPr wrap="square" rtlCol="0">
            <a:spAutoFit/>
          </a:bodyPr>
          <a:lstStyle/>
          <a:p>
            <a:r>
              <a:rPr lang="fr-FR" sz="1400" b="1" dirty="0">
                <a:solidFill>
                  <a:srgbClr val="2E3092"/>
                </a:solidFill>
                <a:latin typeface="Calibri"/>
                <a:cs typeface="Calibri"/>
              </a:rPr>
              <a:t>Ce premier temps de rencontre est à soigner </a:t>
            </a:r>
            <a:r>
              <a:rPr lang="fr-FR" sz="1400" dirty="0">
                <a:solidFill>
                  <a:srgbClr val="2E3092"/>
                </a:solidFill>
                <a:latin typeface="Calibri"/>
                <a:cs typeface="Calibri"/>
              </a:rPr>
              <a:t>car il donne la tonalité générale du championnat.</a:t>
            </a:r>
          </a:p>
          <a:p>
            <a:pPr algn="just"/>
            <a:r>
              <a:rPr lang="fr-FR" sz="1400" dirty="0">
                <a:solidFill>
                  <a:srgbClr val="2E3092"/>
                </a:solidFill>
                <a:latin typeface="Calibri"/>
                <a:cs typeface="Calibri"/>
              </a:rPr>
              <a:t>Lieu agréable suffisamment grand, espace convivialité (gouter, café), nombres de personnes pour accueillir, sollicitation APEL, documentation touristique, …</a:t>
            </a:r>
          </a:p>
        </p:txBody>
      </p:sp>
      <p:sp>
        <p:nvSpPr>
          <p:cNvPr id="8" name="object 4">
            <a:extLst>
              <a:ext uri="{FF2B5EF4-FFF2-40B4-BE49-F238E27FC236}">
                <a16:creationId xmlns:a16="http://schemas.microsoft.com/office/drawing/2014/main" id="{36CE1E33-D16D-88CA-74A5-DDDA70F21509}"/>
              </a:ext>
            </a:extLst>
          </p:cNvPr>
          <p:cNvSpPr txBox="1">
            <a:spLocks/>
          </p:cNvSpPr>
          <p:nvPr/>
        </p:nvSpPr>
        <p:spPr>
          <a:xfrm>
            <a:off x="5785353" y="818861"/>
            <a:ext cx="1762760"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Temps pastoral</a:t>
            </a:r>
            <a:endParaRPr lang="fr-FR" sz="1600" b="1" dirty="0">
              <a:latin typeface="+mn-lt"/>
            </a:endParaRPr>
          </a:p>
        </p:txBody>
      </p:sp>
      <p:grpSp>
        <p:nvGrpSpPr>
          <p:cNvPr id="11" name="object 34">
            <a:extLst>
              <a:ext uri="{FF2B5EF4-FFF2-40B4-BE49-F238E27FC236}">
                <a16:creationId xmlns:a16="http://schemas.microsoft.com/office/drawing/2014/main" id="{8BDAACD9-4AEF-6753-13CD-A329B2BA20D5}"/>
              </a:ext>
            </a:extLst>
          </p:cNvPr>
          <p:cNvGrpSpPr/>
          <p:nvPr/>
        </p:nvGrpSpPr>
        <p:grpSpPr>
          <a:xfrm>
            <a:off x="694905" y="776779"/>
            <a:ext cx="387214" cy="369675"/>
            <a:chOff x="1122715" y="2559591"/>
            <a:chExt cx="374849" cy="378475"/>
          </a:xfrm>
        </p:grpSpPr>
        <p:sp>
          <p:nvSpPr>
            <p:cNvPr id="12" name="object 35">
              <a:extLst>
                <a:ext uri="{FF2B5EF4-FFF2-40B4-BE49-F238E27FC236}">
                  <a16:creationId xmlns:a16="http://schemas.microsoft.com/office/drawing/2014/main" id="{2F3108E9-6561-128D-0BC8-11C29E9D1D0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3" name="object 36">
              <a:extLst>
                <a:ext uri="{FF2B5EF4-FFF2-40B4-BE49-F238E27FC236}">
                  <a16:creationId xmlns:a16="http://schemas.microsoft.com/office/drawing/2014/main" id="{A9214100-D70F-CAFD-ECF1-D0C4DA6A5630}"/>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4" name="object 37">
              <a:extLst>
                <a:ext uri="{FF2B5EF4-FFF2-40B4-BE49-F238E27FC236}">
                  <a16:creationId xmlns:a16="http://schemas.microsoft.com/office/drawing/2014/main" id="{8E3C3F1A-466A-2283-194E-09962CE04B5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5" name="object 34">
            <a:extLst>
              <a:ext uri="{FF2B5EF4-FFF2-40B4-BE49-F238E27FC236}">
                <a16:creationId xmlns:a16="http://schemas.microsoft.com/office/drawing/2014/main" id="{EA81CC4D-B40E-652A-0DEF-7A9655AC33CF}"/>
              </a:ext>
            </a:extLst>
          </p:cNvPr>
          <p:cNvGrpSpPr/>
          <p:nvPr/>
        </p:nvGrpSpPr>
        <p:grpSpPr>
          <a:xfrm>
            <a:off x="5156992" y="773402"/>
            <a:ext cx="387214" cy="369675"/>
            <a:chOff x="1122715" y="2559591"/>
            <a:chExt cx="374849" cy="378475"/>
          </a:xfrm>
        </p:grpSpPr>
        <p:sp>
          <p:nvSpPr>
            <p:cNvPr id="16" name="object 35">
              <a:extLst>
                <a:ext uri="{FF2B5EF4-FFF2-40B4-BE49-F238E27FC236}">
                  <a16:creationId xmlns:a16="http://schemas.microsoft.com/office/drawing/2014/main" id="{B8934A1C-1AB3-DB6B-57EB-A914EF121D7B}"/>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7" name="object 36">
              <a:extLst>
                <a:ext uri="{FF2B5EF4-FFF2-40B4-BE49-F238E27FC236}">
                  <a16:creationId xmlns:a16="http://schemas.microsoft.com/office/drawing/2014/main" id="{2103B8B6-491A-6A17-78BA-0D45A01A730D}"/>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8" name="object 37">
              <a:extLst>
                <a:ext uri="{FF2B5EF4-FFF2-40B4-BE49-F238E27FC236}">
                  <a16:creationId xmlns:a16="http://schemas.microsoft.com/office/drawing/2014/main" id="{035BF856-3C8D-2EB6-118A-11FE8560C44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cxnSp>
        <p:nvCxnSpPr>
          <p:cNvPr id="3" name="Connecteur droit 2">
            <a:extLst>
              <a:ext uri="{FF2B5EF4-FFF2-40B4-BE49-F238E27FC236}">
                <a16:creationId xmlns:a16="http://schemas.microsoft.com/office/drawing/2014/main" id="{8B5E5501-0BCB-2FB3-E129-DAA5CAB0156A}"/>
              </a:ext>
            </a:extLst>
          </p:cNvPr>
          <p:cNvCxnSpPr>
            <a:cxnSpLocks/>
          </p:cNvCxnSpPr>
          <p:nvPr/>
        </p:nvCxnSpPr>
        <p:spPr>
          <a:xfrm>
            <a:off x="4577540" y="814553"/>
            <a:ext cx="0" cy="29379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7">
            <a:extLst>
              <a:ext uri="{FF2B5EF4-FFF2-40B4-BE49-F238E27FC236}">
                <a16:creationId xmlns:a16="http://schemas.microsoft.com/office/drawing/2014/main" id="{AD5CBA23-7BC9-B978-334D-E821DFF9E796}"/>
              </a:ext>
            </a:extLst>
          </p:cNvPr>
          <p:cNvSpPr txBox="1"/>
          <p:nvPr/>
        </p:nvSpPr>
        <p:spPr>
          <a:xfrm>
            <a:off x="4928137" y="1402987"/>
            <a:ext cx="3866237" cy="245964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Un temps pastoral devra être prévu dans toute organisation d'un championnat national.</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La commission pastorale est responsable du contenu et de l'organisation du temps pastoral spécifique mais peut s'appuyer sur le projet d'animation pastorale de l’</a:t>
            </a:r>
            <a:r>
              <a:rPr lang="fr-FR" sz="1200" dirty="0" err="1">
                <a:solidFill>
                  <a:srgbClr val="2E3092"/>
                </a:solidFill>
                <a:latin typeface="Calibri"/>
                <a:cs typeface="Calibri"/>
              </a:rPr>
              <a:t>Ugsel</a:t>
            </a:r>
            <a:r>
              <a:rPr lang="fr-FR" sz="1200" dirty="0">
                <a:solidFill>
                  <a:srgbClr val="2E3092"/>
                </a:solidFill>
                <a:latin typeface="Calibri"/>
                <a:cs typeface="Calibri"/>
              </a:rPr>
              <a:t> et sur les contenus proposés par le site "Eglise et Sport" tout en travaillant en lien avec le service pastoral de la DDEC.</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Au niveau de l'organisation et de façon à avoir l'attention d'un maximum de personnes, il est préférable de la placer en début de compétition (cérémonie d’ouverture par exemple)</a:t>
            </a:r>
          </a:p>
          <a:p>
            <a:pPr marL="183600" indent="-172800">
              <a:spcBef>
                <a:spcPts val="600"/>
              </a:spcBef>
              <a:buClr>
                <a:srgbClr val="E8532B"/>
              </a:buClr>
              <a:buFont typeface="Wingdings" pitchFamily="2" charset="2"/>
              <a:buChar char="ü"/>
            </a:pPr>
            <a:endParaRPr lang="fr-FR" sz="1200" dirty="0">
              <a:solidFill>
                <a:srgbClr val="2E3092"/>
              </a:solidFill>
              <a:latin typeface="Calibri"/>
              <a:cs typeface="Calibri"/>
            </a:endParaRPr>
          </a:p>
        </p:txBody>
      </p:sp>
    </p:spTree>
    <p:extLst>
      <p:ext uri="{BB962C8B-B14F-4D97-AF65-F5344CB8AC3E}">
        <p14:creationId xmlns:p14="http://schemas.microsoft.com/office/powerpoint/2010/main" val="376035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7">
            <a:extLst>
              <a:ext uri="{FF2B5EF4-FFF2-40B4-BE49-F238E27FC236}">
                <a16:creationId xmlns:a16="http://schemas.microsoft.com/office/drawing/2014/main" id="{FEB7F9FF-0BE7-17A7-6E69-8572750C24AC}"/>
              </a:ext>
            </a:extLst>
          </p:cNvPr>
          <p:cNvSpPr txBox="1"/>
          <p:nvPr/>
        </p:nvSpPr>
        <p:spPr>
          <a:xfrm>
            <a:off x="3234904" y="1519528"/>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Remise des récompenses / remise de trophée à la ville.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Marseillaise </a:t>
            </a:r>
          </a:p>
        </p:txBody>
      </p:sp>
      <p:sp>
        <p:nvSpPr>
          <p:cNvPr id="4" name="object 5">
            <a:extLst>
              <a:ext uri="{FF2B5EF4-FFF2-40B4-BE49-F238E27FC236}">
                <a16:creationId xmlns:a16="http://schemas.microsoft.com/office/drawing/2014/main" id="{A6903F5F-0239-23A2-DE3E-4A4BEE7CE29E}"/>
              </a:ext>
            </a:extLst>
          </p:cNvPr>
          <p:cNvSpPr txBox="1"/>
          <p:nvPr/>
        </p:nvSpPr>
        <p:spPr>
          <a:xfrm>
            <a:off x="3128874" y="2671466"/>
            <a:ext cx="65" cy="615553"/>
          </a:xfrm>
          <a:prstGeom prst="rect">
            <a:avLst/>
          </a:prstGeom>
        </p:spPr>
        <p:txBody>
          <a:bodyPr vert="horz" wrap="none" lIns="0" tIns="0" rIns="0" bIns="0" rtlCol="0" anchor="t">
            <a:spAutoFit/>
          </a:bodyPr>
          <a:lstStyle/>
          <a:p>
            <a:pPr>
              <a:lnSpc>
                <a:spcPct val="100000"/>
              </a:lnSpc>
              <a:spcBef>
                <a:spcPts val="65"/>
              </a:spcBef>
            </a:pPr>
            <a:endParaRPr sz="2000" dirty="0">
              <a:latin typeface="Calibri"/>
              <a:cs typeface="Calibri"/>
            </a:endParaRPr>
          </a:p>
          <a:p>
            <a:pPr>
              <a:lnSpc>
                <a:spcPct val="100000"/>
              </a:lnSpc>
              <a:spcBef>
                <a:spcPts val="35"/>
              </a:spcBef>
            </a:pPr>
            <a:endParaRPr sz="2000" dirty="0">
              <a:latin typeface="Calibri"/>
              <a:cs typeface="Calibri"/>
            </a:endParaRPr>
          </a:p>
        </p:txBody>
      </p:sp>
      <p:sp>
        <p:nvSpPr>
          <p:cNvPr id="11" name="object 4">
            <a:extLst>
              <a:ext uri="{FF2B5EF4-FFF2-40B4-BE49-F238E27FC236}">
                <a16:creationId xmlns:a16="http://schemas.microsoft.com/office/drawing/2014/main" id="{CD46FC91-95D3-989C-A41D-33DD7F657F99}"/>
              </a:ext>
            </a:extLst>
          </p:cNvPr>
          <p:cNvSpPr txBox="1">
            <a:spLocks/>
          </p:cNvSpPr>
          <p:nvPr/>
        </p:nvSpPr>
        <p:spPr>
          <a:xfrm>
            <a:off x="198243" y="1130963"/>
            <a:ext cx="2674189" cy="309059"/>
          </a:xfrm>
          <a:prstGeom prst="rect">
            <a:avLst/>
          </a:prstGeom>
          <a:noFill/>
        </p:spPr>
        <p:txBody>
          <a:bodyPr vert="horz" wrap="square" lIns="0" tIns="1270" rIns="0" bIns="0" rtlCol="0" anchor="ctr" anchorCtr="1">
            <a:noAutofit/>
          </a:bodyPr>
          <a:lstStyle>
            <a:lvl1pPr>
              <a:defRPr>
                <a:latin typeface="+mj-lt"/>
                <a:ea typeface="+mj-ea"/>
                <a:cs typeface="+mj-cs"/>
              </a:defRPr>
            </a:lvl1pPr>
          </a:lstStyle>
          <a:p>
            <a:pPr algn="ctr">
              <a:spcBef>
                <a:spcPts val="10"/>
              </a:spcBef>
            </a:pPr>
            <a:r>
              <a:rPr lang="fr-FR" sz="2000" b="1" dirty="0">
                <a:solidFill>
                  <a:srgbClr val="2E3092"/>
                </a:solidFill>
              </a:rPr>
              <a:t>Cérémonie d’ouverture</a:t>
            </a:r>
            <a:endParaRPr lang="fr-FR" sz="2000" b="1" dirty="0"/>
          </a:p>
        </p:txBody>
      </p:sp>
      <p:sp>
        <p:nvSpPr>
          <p:cNvPr id="12" name="object 4">
            <a:extLst>
              <a:ext uri="{FF2B5EF4-FFF2-40B4-BE49-F238E27FC236}">
                <a16:creationId xmlns:a16="http://schemas.microsoft.com/office/drawing/2014/main" id="{2325303C-D518-F676-A232-B218BB6F3661}"/>
              </a:ext>
            </a:extLst>
          </p:cNvPr>
          <p:cNvSpPr txBox="1">
            <a:spLocks/>
          </p:cNvSpPr>
          <p:nvPr/>
        </p:nvSpPr>
        <p:spPr>
          <a:xfrm>
            <a:off x="3234938" y="1141359"/>
            <a:ext cx="2674123"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Cérémonie de clôture </a:t>
            </a:r>
            <a:endParaRPr lang="fr-FR" sz="2000" b="1" dirty="0"/>
          </a:p>
        </p:txBody>
      </p:sp>
      <p:sp>
        <p:nvSpPr>
          <p:cNvPr id="13" name="object 4">
            <a:extLst>
              <a:ext uri="{FF2B5EF4-FFF2-40B4-BE49-F238E27FC236}">
                <a16:creationId xmlns:a16="http://schemas.microsoft.com/office/drawing/2014/main" id="{52FB77DA-8719-1143-E891-866A1C524EAD}"/>
              </a:ext>
            </a:extLst>
          </p:cNvPr>
          <p:cNvSpPr txBox="1">
            <a:spLocks/>
          </p:cNvSpPr>
          <p:nvPr/>
        </p:nvSpPr>
        <p:spPr>
          <a:xfrm>
            <a:off x="6268346" y="1141359"/>
            <a:ext cx="2674189"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Autres soirées </a:t>
            </a:r>
          </a:p>
        </p:txBody>
      </p:sp>
      <p:grpSp>
        <p:nvGrpSpPr>
          <p:cNvPr id="14" name="object 34">
            <a:extLst>
              <a:ext uri="{FF2B5EF4-FFF2-40B4-BE49-F238E27FC236}">
                <a16:creationId xmlns:a16="http://schemas.microsoft.com/office/drawing/2014/main" id="{E04331B8-3989-E898-45B2-0B7E25003C55}"/>
              </a:ext>
            </a:extLst>
          </p:cNvPr>
          <p:cNvGrpSpPr/>
          <p:nvPr/>
        </p:nvGrpSpPr>
        <p:grpSpPr>
          <a:xfrm>
            <a:off x="1041111" y="594270"/>
            <a:ext cx="387214" cy="369675"/>
            <a:chOff x="1122715" y="2559591"/>
            <a:chExt cx="374849" cy="378475"/>
          </a:xfrm>
        </p:grpSpPr>
        <p:sp>
          <p:nvSpPr>
            <p:cNvPr id="15" name="object 35">
              <a:extLst>
                <a:ext uri="{FF2B5EF4-FFF2-40B4-BE49-F238E27FC236}">
                  <a16:creationId xmlns:a16="http://schemas.microsoft.com/office/drawing/2014/main" id="{00C6FCD3-2719-6469-4D6F-56ADE7956D3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6" name="object 36">
              <a:extLst>
                <a:ext uri="{FF2B5EF4-FFF2-40B4-BE49-F238E27FC236}">
                  <a16:creationId xmlns:a16="http://schemas.microsoft.com/office/drawing/2014/main" id="{D2081717-D79B-BB6F-B4CE-1B79BBBB3A0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1A13CF31-0E05-96C5-2E2A-8C6988CAAC5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grpSp>
        <p:nvGrpSpPr>
          <p:cNvPr id="19" name="object 34">
            <a:extLst>
              <a:ext uri="{FF2B5EF4-FFF2-40B4-BE49-F238E27FC236}">
                <a16:creationId xmlns:a16="http://schemas.microsoft.com/office/drawing/2014/main" id="{9874D6B0-1B84-7753-36F3-5CFC307F39BE}"/>
              </a:ext>
            </a:extLst>
          </p:cNvPr>
          <p:cNvGrpSpPr/>
          <p:nvPr/>
        </p:nvGrpSpPr>
        <p:grpSpPr>
          <a:xfrm>
            <a:off x="1048886" y="3750566"/>
            <a:ext cx="387214" cy="369675"/>
            <a:chOff x="1122715" y="2559591"/>
            <a:chExt cx="374849" cy="378475"/>
          </a:xfrm>
        </p:grpSpPr>
        <p:sp>
          <p:nvSpPr>
            <p:cNvPr id="20" name="object 35">
              <a:extLst>
                <a:ext uri="{FF2B5EF4-FFF2-40B4-BE49-F238E27FC236}">
                  <a16:creationId xmlns:a16="http://schemas.microsoft.com/office/drawing/2014/main" id="{171BA3AC-C86D-B243-126D-EA51981F2A6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1" name="object 36">
              <a:extLst>
                <a:ext uri="{FF2B5EF4-FFF2-40B4-BE49-F238E27FC236}">
                  <a16:creationId xmlns:a16="http://schemas.microsoft.com/office/drawing/2014/main" id="{29E73796-7FCA-A966-B87F-10BF097BF848}"/>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2" name="object 37">
              <a:extLst>
                <a:ext uri="{FF2B5EF4-FFF2-40B4-BE49-F238E27FC236}">
                  <a16:creationId xmlns:a16="http://schemas.microsoft.com/office/drawing/2014/main" id="{4CF9A1C5-B84A-7F61-CCAC-7CF2FE31FE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dirty="0"/>
            </a:p>
          </p:txBody>
        </p:sp>
      </p:grpSp>
      <p:sp>
        <p:nvSpPr>
          <p:cNvPr id="24" name="object 4">
            <a:extLst>
              <a:ext uri="{FF2B5EF4-FFF2-40B4-BE49-F238E27FC236}">
                <a16:creationId xmlns:a16="http://schemas.microsoft.com/office/drawing/2014/main" id="{DB70397D-6EB5-F23F-04F4-A2AC4622BBE8}"/>
              </a:ext>
            </a:extLst>
          </p:cNvPr>
          <p:cNvSpPr txBox="1">
            <a:spLocks/>
          </p:cNvSpPr>
          <p:nvPr/>
        </p:nvSpPr>
        <p:spPr>
          <a:xfrm>
            <a:off x="244087" y="4438412"/>
            <a:ext cx="2726735"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Sur la compétition</a:t>
            </a:r>
            <a:endParaRPr lang="fr-FR" sz="2000" b="1" dirty="0"/>
          </a:p>
        </p:txBody>
      </p:sp>
      <p:sp>
        <p:nvSpPr>
          <p:cNvPr id="25" name="object 4">
            <a:extLst>
              <a:ext uri="{FF2B5EF4-FFF2-40B4-BE49-F238E27FC236}">
                <a16:creationId xmlns:a16="http://schemas.microsoft.com/office/drawing/2014/main" id="{E48E8182-473D-E6A0-F1A0-7AFAC979133F}"/>
              </a:ext>
            </a:extLst>
          </p:cNvPr>
          <p:cNvSpPr txBox="1">
            <a:spLocks/>
          </p:cNvSpPr>
          <p:nvPr/>
        </p:nvSpPr>
        <p:spPr>
          <a:xfrm>
            <a:off x="6478531" y="4223903"/>
            <a:ext cx="2253817" cy="616836"/>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Invitation-Partenaires-Sponsors</a:t>
            </a:r>
            <a:endParaRPr lang="fr-FR" sz="2000" b="1" dirty="0"/>
          </a:p>
        </p:txBody>
      </p:sp>
      <p:sp>
        <p:nvSpPr>
          <p:cNvPr id="26" name="object 4">
            <a:extLst>
              <a:ext uri="{FF2B5EF4-FFF2-40B4-BE49-F238E27FC236}">
                <a16:creationId xmlns:a16="http://schemas.microsoft.com/office/drawing/2014/main" id="{8CABE96E-5EC3-88FC-4BBE-BD4A5F40A5F1}"/>
              </a:ext>
            </a:extLst>
          </p:cNvPr>
          <p:cNvSpPr txBox="1">
            <a:spLocks/>
          </p:cNvSpPr>
          <p:nvPr/>
        </p:nvSpPr>
        <p:spPr>
          <a:xfrm>
            <a:off x="3407344" y="4438412"/>
            <a:ext cx="232930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rgbClr val="2E3092"/>
                </a:solidFill>
              </a:rPr>
              <a:t>Réseaux sociaux</a:t>
            </a:r>
            <a:endParaRPr lang="fr-FR" sz="2000" b="1" dirty="0"/>
          </a:p>
        </p:txBody>
      </p:sp>
      <p:sp>
        <p:nvSpPr>
          <p:cNvPr id="5" name="object 7">
            <a:extLst>
              <a:ext uri="{FF2B5EF4-FFF2-40B4-BE49-F238E27FC236}">
                <a16:creationId xmlns:a16="http://schemas.microsoft.com/office/drawing/2014/main" id="{623CD7E8-7E7C-8297-8B01-4F07068054F7}"/>
              </a:ext>
            </a:extLst>
          </p:cNvPr>
          <p:cNvSpPr txBox="1"/>
          <p:nvPr/>
        </p:nvSpPr>
        <p:spPr>
          <a:xfrm>
            <a:off x="6625535" y="4731214"/>
            <a:ext cx="2157997" cy="900503"/>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endParaRPr lang="fr-FR" sz="1100" dirty="0">
              <a:solidFill>
                <a:srgbClr val="2E3092"/>
              </a:solidFill>
              <a:latin typeface="Calibri"/>
              <a:cs typeface="Calibri"/>
            </a:endParaRPr>
          </a:p>
          <a:p>
            <a:pPr>
              <a:lnSpc>
                <a:spcPct val="150000"/>
              </a:lnSpc>
              <a:spcBef>
                <a:spcPts val="100"/>
              </a:spcBef>
              <a:buClr>
                <a:srgbClr val="F4C009"/>
              </a:buClr>
            </a:pPr>
            <a:endParaRPr lang="fr-FR" sz="1200" dirty="0">
              <a:solidFill>
                <a:srgbClr val="2E3092"/>
              </a:solidFill>
              <a:latin typeface="Calibri"/>
              <a:cs typeface="Calibri"/>
            </a:endParaRPr>
          </a:p>
          <a:p>
            <a:pPr marL="12700">
              <a:lnSpc>
                <a:spcPct val="150000"/>
              </a:lnSpc>
              <a:spcBef>
                <a:spcPts val="100"/>
              </a:spcBef>
              <a:buClr>
                <a:srgbClr val="F4C009"/>
              </a:buClr>
            </a:pPr>
            <a:endParaRPr lang="fr-FR" sz="1600" b="1" dirty="0">
              <a:solidFill>
                <a:srgbClr val="2E3092"/>
              </a:solidFill>
              <a:latin typeface="Calibri"/>
              <a:cs typeface="Calibri"/>
            </a:endParaRPr>
          </a:p>
        </p:txBody>
      </p:sp>
      <p:sp>
        <p:nvSpPr>
          <p:cNvPr id="2" name="object 4">
            <a:extLst>
              <a:ext uri="{FF2B5EF4-FFF2-40B4-BE49-F238E27FC236}">
                <a16:creationId xmlns:a16="http://schemas.microsoft.com/office/drawing/2014/main" id="{E5D0B0A6-2150-37C2-DB1A-14D3A90E0D73}"/>
              </a:ext>
            </a:extLst>
          </p:cNvPr>
          <p:cNvSpPr txBox="1">
            <a:spLocks/>
          </p:cNvSpPr>
          <p:nvPr/>
        </p:nvSpPr>
        <p:spPr>
          <a:xfrm>
            <a:off x="1607455" y="655356"/>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Animation</a:t>
            </a:r>
            <a:endParaRPr lang="fr-FR" sz="1600" b="1" dirty="0">
              <a:latin typeface="+mn-lt"/>
            </a:endParaRPr>
          </a:p>
        </p:txBody>
      </p:sp>
      <p:cxnSp>
        <p:nvCxnSpPr>
          <p:cNvPr id="31" name="Connecteur droit 30">
            <a:extLst>
              <a:ext uri="{FF2B5EF4-FFF2-40B4-BE49-F238E27FC236}">
                <a16:creationId xmlns:a16="http://schemas.microsoft.com/office/drawing/2014/main" id="{01676D0E-2501-E097-B377-DF308768D927}"/>
              </a:ext>
            </a:extLst>
          </p:cNvPr>
          <p:cNvCxnSpPr>
            <a:cxnSpLocks/>
          </p:cNvCxnSpPr>
          <p:nvPr/>
        </p:nvCxnSpPr>
        <p:spPr>
          <a:xfrm>
            <a:off x="6013003" y="1119146"/>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2" name="object 7">
            <a:extLst>
              <a:ext uri="{FF2B5EF4-FFF2-40B4-BE49-F238E27FC236}">
                <a16:creationId xmlns:a16="http://schemas.microsoft.com/office/drawing/2014/main" id="{663E421D-719D-085C-4C60-976937E9AC34}"/>
              </a:ext>
            </a:extLst>
          </p:cNvPr>
          <p:cNvSpPr txBox="1"/>
          <p:nvPr/>
        </p:nvSpPr>
        <p:spPr>
          <a:xfrm>
            <a:off x="6193185" y="1450418"/>
            <a:ext cx="2674189" cy="1459374"/>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Réunion Technique : organisation du lendemain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Prévoir l’animation d’une autre soirée (apéritif des régions…)</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Soirée festive, exemples = karaoké, spectacles, soirée récréative, gala, cinéma…</a:t>
            </a:r>
          </a:p>
        </p:txBody>
      </p:sp>
      <p:sp>
        <p:nvSpPr>
          <p:cNvPr id="36" name="object 4">
            <a:extLst>
              <a:ext uri="{FF2B5EF4-FFF2-40B4-BE49-F238E27FC236}">
                <a16:creationId xmlns:a16="http://schemas.microsoft.com/office/drawing/2014/main" id="{C94AC6CB-BDEC-32C2-65E8-5E9A6435D8A5}"/>
              </a:ext>
            </a:extLst>
          </p:cNvPr>
          <p:cNvSpPr txBox="1">
            <a:spLocks/>
          </p:cNvSpPr>
          <p:nvPr/>
        </p:nvSpPr>
        <p:spPr>
          <a:xfrm>
            <a:off x="1607454" y="3812277"/>
            <a:ext cx="2107523"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dirty="0">
                <a:solidFill>
                  <a:srgbClr val="2E3092"/>
                </a:solidFill>
                <a:latin typeface="+mn-lt"/>
              </a:rPr>
              <a:t>Communication</a:t>
            </a:r>
            <a:endParaRPr lang="fr-FR" sz="1600" b="1" dirty="0">
              <a:latin typeface="+mn-lt"/>
            </a:endParaRPr>
          </a:p>
        </p:txBody>
      </p:sp>
      <p:sp>
        <p:nvSpPr>
          <p:cNvPr id="37" name="object 7">
            <a:extLst>
              <a:ext uri="{FF2B5EF4-FFF2-40B4-BE49-F238E27FC236}">
                <a16:creationId xmlns:a16="http://schemas.microsoft.com/office/drawing/2014/main" id="{EDB76EC9-70E7-85EE-33A5-A513AECD6EEC}"/>
              </a:ext>
            </a:extLst>
          </p:cNvPr>
          <p:cNvSpPr txBox="1"/>
          <p:nvPr/>
        </p:nvSpPr>
        <p:spPr>
          <a:xfrm>
            <a:off x="276626" y="4805606"/>
            <a:ext cx="2674189" cy="109004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Mettre en évidence les moyens de communication </a:t>
            </a:r>
            <a:r>
              <a:rPr lang="fr-FR" sz="1200" dirty="0" err="1">
                <a:solidFill>
                  <a:srgbClr val="2E3092"/>
                </a:solidFill>
                <a:latin typeface="Calibri"/>
                <a:cs typeface="Calibri"/>
              </a:rPr>
              <a:t>Ugsel</a:t>
            </a:r>
            <a:r>
              <a:rPr lang="fr-FR" sz="1200" dirty="0">
                <a:solidFill>
                  <a:srgbClr val="2E3092"/>
                </a:solidFill>
                <a:latin typeface="Calibri"/>
                <a:cs typeface="Calibri"/>
              </a:rPr>
              <a:t> : banderoles, flammes.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Réception officielle et remerciements</a:t>
            </a:r>
          </a:p>
        </p:txBody>
      </p:sp>
      <p:sp>
        <p:nvSpPr>
          <p:cNvPr id="38" name="object 7">
            <a:extLst>
              <a:ext uri="{FF2B5EF4-FFF2-40B4-BE49-F238E27FC236}">
                <a16:creationId xmlns:a16="http://schemas.microsoft.com/office/drawing/2014/main" id="{3585F1D7-FEE6-4173-4E2E-21DF9AA7EE0F}"/>
              </a:ext>
            </a:extLst>
          </p:cNvPr>
          <p:cNvSpPr txBox="1"/>
          <p:nvPr/>
        </p:nvSpPr>
        <p:spPr>
          <a:xfrm>
            <a:off x="6268346" y="4840739"/>
            <a:ext cx="2674189" cy="13054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Invitations : responsables des collectivités, représentants des établissements, autorités civiles, chefs d’établissements, responsable du mouvement sportif en particulier ceux du sport concerné, partenaires privées, représentants du Diocèse.</a:t>
            </a:r>
          </a:p>
        </p:txBody>
      </p:sp>
      <p:sp>
        <p:nvSpPr>
          <p:cNvPr id="39" name="object 7">
            <a:extLst>
              <a:ext uri="{FF2B5EF4-FFF2-40B4-BE49-F238E27FC236}">
                <a16:creationId xmlns:a16="http://schemas.microsoft.com/office/drawing/2014/main" id="{044E74FB-2BAE-460C-1ABE-802FEE32C7FA}"/>
              </a:ext>
            </a:extLst>
          </p:cNvPr>
          <p:cNvSpPr txBox="1"/>
          <p:nvPr/>
        </p:nvSpPr>
        <p:spPr>
          <a:xfrm>
            <a:off x="3237962" y="4805606"/>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Mentionner </a:t>
            </a:r>
            <a:r>
              <a:rPr lang="fr-FR" sz="1200" dirty="0" err="1">
                <a:solidFill>
                  <a:srgbClr val="2E3092"/>
                </a:solidFill>
                <a:latin typeface="Calibri"/>
                <a:cs typeface="Calibri"/>
              </a:rPr>
              <a:t>Ugsel</a:t>
            </a:r>
            <a:r>
              <a:rPr lang="fr-FR" sz="1200" dirty="0">
                <a:solidFill>
                  <a:srgbClr val="2E3092"/>
                </a:solidFill>
                <a:latin typeface="Calibri"/>
                <a:cs typeface="Calibri"/>
              </a:rPr>
              <a:t> Nationale sur toutes les publications (tous les réseaux)</a:t>
            </a:r>
          </a:p>
        </p:txBody>
      </p:sp>
      <p:cxnSp>
        <p:nvCxnSpPr>
          <p:cNvPr id="43" name="Connecteur droit 42">
            <a:extLst>
              <a:ext uri="{FF2B5EF4-FFF2-40B4-BE49-F238E27FC236}">
                <a16:creationId xmlns:a16="http://schemas.microsoft.com/office/drawing/2014/main" id="{A1EEA649-1424-AD62-570D-756B111618B1}"/>
              </a:ext>
            </a:extLst>
          </p:cNvPr>
          <p:cNvCxnSpPr>
            <a:cxnSpLocks/>
          </p:cNvCxnSpPr>
          <p:nvPr/>
        </p:nvCxnSpPr>
        <p:spPr>
          <a:xfrm>
            <a:off x="3104594" y="1141359"/>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F63FA8D-B078-D943-D96F-9899B7481055}"/>
              </a:ext>
            </a:extLst>
          </p:cNvPr>
          <p:cNvCxnSpPr>
            <a:cxnSpLocks/>
          </p:cNvCxnSpPr>
          <p:nvPr/>
        </p:nvCxnSpPr>
        <p:spPr>
          <a:xfrm>
            <a:off x="3111308"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557BEFA-2FAC-87E9-5736-56744308B00B}"/>
              </a:ext>
            </a:extLst>
          </p:cNvPr>
          <p:cNvCxnSpPr>
            <a:cxnSpLocks/>
          </p:cNvCxnSpPr>
          <p:nvPr/>
        </p:nvCxnSpPr>
        <p:spPr>
          <a:xfrm>
            <a:off x="6006210"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46" name="object 4">
            <a:extLst>
              <a:ext uri="{FF2B5EF4-FFF2-40B4-BE49-F238E27FC236}">
                <a16:creationId xmlns:a16="http://schemas.microsoft.com/office/drawing/2014/main" id="{2A4BA3B3-AD48-BE86-30CF-5A6F431EEF22}"/>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dirty="0">
                <a:solidFill>
                  <a:schemeClr val="bg1"/>
                </a:solidFill>
              </a:rPr>
              <a:t>Logistique</a:t>
            </a:r>
          </a:p>
        </p:txBody>
      </p:sp>
      <p:sp>
        <p:nvSpPr>
          <p:cNvPr id="3" name="object 7">
            <a:extLst>
              <a:ext uri="{FF2B5EF4-FFF2-40B4-BE49-F238E27FC236}">
                <a16:creationId xmlns:a16="http://schemas.microsoft.com/office/drawing/2014/main" id="{65090115-3EC5-81B3-FB0E-1A7A748F155F}"/>
              </a:ext>
            </a:extLst>
          </p:cNvPr>
          <p:cNvSpPr txBox="1"/>
          <p:nvPr/>
        </p:nvSpPr>
        <p:spPr>
          <a:xfrm>
            <a:off x="276626" y="1519528"/>
            <a:ext cx="2674189" cy="187487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Lecture serments : </a:t>
            </a:r>
            <a:r>
              <a:rPr lang="fr-FR" sz="1200" dirty="0">
                <a:solidFill>
                  <a:srgbClr val="2E3092"/>
                </a:solidFill>
                <a:latin typeface="Calibri"/>
                <a:cs typeface="Calibri"/>
                <a:hlinkClick r:id="rId2"/>
              </a:rPr>
              <a:t>texte</a:t>
            </a:r>
            <a:endParaRPr lang="fr-FR" sz="1200" dirty="0">
              <a:solidFill>
                <a:srgbClr val="2E3092"/>
              </a:solidFill>
              <a:latin typeface="Calibri"/>
              <a:cs typeface="Calibri"/>
            </a:endParaRP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Marseillaise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Inclure la pastorale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Construire un moment attrayant, ludique…</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Utiliser des moyens de projection et de communication.</a:t>
            </a:r>
          </a:p>
          <a:p>
            <a:pPr marL="183600" indent="-172800">
              <a:spcBef>
                <a:spcPts val="600"/>
              </a:spcBef>
              <a:buClr>
                <a:srgbClr val="E8532B"/>
              </a:buClr>
              <a:buFont typeface="Wingdings" pitchFamily="2" charset="2"/>
              <a:buChar char="ü"/>
            </a:pPr>
            <a:r>
              <a:rPr lang="fr-FR" sz="1200" dirty="0">
                <a:solidFill>
                  <a:srgbClr val="2E3092"/>
                </a:solidFill>
                <a:latin typeface="Calibri"/>
                <a:cs typeface="Calibri"/>
              </a:rPr>
              <a:t>Inviter les différents acteurs</a:t>
            </a:r>
          </a:p>
        </p:txBody>
      </p:sp>
    </p:spTree>
    <p:extLst>
      <p:ext uri="{BB962C8B-B14F-4D97-AF65-F5344CB8AC3E}">
        <p14:creationId xmlns:p14="http://schemas.microsoft.com/office/powerpoint/2010/main" val="6726172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3232</TotalTime>
  <Words>2544</Words>
  <Application>Microsoft Office PowerPoint</Application>
  <PresentationFormat>Affichage à l'écran (4:3)</PresentationFormat>
  <Paragraphs>423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Calibri-Light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Béatrice DEL FRARI</cp:lastModifiedBy>
  <cp:revision>7</cp:revision>
  <cp:lastPrinted>2023-10-13T08:25:01Z</cp:lastPrinted>
  <dcterms:modified xsi:type="dcterms:W3CDTF">2025-09-29T09:41:43Z</dcterms:modified>
</cp:coreProperties>
</file>