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74" r:id="rId3"/>
    <p:sldId id="296" r:id="rId4"/>
    <p:sldId id="295" r:id="rId5"/>
    <p:sldId id="276" r:id="rId6"/>
    <p:sldId id="297" r:id="rId7"/>
    <p:sldId id="309" r:id="rId8"/>
    <p:sldId id="299" r:id="rId9"/>
    <p:sldId id="279" r:id="rId10"/>
    <p:sldId id="294" r:id="rId11"/>
    <p:sldId id="280" r:id="rId12"/>
    <p:sldId id="292" r:id="rId13"/>
    <p:sldId id="293" r:id="rId14"/>
    <p:sldId id="300" r:id="rId15"/>
    <p:sldId id="301" r:id="rId16"/>
    <p:sldId id="302" r:id="rId17"/>
    <p:sldId id="303" r:id="rId18"/>
    <p:sldId id="304" r:id="rId19"/>
    <p:sldId id="305" r:id="rId20"/>
    <p:sldId id="306" r:id="rId21"/>
    <p:sldId id="307" r:id="rId22"/>
    <p:sldId id="308" r:id="rId23"/>
    <p:sldId id="275" r:id="rId24"/>
  </p:sldIdLst>
  <p:sldSz cx="9144000" cy="6858000" type="screen4x3"/>
  <p:notesSz cx="6797675" cy="9926638"/>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092"/>
    <a:srgbClr val="F4C009"/>
    <a:srgbClr val="E8532B"/>
    <a:srgbClr val="F7C7A7"/>
    <a:srgbClr val="00BAD5"/>
    <a:srgbClr val="454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90"/>
  </p:normalViewPr>
  <p:slideViewPr>
    <p:cSldViewPr snapToGrid="0">
      <p:cViewPr varScale="1">
        <p:scale>
          <a:sx n="82" d="100"/>
          <a:sy n="82" d="100"/>
        </p:scale>
        <p:origin x="1474" y="72"/>
      </p:cViewPr>
      <p:guideLst>
        <p:guide orient="horz" pos="2880"/>
        <p:guide pos="2160"/>
      </p:guideLst>
    </p:cSldViewPr>
  </p:slideViewPr>
  <p:notesTextViewPr>
    <p:cViewPr>
      <p:scale>
        <a:sx n="1" d="1"/>
        <a:sy n="1" d="1"/>
      </p:scale>
      <p:origin x="0" y="0"/>
    </p:cViewPr>
  </p:notesTextViewPr>
  <p:notesViewPr>
    <p:cSldViewPr snapToGrid="0">
      <p:cViewPr varScale="1">
        <p:scale>
          <a:sx n="42" d="100"/>
          <a:sy n="42" d="100"/>
        </p:scale>
        <p:origin x="282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éatrice DEL FRARI" userId="26ea9ac0-9659-4949-8ae3-3af45dad9aa0" providerId="ADAL" clId="{94E02EC3-3594-4AA0-A8EE-CD5BEA95A1E4}"/>
    <pc:docChg chg="modSld">
      <pc:chgData name="Béatrice DEL FRARI" userId="26ea9ac0-9659-4949-8ae3-3af45dad9aa0" providerId="ADAL" clId="{94E02EC3-3594-4AA0-A8EE-CD5BEA95A1E4}" dt="2024-09-25T13:43:27.485" v="0" actId="1076"/>
      <pc:docMkLst>
        <pc:docMk/>
      </pc:docMkLst>
      <pc:sldChg chg="modSp mod">
        <pc:chgData name="Béatrice DEL FRARI" userId="26ea9ac0-9659-4949-8ae3-3af45dad9aa0" providerId="ADAL" clId="{94E02EC3-3594-4AA0-A8EE-CD5BEA95A1E4}" dt="2024-09-25T13:43:27.485" v="0" actId="1076"/>
        <pc:sldMkLst>
          <pc:docMk/>
          <pc:sldMk cId="3223463930" sldId="276"/>
        </pc:sldMkLst>
      </pc:sldChg>
    </pc:docChg>
  </pc:docChgLst>
  <pc:docChgLst>
    <pc:chgData name="Béatrice DEL FRARI" userId="S::b-del-frari@ugsel.org::57e84eae-df19-4594-933d-471a7d876188" providerId="AD" clId="Web-{706E4DCC-8277-ECD2-8E88-B2561ADEC5B1}"/>
    <pc:docChg chg="modSld">
      <pc:chgData name="Béatrice DEL FRARI" userId="S::b-del-frari@ugsel.org::57e84eae-df19-4594-933d-471a7d876188" providerId="AD" clId="Web-{706E4DCC-8277-ECD2-8E88-B2561ADEC5B1}" dt="2024-09-13T08:02:41.423" v="61"/>
      <pc:docMkLst>
        <pc:docMk/>
      </pc:docMkLst>
      <pc:sldChg chg="modSp">
        <pc:chgData name="Béatrice DEL FRARI" userId="S::b-del-frari@ugsel.org::57e84eae-df19-4594-933d-471a7d876188" providerId="AD" clId="Web-{706E4DCC-8277-ECD2-8E88-B2561ADEC5B1}" dt="2024-09-13T08:02:41.423" v="61"/>
        <pc:sldMkLst>
          <pc:docMk/>
          <pc:sldMk cId="3095276608" sldId="295"/>
        </pc:sldMkLst>
      </pc:sldChg>
    </pc:docChg>
  </pc:docChgLst>
  <pc:docChgLst>
    <pc:chgData name="Béatrice DEL FRARI" userId="26ea9ac0-9659-4949-8ae3-3af45dad9aa0" providerId="ADAL" clId="{018EA4A7-9953-4226-B2FA-9E0D0D5F66E8}"/>
    <pc:docChg chg="undo custSel addSld delSld modSld sldOrd">
      <pc:chgData name="Béatrice DEL FRARI" userId="26ea9ac0-9659-4949-8ae3-3af45dad9aa0" providerId="ADAL" clId="{018EA4A7-9953-4226-B2FA-9E0D0D5F66E8}" dt="2025-08-27T09:26:49.630" v="6866" actId="20577"/>
      <pc:docMkLst>
        <pc:docMk/>
      </pc:docMkLst>
      <pc:sldChg chg="modSp mod">
        <pc:chgData name="Béatrice DEL FRARI" userId="26ea9ac0-9659-4949-8ae3-3af45dad9aa0" providerId="ADAL" clId="{018EA4A7-9953-4226-B2FA-9E0D0D5F66E8}" dt="2025-08-27T09:21:15.930" v="6804" actId="20577"/>
        <pc:sldMkLst>
          <pc:docMk/>
          <pc:sldMk cId="3223463930" sldId="276"/>
        </pc:sldMkLst>
        <pc:spChg chg="mod">
          <ac:chgData name="Béatrice DEL FRARI" userId="26ea9ac0-9659-4949-8ae3-3af45dad9aa0" providerId="ADAL" clId="{018EA4A7-9953-4226-B2FA-9E0D0D5F66E8}" dt="2025-08-25T08:41:56.925" v="29" actId="20577"/>
          <ac:spMkLst>
            <pc:docMk/>
            <pc:sldMk cId="3223463930" sldId="276"/>
            <ac:spMk id="18" creationId="{9BDF46AB-DD86-58C8-C713-A7DF25D3579F}"/>
          </ac:spMkLst>
        </pc:spChg>
        <pc:spChg chg="mod">
          <ac:chgData name="Béatrice DEL FRARI" userId="26ea9ac0-9659-4949-8ae3-3af45dad9aa0" providerId="ADAL" clId="{018EA4A7-9953-4226-B2FA-9E0D0D5F66E8}" dt="2025-08-27T09:21:15.930" v="6804" actId="20577"/>
          <ac:spMkLst>
            <pc:docMk/>
            <pc:sldMk cId="3223463930" sldId="276"/>
            <ac:spMk id="20" creationId="{34EB5EB3-2D60-2321-BF2A-C07E1DF1DA53}"/>
          </ac:spMkLst>
        </pc:spChg>
      </pc:sldChg>
      <pc:sldChg chg="modSp mod">
        <pc:chgData name="Béatrice DEL FRARI" userId="26ea9ac0-9659-4949-8ae3-3af45dad9aa0" providerId="ADAL" clId="{018EA4A7-9953-4226-B2FA-9E0D0D5F66E8}" dt="2025-08-25T13:21:19.774" v="3817" actId="20577"/>
        <pc:sldMkLst>
          <pc:docMk/>
          <pc:sldMk cId="2962154844" sldId="280"/>
        </pc:sldMkLst>
        <pc:spChg chg="mod">
          <ac:chgData name="Béatrice DEL FRARI" userId="26ea9ac0-9659-4949-8ae3-3af45dad9aa0" providerId="ADAL" clId="{018EA4A7-9953-4226-B2FA-9E0D0D5F66E8}" dt="2025-08-25T13:21:19.774" v="3817" actId="20577"/>
          <ac:spMkLst>
            <pc:docMk/>
            <pc:sldMk cId="2962154844" sldId="280"/>
            <ac:spMk id="33" creationId="{472E4492-AAD3-BFAC-AE07-6C047413D8E7}"/>
          </ac:spMkLst>
        </pc:spChg>
      </pc:sldChg>
      <pc:sldChg chg="modSp mod ord">
        <pc:chgData name="Béatrice DEL FRARI" userId="26ea9ac0-9659-4949-8ae3-3af45dad9aa0" providerId="ADAL" clId="{018EA4A7-9953-4226-B2FA-9E0D0D5F66E8}" dt="2025-08-27T09:26:49.630" v="6866" actId="20577"/>
        <pc:sldMkLst>
          <pc:docMk/>
          <pc:sldMk cId="1301114889" sldId="292"/>
        </pc:sldMkLst>
        <pc:graphicFrameChg chg="modGraphic">
          <ac:chgData name="Béatrice DEL FRARI" userId="26ea9ac0-9659-4949-8ae3-3af45dad9aa0" providerId="ADAL" clId="{018EA4A7-9953-4226-B2FA-9E0D0D5F66E8}" dt="2025-08-27T09:26:49.630" v="6866" actId="20577"/>
          <ac:graphicFrameMkLst>
            <pc:docMk/>
            <pc:sldMk cId="1301114889" sldId="292"/>
            <ac:graphicFrameMk id="22" creationId="{B9AF9C0C-5BEC-4BDB-92C3-315EF3D082FD}"/>
          </ac:graphicFrameMkLst>
        </pc:graphicFrameChg>
      </pc:sldChg>
      <pc:sldChg chg="modSp mod">
        <pc:chgData name="Béatrice DEL FRARI" userId="26ea9ac0-9659-4949-8ae3-3af45dad9aa0" providerId="ADAL" clId="{018EA4A7-9953-4226-B2FA-9E0D0D5F66E8}" dt="2025-08-26T09:04:12.248" v="6611" actId="20577"/>
        <pc:sldMkLst>
          <pc:docMk/>
          <pc:sldMk cId="3095276608" sldId="295"/>
        </pc:sldMkLst>
        <pc:graphicFrameChg chg="modGraphic">
          <ac:chgData name="Béatrice DEL FRARI" userId="26ea9ac0-9659-4949-8ae3-3af45dad9aa0" providerId="ADAL" clId="{018EA4A7-9953-4226-B2FA-9E0D0D5F66E8}" dt="2025-08-26T09:04:12.248" v="6611" actId="20577"/>
          <ac:graphicFrameMkLst>
            <pc:docMk/>
            <pc:sldMk cId="3095276608" sldId="295"/>
            <ac:graphicFrameMk id="2" creationId="{3EAC531A-0171-742B-8DB4-8BDF987DA5A2}"/>
          </ac:graphicFrameMkLst>
        </pc:graphicFrameChg>
      </pc:sldChg>
      <pc:sldChg chg="modSp mod">
        <pc:chgData name="Béatrice DEL FRARI" userId="26ea9ac0-9659-4949-8ae3-3af45dad9aa0" providerId="ADAL" clId="{018EA4A7-9953-4226-B2FA-9E0D0D5F66E8}" dt="2025-08-27T09:23:48.354" v="6855" actId="20577"/>
        <pc:sldMkLst>
          <pc:docMk/>
          <pc:sldMk cId="2308429747" sldId="299"/>
        </pc:sldMkLst>
        <pc:graphicFrameChg chg="modGraphic">
          <ac:chgData name="Béatrice DEL FRARI" userId="26ea9ac0-9659-4949-8ae3-3af45dad9aa0" providerId="ADAL" clId="{018EA4A7-9953-4226-B2FA-9E0D0D5F66E8}" dt="2025-08-27T09:23:48.354" v="6855" actId="20577"/>
          <ac:graphicFrameMkLst>
            <pc:docMk/>
            <pc:sldMk cId="2308429747" sldId="299"/>
            <ac:graphicFrameMk id="7" creationId="{AF2D62E9-6695-AB44-04E0-B30BDCD266C4}"/>
          </ac:graphicFrameMkLst>
        </pc:graphicFrameChg>
      </pc:sldChg>
      <pc:sldChg chg="addSp delSp modSp add mod">
        <pc:chgData name="Béatrice DEL FRARI" userId="26ea9ac0-9659-4949-8ae3-3af45dad9aa0" providerId="ADAL" clId="{018EA4A7-9953-4226-B2FA-9E0D0D5F66E8}" dt="2025-08-25T14:32:34.597" v="6349" actId="207"/>
        <pc:sldMkLst>
          <pc:docMk/>
          <pc:sldMk cId="988627777" sldId="300"/>
        </pc:sldMkLst>
        <pc:spChg chg="mod">
          <ac:chgData name="Béatrice DEL FRARI" userId="26ea9ac0-9659-4949-8ae3-3af45dad9aa0" providerId="ADAL" clId="{018EA4A7-9953-4226-B2FA-9E0D0D5F66E8}" dt="2025-08-25T09:20:43.049" v="43" actId="20577"/>
          <ac:spMkLst>
            <pc:docMk/>
            <pc:sldMk cId="988627777" sldId="300"/>
            <ac:spMk id="2" creationId="{E977215F-ABD3-92D3-6FE5-1BCDE5C6A27B}"/>
          </ac:spMkLst>
        </pc:spChg>
        <pc:spChg chg="mod">
          <ac:chgData name="Béatrice DEL FRARI" userId="26ea9ac0-9659-4949-8ae3-3af45dad9aa0" providerId="ADAL" clId="{018EA4A7-9953-4226-B2FA-9E0D0D5F66E8}" dt="2025-08-25T12:27:31.384" v="2578" actId="1076"/>
          <ac:spMkLst>
            <pc:docMk/>
            <pc:sldMk cId="988627777" sldId="300"/>
            <ac:spMk id="4" creationId="{CDBB9D21-4740-3D20-E31E-A1B7733F707B}"/>
          </ac:spMkLst>
        </pc:spChg>
        <pc:spChg chg="add mod">
          <ac:chgData name="Béatrice DEL FRARI" userId="26ea9ac0-9659-4949-8ae3-3af45dad9aa0" providerId="ADAL" clId="{018EA4A7-9953-4226-B2FA-9E0D0D5F66E8}" dt="2025-08-25T12:12:55.327" v="2077" actId="207"/>
          <ac:spMkLst>
            <pc:docMk/>
            <pc:sldMk cId="988627777" sldId="300"/>
            <ac:spMk id="5" creationId="{E973A6A5-5FCB-947E-75C0-46F1CA8CD4B9}"/>
          </ac:spMkLst>
        </pc:spChg>
        <pc:spChg chg="mod">
          <ac:chgData name="Béatrice DEL FRARI" userId="26ea9ac0-9659-4949-8ae3-3af45dad9aa0" providerId="ADAL" clId="{018EA4A7-9953-4226-B2FA-9E0D0D5F66E8}" dt="2025-08-25T12:27:05.445" v="2577" actId="1076"/>
          <ac:spMkLst>
            <pc:docMk/>
            <pc:sldMk cId="988627777" sldId="300"/>
            <ac:spMk id="9" creationId="{49B2E7E5-0F7C-5FF0-C80B-63B9B1B09680}"/>
          </ac:spMkLst>
        </pc:spChg>
        <pc:grpChg chg="mod">
          <ac:chgData name="Béatrice DEL FRARI" userId="26ea9ac0-9659-4949-8ae3-3af45dad9aa0" providerId="ADAL" clId="{018EA4A7-9953-4226-B2FA-9E0D0D5F66E8}" dt="2025-08-25T12:12:08.624" v="2048" actId="1076"/>
          <ac:grpSpMkLst>
            <pc:docMk/>
            <pc:sldMk cId="988627777" sldId="300"/>
            <ac:grpSpMk id="32" creationId="{CB15A68F-2DC6-E746-B146-45A194B06996}"/>
          </ac:grpSpMkLst>
        </pc:grpChg>
        <pc:graphicFrameChg chg="add mod ord modGraphic">
          <ac:chgData name="Béatrice DEL FRARI" userId="26ea9ac0-9659-4949-8ae3-3af45dad9aa0" providerId="ADAL" clId="{018EA4A7-9953-4226-B2FA-9E0D0D5F66E8}" dt="2025-08-25T14:32:34.597" v="6349" actId="207"/>
          <ac:graphicFrameMkLst>
            <pc:docMk/>
            <pc:sldMk cId="988627777" sldId="300"/>
            <ac:graphicFrameMk id="3" creationId="{7FEFFF06-B88D-F8FC-7770-953C3C2A7978}"/>
          </ac:graphicFrameMkLst>
        </pc:graphicFrameChg>
      </pc:sldChg>
      <pc:sldChg chg="addSp delSp modSp add mod">
        <pc:chgData name="Béatrice DEL FRARI" userId="26ea9ac0-9659-4949-8ae3-3af45dad9aa0" providerId="ADAL" clId="{018EA4A7-9953-4226-B2FA-9E0D0D5F66E8}" dt="2025-08-26T09:01:32.595" v="6524" actId="20577"/>
        <pc:sldMkLst>
          <pc:docMk/>
          <pc:sldMk cId="4209603508" sldId="301"/>
        </pc:sldMkLst>
        <pc:spChg chg="mod">
          <ac:chgData name="Béatrice DEL FRARI" userId="26ea9ac0-9659-4949-8ae3-3af45dad9aa0" providerId="ADAL" clId="{018EA4A7-9953-4226-B2FA-9E0D0D5F66E8}" dt="2025-08-25T12:26:50.476" v="2573" actId="122"/>
          <ac:spMkLst>
            <pc:docMk/>
            <pc:sldMk cId="4209603508" sldId="301"/>
            <ac:spMk id="4" creationId="{85D0821C-13BD-647C-CB1A-F9325F06264D}"/>
          </ac:spMkLst>
        </pc:spChg>
        <pc:spChg chg="mod">
          <ac:chgData name="Béatrice DEL FRARI" userId="26ea9ac0-9659-4949-8ae3-3af45dad9aa0" providerId="ADAL" clId="{018EA4A7-9953-4226-B2FA-9E0D0D5F66E8}" dt="2025-08-25T12:24:28.368" v="2542"/>
          <ac:spMkLst>
            <pc:docMk/>
            <pc:sldMk cId="4209603508" sldId="301"/>
            <ac:spMk id="6" creationId="{F28B2D98-214A-53C1-5BF0-8EED1B879078}"/>
          </ac:spMkLst>
        </pc:spChg>
        <pc:spChg chg="mod">
          <ac:chgData name="Béatrice DEL FRARI" userId="26ea9ac0-9659-4949-8ae3-3af45dad9aa0" providerId="ADAL" clId="{018EA4A7-9953-4226-B2FA-9E0D0D5F66E8}" dt="2025-08-25T12:24:28.368" v="2542"/>
          <ac:spMkLst>
            <pc:docMk/>
            <pc:sldMk cId="4209603508" sldId="301"/>
            <ac:spMk id="7" creationId="{DBF07A38-B68C-859F-0FE0-A9575F6AD8F6}"/>
          </ac:spMkLst>
        </pc:spChg>
        <pc:spChg chg="mod">
          <ac:chgData name="Béatrice DEL FRARI" userId="26ea9ac0-9659-4949-8ae3-3af45dad9aa0" providerId="ADAL" clId="{018EA4A7-9953-4226-B2FA-9E0D0D5F66E8}" dt="2025-08-25T12:24:28.368" v="2542"/>
          <ac:spMkLst>
            <pc:docMk/>
            <pc:sldMk cId="4209603508" sldId="301"/>
            <ac:spMk id="8" creationId="{0D1A013D-7918-4B3C-DEF0-CBFAB79A3158}"/>
          </ac:spMkLst>
        </pc:spChg>
        <pc:spChg chg="mod">
          <ac:chgData name="Béatrice DEL FRARI" userId="26ea9ac0-9659-4949-8ae3-3af45dad9aa0" providerId="ADAL" clId="{018EA4A7-9953-4226-B2FA-9E0D0D5F66E8}" dt="2025-08-25T12:26:53.805" v="2574" actId="122"/>
          <ac:spMkLst>
            <pc:docMk/>
            <pc:sldMk cId="4209603508" sldId="301"/>
            <ac:spMk id="9" creationId="{D79434FB-04C3-9514-7ECE-A2AD8DC4B88D}"/>
          </ac:spMkLst>
        </pc:spChg>
        <pc:spChg chg="add mod">
          <ac:chgData name="Béatrice DEL FRARI" userId="26ea9ac0-9659-4949-8ae3-3af45dad9aa0" providerId="ADAL" clId="{018EA4A7-9953-4226-B2FA-9E0D0D5F66E8}" dt="2025-08-25T12:25:24.322" v="2558" actId="1076"/>
          <ac:spMkLst>
            <pc:docMk/>
            <pc:sldMk cId="4209603508" sldId="301"/>
            <ac:spMk id="10" creationId="{59DB5150-2EFB-9EF2-F047-29184EFC920B}"/>
          </ac:spMkLst>
        </pc:spChg>
        <pc:grpChg chg="add mod">
          <ac:chgData name="Béatrice DEL FRARI" userId="26ea9ac0-9659-4949-8ae3-3af45dad9aa0" providerId="ADAL" clId="{018EA4A7-9953-4226-B2FA-9E0D0D5F66E8}" dt="2025-08-25T12:25:24.322" v="2558" actId="1076"/>
          <ac:grpSpMkLst>
            <pc:docMk/>
            <pc:sldMk cId="4209603508" sldId="301"/>
            <ac:grpSpMk id="5" creationId="{12041F48-3077-9F2B-5B29-ED3717DBCB6B}"/>
          </ac:grpSpMkLst>
        </pc:grpChg>
        <pc:graphicFrameChg chg="mod modGraphic">
          <ac:chgData name="Béatrice DEL FRARI" userId="26ea9ac0-9659-4949-8ae3-3af45dad9aa0" providerId="ADAL" clId="{018EA4A7-9953-4226-B2FA-9E0D0D5F66E8}" dt="2025-08-26T09:01:32.595" v="6524" actId="20577"/>
          <ac:graphicFrameMkLst>
            <pc:docMk/>
            <pc:sldMk cId="4209603508" sldId="301"/>
            <ac:graphicFrameMk id="3" creationId="{00722889-AB96-D152-4A46-E26FA7607049}"/>
          </ac:graphicFrameMkLst>
        </pc:graphicFrameChg>
      </pc:sldChg>
      <pc:sldChg chg="addSp modSp add mod">
        <pc:chgData name="Béatrice DEL FRARI" userId="26ea9ac0-9659-4949-8ae3-3af45dad9aa0" providerId="ADAL" clId="{018EA4A7-9953-4226-B2FA-9E0D0D5F66E8}" dt="2025-08-25T14:33:05.995" v="6353" actId="207"/>
        <pc:sldMkLst>
          <pc:docMk/>
          <pc:sldMk cId="1918821625" sldId="302"/>
        </pc:sldMkLst>
        <pc:spChg chg="mod">
          <ac:chgData name="Béatrice DEL FRARI" userId="26ea9ac0-9659-4949-8ae3-3af45dad9aa0" providerId="ADAL" clId="{018EA4A7-9953-4226-B2FA-9E0D0D5F66E8}" dt="2025-08-25T12:26:20.115" v="2567" actId="122"/>
          <ac:spMkLst>
            <pc:docMk/>
            <pc:sldMk cId="1918821625" sldId="302"/>
            <ac:spMk id="4" creationId="{6BF80E94-8E76-6FDE-6C99-3AE37008BF8F}"/>
          </ac:spMkLst>
        </pc:spChg>
        <pc:spChg chg="add mod">
          <ac:chgData name="Béatrice DEL FRARI" userId="26ea9ac0-9659-4949-8ae3-3af45dad9aa0" providerId="ADAL" clId="{018EA4A7-9953-4226-B2FA-9E0D0D5F66E8}" dt="2025-08-25T12:26:43.844" v="2572" actId="20577"/>
          <ac:spMkLst>
            <pc:docMk/>
            <pc:sldMk cId="1918821625" sldId="302"/>
            <ac:spMk id="5" creationId="{201819B0-3739-49ED-2A77-04CCA93DE488}"/>
          </ac:spMkLst>
        </pc:spChg>
        <pc:spChg chg="mod">
          <ac:chgData name="Béatrice DEL FRARI" userId="26ea9ac0-9659-4949-8ae3-3af45dad9aa0" providerId="ADAL" clId="{018EA4A7-9953-4226-B2FA-9E0D0D5F66E8}" dt="2025-08-25T12:26:24.488" v="2568" actId="1076"/>
          <ac:spMkLst>
            <pc:docMk/>
            <pc:sldMk cId="1918821625" sldId="302"/>
            <ac:spMk id="9" creationId="{BEC573AF-3F43-2491-0F96-9683CB8777AF}"/>
          </ac:spMkLst>
        </pc:spChg>
        <pc:grpChg chg="mod">
          <ac:chgData name="Béatrice DEL FRARI" userId="26ea9ac0-9659-4949-8ae3-3af45dad9aa0" providerId="ADAL" clId="{018EA4A7-9953-4226-B2FA-9E0D0D5F66E8}" dt="2025-08-25T12:26:41.217" v="2570" actId="1076"/>
          <ac:grpSpMkLst>
            <pc:docMk/>
            <pc:sldMk cId="1918821625" sldId="302"/>
            <ac:grpSpMk id="32" creationId="{D04BD771-497D-6350-F95B-3C8E756CEB86}"/>
          </ac:grpSpMkLst>
        </pc:grpChg>
        <pc:graphicFrameChg chg="mod modGraphic">
          <ac:chgData name="Béatrice DEL FRARI" userId="26ea9ac0-9659-4949-8ae3-3af45dad9aa0" providerId="ADAL" clId="{018EA4A7-9953-4226-B2FA-9E0D0D5F66E8}" dt="2025-08-25T14:33:05.995" v="6353" actId="207"/>
          <ac:graphicFrameMkLst>
            <pc:docMk/>
            <pc:sldMk cId="1918821625" sldId="302"/>
            <ac:graphicFrameMk id="3" creationId="{D496352F-A323-81A8-0C18-2033AB2B0C66}"/>
          </ac:graphicFrameMkLst>
        </pc:graphicFrameChg>
      </pc:sldChg>
      <pc:sldChg chg="modSp add mod">
        <pc:chgData name="Béatrice DEL FRARI" userId="26ea9ac0-9659-4949-8ae3-3af45dad9aa0" providerId="ADAL" clId="{018EA4A7-9953-4226-B2FA-9E0D0D5F66E8}" dt="2025-08-26T09:10:25.449" v="6795" actId="20577"/>
        <pc:sldMkLst>
          <pc:docMk/>
          <pc:sldMk cId="636865974" sldId="303"/>
        </pc:sldMkLst>
        <pc:spChg chg="mod">
          <ac:chgData name="Béatrice DEL FRARI" userId="26ea9ac0-9659-4949-8ae3-3af45dad9aa0" providerId="ADAL" clId="{018EA4A7-9953-4226-B2FA-9E0D0D5F66E8}" dt="2025-08-25T13:05:54.561" v="3041" actId="20577"/>
          <ac:spMkLst>
            <pc:docMk/>
            <pc:sldMk cId="636865974" sldId="303"/>
            <ac:spMk id="5" creationId="{2DDF87DC-E6D5-D73C-56B2-29C833449628}"/>
          </ac:spMkLst>
        </pc:spChg>
        <pc:graphicFrameChg chg="mod modGraphic">
          <ac:chgData name="Béatrice DEL FRARI" userId="26ea9ac0-9659-4949-8ae3-3af45dad9aa0" providerId="ADAL" clId="{018EA4A7-9953-4226-B2FA-9E0D0D5F66E8}" dt="2025-08-26T09:10:25.449" v="6795" actId="20577"/>
          <ac:graphicFrameMkLst>
            <pc:docMk/>
            <pc:sldMk cId="636865974" sldId="303"/>
            <ac:graphicFrameMk id="3" creationId="{D754CD94-7266-4806-20AB-8C598B5F43EE}"/>
          </ac:graphicFrameMkLst>
        </pc:graphicFrameChg>
      </pc:sldChg>
      <pc:sldChg chg="add del">
        <pc:chgData name="Béatrice DEL FRARI" userId="26ea9ac0-9659-4949-8ae3-3af45dad9aa0" providerId="ADAL" clId="{018EA4A7-9953-4226-B2FA-9E0D0D5F66E8}" dt="2025-08-25T12:27:51.609" v="2579" actId="47"/>
        <pc:sldMkLst>
          <pc:docMk/>
          <pc:sldMk cId="821079604" sldId="303"/>
        </pc:sldMkLst>
      </pc:sldChg>
      <pc:sldChg chg="modSp add del mod">
        <pc:chgData name="Béatrice DEL FRARI" userId="26ea9ac0-9659-4949-8ae3-3af45dad9aa0" providerId="ADAL" clId="{018EA4A7-9953-4226-B2FA-9E0D0D5F66E8}" dt="2025-08-25T12:58:45.252" v="2883" actId="47"/>
        <pc:sldMkLst>
          <pc:docMk/>
          <pc:sldMk cId="2399664062" sldId="303"/>
        </pc:sldMkLst>
      </pc:sldChg>
      <pc:sldChg chg="modSp add mod">
        <pc:chgData name="Béatrice DEL FRARI" userId="26ea9ac0-9659-4949-8ae3-3af45dad9aa0" providerId="ADAL" clId="{018EA4A7-9953-4226-B2FA-9E0D0D5F66E8}" dt="2025-08-25T14:33:32.530" v="6359" actId="207"/>
        <pc:sldMkLst>
          <pc:docMk/>
          <pc:sldMk cId="227584602" sldId="304"/>
        </pc:sldMkLst>
        <pc:spChg chg="mod">
          <ac:chgData name="Béatrice DEL FRARI" userId="26ea9ac0-9659-4949-8ae3-3af45dad9aa0" providerId="ADAL" clId="{018EA4A7-9953-4226-B2FA-9E0D0D5F66E8}" dt="2025-08-25T13:13:28.914" v="3390" actId="20577"/>
          <ac:spMkLst>
            <pc:docMk/>
            <pc:sldMk cId="227584602" sldId="304"/>
            <ac:spMk id="5" creationId="{36B51524-A25A-0193-D8C7-0C303094CC34}"/>
          </ac:spMkLst>
        </pc:spChg>
        <pc:graphicFrameChg chg="mod modGraphic">
          <ac:chgData name="Béatrice DEL FRARI" userId="26ea9ac0-9659-4949-8ae3-3af45dad9aa0" providerId="ADAL" clId="{018EA4A7-9953-4226-B2FA-9E0D0D5F66E8}" dt="2025-08-25T14:33:32.530" v="6359" actId="207"/>
          <ac:graphicFrameMkLst>
            <pc:docMk/>
            <pc:sldMk cId="227584602" sldId="304"/>
            <ac:graphicFrameMk id="3" creationId="{18F645A3-637F-3188-7921-6ACD550156BD}"/>
          </ac:graphicFrameMkLst>
        </pc:graphicFrameChg>
      </pc:sldChg>
      <pc:sldChg chg="modSp add mod">
        <pc:chgData name="Béatrice DEL FRARI" userId="26ea9ac0-9659-4949-8ae3-3af45dad9aa0" providerId="ADAL" clId="{018EA4A7-9953-4226-B2FA-9E0D0D5F66E8}" dt="2025-08-25T14:33:42.289" v="6361" actId="207"/>
        <pc:sldMkLst>
          <pc:docMk/>
          <pc:sldMk cId="3058377352" sldId="305"/>
        </pc:sldMkLst>
        <pc:spChg chg="mod">
          <ac:chgData name="Béatrice DEL FRARI" userId="26ea9ac0-9659-4949-8ae3-3af45dad9aa0" providerId="ADAL" clId="{018EA4A7-9953-4226-B2FA-9E0D0D5F66E8}" dt="2025-08-25T13:31:13.605" v="4063" actId="20577"/>
          <ac:spMkLst>
            <pc:docMk/>
            <pc:sldMk cId="3058377352" sldId="305"/>
            <ac:spMk id="5" creationId="{6751F91B-73CB-0764-EB7F-0DF785368D98}"/>
          </ac:spMkLst>
        </pc:spChg>
        <pc:graphicFrameChg chg="mod modGraphic">
          <ac:chgData name="Béatrice DEL FRARI" userId="26ea9ac0-9659-4949-8ae3-3af45dad9aa0" providerId="ADAL" clId="{018EA4A7-9953-4226-B2FA-9E0D0D5F66E8}" dt="2025-08-25T14:33:42.289" v="6361" actId="207"/>
          <ac:graphicFrameMkLst>
            <pc:docMk/>
            <pc:sldMk cId="3058377352" sldId="305"/>
            <ac:graphicFrameMk id="3" creationId="{C0C5F4A2-ABDA-BDA8-BC9A-2C04002CF796}"/>
          </ac:graphicFrameMkLst>
        </pc:graphicFrameChg>
      </pc:sldChg>
      <pc:sldChg chg="addSp modSp add mod">
        <pc:chgData name="Béatrice DEL FRARI" userId="26ea9ac0-9659-4949-8ae3-3af45dad9aa0" providerId="ADAL" clId="{018EA4A7-9953-4226-B2FA-9E0D0D5F66E8}" dt="2025-08-26T09:26:27.008" v="6796" actId="20577"/>
        <pc:sldMkLst>
          <pc:docMk/>
          <pc:sldMk cId="96597616" sldId="306"/>
        </pc:sldMkLst>
        <pc:spChg chg="mod">
          <ac:chgData name="Béatrice DEL FRARI" userId="26ea9ac0-9659-4949-8ae3-3af45dad9aa0" providerId="ADAL" clId="{018EA4A7-9953-4226-B2FA-9E0D0D5F66E8}" dt="2025-08-25T13:38:12.190" v="4465" actId="20577"/>
          <ac:spMkLst>
            <pc:docMk/>
            <pc:sldMk cId="96597616" sldId="306"/>
            <ac:spMk id="5" creationId="{3F389B50-2FA2-E32B-1CE1-FF4E21987710}"/>
          </ac:spMkLst>
        </pc:spChg>
        <pc:graphicFrameChg chg="mod modGraphic">
          <ac:chgData name="Béatrice DEL FRARI" userId="26ea9ac0-9659-4949-8ae3-3af45dad9aa0" providerId="ADAL" clId="{018EA4A7-9953-4226-B2FA-9E0D0D5F66E8}" dt="2025-08-26T09:26:27.008" v="6796" actId="20577"/>
          <ac:graphicFrameMkLst>
            <pc:docMk/>
            <pc:sldMk cId="96597616" sldId="306"/>
            <ac:graphicFrameMk id="3" creationId="{71C434B2-10A2-C794-9922-C5CC8C4E434B}"/>
          </ac:graphicFrameMkLst>
        </pc:graphicFrameChg>
      </pc:sldChg>
      <pc:sldChg chg="modSp add mod ord">
        <pc:chgData name="Béatrice DEL FRARI" userId="26ea9ac0-9659-4949-8ae3-3af45dad9aa0" providerId="ADAL" clId="{018EA4A7-9953-4226-B2FA-9E0D0D5F66E8}" dt="2025-08-26T09:32:20.853" v="6802"/>
        <pc:sldMkLst>
          <pc:docMk/>
          <pc:sldMk cId="3762077835" sldId="307"/>
        </pc:sldMkLst>
        <pc:spChg chg="mod">
          <ac:chgData name="Béatrice DEL FRARI" userId="26ea9ac0-9659-4949-8ae3-3af45dad9aa0" providerId="ADAL" clId="{018EA4A7-9953-4226-B2FA-9E0D0D5F66E8}" dt="2025-08-25T14:15:19.313" v="5423" actId="20577"/>
          <ac:spMkLst>
            <pc:docMk/>
            <pc:sldMk cId="3762077835" sldId="307"/>
            <ac:spMk id="5" creationId="{4EDA63E9-CC0A-2AB8-CD90-102F62988DFB}"/>
          </ac:spMkLst>
        </pc:spChg>
        <pc:graphicFrameChg chg="mod modGraphic">
          <ac:chgData name="Béatrice DEL FRARI" userId="26ea9ac0-9659-4949-8ae3-3af45dad9aa0" providerId="ADAL" clId="{018EA4A7-9953-4226-B2FA-9E0D0D5F66E8}" dt="2025-08-25T14:34:01.828" v="6365" actId="207"/>
          <ac:graphicFrameMkLst>
            <pc:docMk/>
            <pc:sldMk cId="3762077835" sldId="307"/>
            <ac:graphicFrameMk id="3" creationId="{D0131BCD-68EF-A37F-6174-30087C7B390F}"/>
          </ac:graphicFrameMkLst>
        </pc:graphicFrameChg>
      </pc:sldChg>
      <pc:sldChg chg="modSp add mod">
        <pc:chgData name="Béatrice DEL FRARI" userId="26ea9ac0-9659-4949-8ae3-3af45dad9aa0" providerId="ADAL" clId="{018EA4A7-9953-4226-B2FA-9E0D0D5F66E8}" dt="2025-08-25T14:36:36.068" v="6485" actId="20577"/>
        <pc:sldMkLst>
          <pc:docMk/>
          <pc:sldMk cId="3357040145" sldId="308"/>
        </pc:sldMkLst>
        <pc:spChg chg="mod">
          <ac:chgData name="Béatrice DEL FRARI" userId="26ea9ac0-9659-4949-8ae3-3af45dad9aa0" providerId="ADAL" clId="{018EA4A7-9953-4226-B2FA-9E0D0D5F66E8}" dt="2025-08-25T14:15:51.544" v="5467" actId="6549"/>
          <ac:spMkLst>
            <pc:docMk/>
            <pc:sldMk cId="3357040145" sldId="308"/>
            <ac:spMk id="5" creationId="{CDA13352-747C-E779-6C31-95A31FE6FBA6}"/>
          </ac:spMkLst>
        </pc:spChg>
        <pc:graphicFrameChg chg="mod modGraphic">
          <ac:chgData name="Béatrice DEL FRARI" userId="26ea9ac0-9659-4949-8ae3-3af45dad9aa0" providerId="ADAL" clId="{018EA4A7-9953-4226-B2FA-9E0D0D5F66E8}" dt="2025-08-25T14:36:36.068" v="6485" actId="20577"/>
          <ac:graphicFrameMkLst>
            <pc:docMk/>
            <pc:sldMk cId="3357040145" sldId="308"/>
            <ac:graphicFrameMk id="3" creationId="{CEAD22EB-DD7B-743D-AD4E-A25A55AF4EED}"/>
          </ac:graphicFrameMkLst>
        </pc:graphicFrameChg>
      </pc:sldChg>
    </pc:docChg>
  </pc:docChgLst>
  <pc:docChgLst>
    <pc:chgData name="Béatrice DEL FRARI" userId="26ea9ac0-9659-4949-8ae3-3af45dad9aa0" providerId="ADAL" clId="{A24BFDA5-722D-4FF5-AB3A-1EB4B35300D1}"/>
    <pc:docChg chg="custSel addSld modSld">
      <pc:chgData name="Béatrice DEL FRARI" userId="26ea9ac0-9659-4949-8ae3-3af45dad9aa0" providerId="ADAL" clId="{A24BFDA5-722D-4FF5-AB3A-1EB4B35300D1}" dt="2025-09-16T10:50:23.042" v="89" actId="20577"/>
      <pc:docMkLst>
        <pc:docMk/>
      </pc:docMkLst>
      <pc:sldChg chg="addSp delSp modSp mod">
        <pc:chgData name="Béatrice DEL FRARI" userId="26ea9ac0-9659-4949-8ae3-3af45dad9aa0" providerId="ADAL" clId="{A24BFDA5-722D-4FF5-AB3A-1EB4B35300D1}" dt="2025-09-16T10:49:08.150" v="76" actId="1076"/>
        <pc:sldMkLst>
          <pc:docMk/>
          <pc:sldMk cId="3582427142" sldId="297"/>
        </pc:sldMkLst>
        <pc:spChg chg="mod">
          <ac:chgData name="Béatrice DEL FRARI" userId="26ea9ac0-9659-4949-8ae3-3af45dad9aa0" providerId="ADAL" clId="{A24BFDA5-722D-4FF5-AB3A-1EB4B35300D1}" dt="2025-09-16T10:46:31.980" v="4" actId="1076"/>
          <ac:spMkLst>
            <pc:docMk/>
            <pc:sldMk cId="3582427142" sldId="297"/>
            <ac:spMk id="9" creationId="{E81E1779-8218-CD50-D64A-18B3709E660A}"/>
          </ac:spMkLst>
        </pc:spChg>
        <pc:spChg chg="add mod">
          <ac:chgData name="Béatrice DEL FRARI" userId="26ea9ac0-9659-4949-8ae3-3af45dad9aa0" providerId="ADAL" clId="{A24BFDA5-722D-4FF5-AB3A-1EB4B35300D1}" dt="2025-09-16T10:49:08.150" v="76" actId="1076"/>
          <ac:spMkLst>
            <pc:docMk/>
            <pc:sldMk cId="3582427142" sldId="297"/>
            <ac:spMk id="10" creationId="{E8628A55-22CC-24B9-2BB3-74A2FCB154C5}"/>
          </ac:spMkLst>
        </pc:spChg>
        <pc:grpChg chg="mod">
          <ac:chgData name="Béatrice DEL FRARI" userId="26ea9ac0-9659-4949-8ae3-3af45dad9aa0" providerId="ADAL" clId="{A24BFDA5-722D-4FF5-AB3A-1EB4B35300D1}" dt="2025-09-16T10:46:24.028" v="3" actId="1076"/>
          <ac:grpSpMkLst>
            <pc:docMk/>
            <pc:sldMk cId="3582427142" sldId="297"/>
            <ac:grpSpMk id="3" creationId="{84213E45-F02F-84FB-8F00-9DA3D30A5C0F}"/>
          </ac:grpSpMkLst>
        </pc:grpChg>
        <pc:graphicFrameChg chg="del">
          <ac:chgData name="Béatrice DEL FRARI" userId="26ea9ac0-9659-4949-8ae3-3af45dad9aa0" providerId="ADAL" clId="{A24BFDA5-722D-4FF5-AB3A-1EB4B35300D1}" dt="2025-09-16T10:46:14.078" v="1" actId="478"/>
          <ac:graphicFrameMkLst>
            <pc:docMk/>
            <pc:sldMk cId="3582427142" sldId="297"/>
            <ac:graphicFrameMk id="2" creationId="{D4916ADA-1878-D56E-6FDF-5A2B53FF301B}"/>
          </ac:graphicFrameMkLst>
        </pc:graphicFrameChg>
        <pc:graphicFrameChg chg="mod modGraphic">
          <ac:chgData name="Béatrice DEL FRARI" userId="26ea9ac0-9659-4949-8ae3-3af45dad9aa0" providerId="ADAL" clId="{A24BFDA5-722D-4FF5-AB3A-1EB4B35300D1}" dt="2025-09-16T10:48:06.846" v="31" actId="20577"/>
          <ac:graphicFrameMkLst>
            <pc:docMk/>
            <pc:sldMk cId="3582427142" sldId="297"/>
            <ac:graphicFrameMk id="6" creationId="{58C4AE19-B2B2-6BA9-50AC-00E81FDB213C}"/>
          </ac:graphicFrameMkLst>
        </pc:graphicFrameChg>
      </pc:sldChg>
      <pc:sldChg chg="addSp delSp modSp add mod">
        <pc:chgData name="Béatrice DEL FRARI" userId="26ea9ac0-9659-4949-8ae3-3af45dad9aa0" providerId="ADAL" clId="{A24BFDA5-722D-4FF5-AB3A-1EB4B35300D1}" dt="2025-09-16T10:50:23.042" v="89" actId="20577"/>
        <pc:sldMkLst>
          <pc:docMk/>
          <pc:sldMk cId="4169421323" sldId="309"/>
        </pc:sldMkLst>
        <pc:spChg chg="mod">
          <ac:chgData name="Béatrice DEL FRARI" userId="26ea9ac0-9659-4949-8ae3-3af45dad9aa0" providerId="ADAL" clId="{A24BFDA5-722D-4FF5-AB3A-1EB4B35300D1}" dt="2025-09-16T10:49:22.585" v="78" actId="1076"/>
          <ac:spMkLst>
            <pc:docMk/>
            <pc:sldMk cId="4169421323" sldId="309"/>
            <ac:spMk id="9" creationId="{1E875924-C1FC-0347-07F3-63B9E2E637EE}"/>
          </ac:spMkLst>
        </pc:spChg>
        <pc:spChg chg="add mod">
          <ac:chgData name="Béatrice DEL FRARI" userId="26ea9ac0-9659-4949-8ae3-3af45dad9aa0" providerId="ADAL" clId="{A24BFDA5-722D-4FF5-AB3A-1EB4B35300D1}" dt="2025-09-16T10:49:17.189" v="77"/>
          <ac:spMkLst>
            <pc:docMk/>
            <pc:sldMk cId="4169421323" sldId="309"/>
            <ac:spMk id="10" creationId="{5278AF82-302A-C6F8-A824-4A6528701758}"/>
          </ac:spMkLst>
        </pc:spChg>
        <pc:grpChg chg="mod">
          <ac:chgData name="Béatrice DEL FRARI" userId="26ea9ac0-9659-4949-8ae3-3af45dad9aa0" providerId="ADAL" clId="{A24BFDA5-722D-4FF5-AB3A-1EB4B35300D1}" dt="2025-09-16T10:49:26.513" v="79" actId="1076"/>
          <ac:grpSpMkLst>
            <pc:docMk/>
            <pc:sldMk cId="4169421323" sldId="309"/>
            <ac:grpSpMk id="3" creationId="{2D5C3E9E-C44D-3E00-B5B9-1DEB3240D776}"/>
          </ac:grpSpMkLst>
        </pc:grpChg>
        <pc:graphicFrameChg chg="mod modGraphic">
          <ac:chgData name="Béatrice DEL FRARI" userId="26ea9ac0-9659-4949-8ae3-3af45dad9aa0" providerId="ADAL" clId="{A24BFDA5-722D-4FF5-AB3A-1EB4B35300D1}" dt="2025-09-16T10:50:23.042" v="89" actId="20577"/>
          <ac:graphicFrameMkLst>
            <pc:docMk/>
            <pc:sldMk cId="4169421323" sldId="309"/>
            <ac:graphicFrameMk id="2" creationId="{49D5BFE7-B1FD-B144-C537-A2B271A7673D}"/>
          </ac:graphicFrameMkLst>
        </pc:graphicFrameChg>
        <pc:graphicFrameChg chg="del">
          <ac:chgData name="Béatrice DEL FRARI" userId="26ea9ac0-9659-4949-8ae3-3af45dad9aa0" providerId="ADAL" clId="{A24BFDA5-722D-4FF5-AB3A-1EB4B35300D1}" dt="2025-09-16T10:48:22.273" v="32" actId="478"/>
          <ac:graphicFrameMkLst>
            <pc:docMk/>
            <pc:sldMk cId="4169421323" sldId="309"/>
            <ac:graphicFrameMk id="6" creationId="{2F03BF7E-6A7D-EC70-72C5-0B47ADDA8649}"/>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3600" dirty="0"/>
            <a:t>J-1 an</a:t>
          </a:r>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dgm:spPr>
        <a:ln>
          <a:solidFill>
            <a:srgbClr val="F4C009"/>
          </a:solidFill>
        </a:ln>
      </dgm:spPr>
      <dgm:t>
        <a:bodyPr/>
        <a:lstStyle/>
        <a:p>
          <a:r>
            <a:rPr lang="fr-FR" dirty="0">
              <a:solidFill>
                <a:srgbClr val="2E3092"/>
              </a:solidFill>
            </a:rPr>
            <a:t>Réservation salles, prévoir le nombre en fonction des catégories (24 terrains mini pour les BM; 24 terrains mini pour les CJ). Si possible, privilégier la proximité des installations.</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3600" dirty="0"/>
            <a:t>J-1 an</a:t>
          </a:r>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dgm:spPr>
        <a:ln>
          <a:solidFill>
            <a:srgbClr val="E8532B"/>
          </a:solidFill>
        </a:ln>
      </dgm:spPr>
      <dgm:t>
        <a:bodyPr/>
        <a:lstStyle/>
        <a:p>
          <a:r>
            <a:rPr lang="fr-FR" dirty="0">
              <a:solidFill>
                <a:srgbClr val="2E3092"/>
              </a:solidFill>
            </a:rPr>
            <a:t>Budget prévisionnel</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62F1EE6E-6E45-420B-ADB6-CEA531802A4C}">
      <dgm:prSet phldrT="[Texte]"/>
      <dgm:spPr>
        <a:ln>
          <a:solidFill>
            <a:srgbClr val="F4C009"/>
          </a:solidFill>
        </a:ln>
      </dgm:spPr>
      <dgm:t>
        <a:bodyPr/>
        <a:lstStyle/>
        <a:p>
          <a:r>
            <a:rPr lang="fr-FR" dirty="0">
              <a:solidFill>
                <a:srgbClr val="2E3092"/>
              </a:solidFill>
            </a:rPr>
            <a:t>Réservation du petit matériel (tables et chaises, séparations, scoreurs, </a:t>
          </a:r>
          <a:r>
            <a:rPr lang="fr-FR" dirty="0" err="1">
              <a:solidFill>
                <a:srgbClr val="2E3092"/>
              </a:solidFill>
            </a:rPr>
            <a:t>etc</a:t>
          </a:r>
          <a:r>
            <a:rPr lang="fr-FR" dirty="0">
              <a:solidFill>
                <a:srgbClr val="2E3092"/>
              </a:solidFill>
            </a:rPr>
            <a:t>)</a:t>
          </a:r>
        </a:p>
      </dgm:t>
    </dgm:pt>
    <dgm:pt modelId="{EDB524F9-9AD6-42E1-A942-9019FE940BD4}" type="parTrans" cxnId="{81E4947B-A111-48D8-875C-34DF038E0047}">
      <dgm:prSet/>
      <dgm:spPr/>
      <dgm:t>
        <a:bodyPr/>
        <a:lstStyle/>
        <a:p>
          <a:endParaRPr lang="fr-FR"/>
        </a:p>
      </dgm:t>
    </dgm:pt>
    <dgm:pt modelId="{4928E97B-E181-4EEF-A74E-2D5164666C04}" type="sibTrans" cxnId="{81E4947B-A111-48D8-875C-34DF038E0047}">
      <dgm:prSet/>
      <dgm:spPr/>
      <dgm:t>
        <a:bodyPr/>
        <a:lstStyle/>
        <a:p>
          <a:endParaRPr lang="fr-FR"/>
        </a:p>
      </dgm:t>
    </dgm:pt>
    <dgm:pt modelId="{3CE9CAA3-8D65-4311-850C-060D5585FC6A}">
      <dgm:prSet phldrT="[Texte]"/>
      <dgm:spPr>
        <a:ln>
          <a:solidFill>
            <a:srgbClr val="E8532B"/>
          </a:solidFill>
        </a:ln>
      </dgm:spPr>
      <dgm:t>
        <a:bodyPr/>
        <a:lstStyle/>
        <a:p>
          <a:r>
            <a:rPr lang="fr-FR" dirty="0">
              <a:solidFill>
                <a:srgbClr val="2E3092"/>
              </a:solidFill>
            </a:rPr>
            <a:t>Recherche de sponsors, partenaires (à poursuivre au cours des 6 mois suivants)</a:t>
          </a:r>
        </a:p>
      </dgm:t>
    </dgm:pt>
    <dgm:pt modelId="{C59CB2A5-8C3A-4212-9060-C7F4D19B109E}" type="parTrans" cxnId="{681CA518-180C-4745-A0FB-3696C76D430C}">
      <dgm:prSet/>
      <dgm:spPr/>
      <dgm:t>
        <a:bodyPr/>
        <a:lstStyle/>
        <a:p>
          <a:endParaRPr lang="fr-FR"/>
        </a:p>
      </dgm:t>
    </dgm:pt>
    <dgm:pt modelId="{E8ED71A9-58A9-4306-BB96-56B025CA0686}" type="sibTrans" cxnId="{681CA518-180C-4745-A0FB-3696C76D430C}">
      <dgm:prSet/>
      <dgm:spPr/>
      <dgm:t>
        <a:bodyPr/>
        <a:lstStyle/>
        <a:p>
          <a:endParaRPr lang="fr-FR"/>
        </a:p>
      </dgm:t>
    </dgm:pt>
    <dgm:pt modelId="{BC685D31-B2EA-482E-AFF0-0E2142894760}">
      <dgm:prSet phldrT="[Texte]"/>
      <dgm:spPr>
        <a:ln>
          <a:solidFill>
            <a:srgbClr val="E8532B"/>
          </a:solidFill>
        </a:ln>
      </dgm:spPr>
      <dgm:t>
        <a:bodyPr/>
        <a:lstStyle/>
        <a:p>
          <a:r>
            <a:rPr lang="fr-FR" dirty="0">
              <a:solidFill>
                <a:srgbClr val="2E3092"/>
              </a:solidFill>
            </a:rPr>
            <a:t>Demande de subventions : dates de dépôt des dossiers ?</a:t>
          </a:r>
        </a:p>
      </dgm:t>
    </dgm:pt>
    <dgm:pt modelId="{C4C08B84-1157-4D18-9AAA-24F945FEA0D8}" type="parTrans" cxnId="{F8ECFA4D-B730-4793-87DC-33C5B60F4628}">
      <dgm:prSet/>
      <dgm:spPr/>
      <dgm:t>
        <a:bodyPr/>
        <a:lstStyle/>
        <a:p>
          <a:endParaRPr lang="fr-FR"/>
        </a:p>
      </dgm:t>
    </dgm:pt>
    <dgm:pt modelId="{FA750691-3E06-4AE1-89FB-DDB6130AD81B}" type="sibTrans" cxnId="{F8ECFA4D-B730-4793-87DC-33C5B60F4628}">
      <dgm:prSet/>
      <dgm:spPr/>
      <dgm:t>
        <a:bodyPr/>
        <a:lstStyle/>
        <a:p>
          <a:endParaRPr lang="fr-FR"/>
        </a:p>
      </dgm:t>
    </dgm:pt>
    <dgm:pt modelId="{3A47A05E-F361-441D-A685-1ECD130FDF25}">
      <dgm:prSet phldrT="[Texte]"/>
      <dgm:spPr>
        <a:ln>
          <a:solidFill>
            <a:srgbClr val="F4C009"/>
          </a:solidFill>
        </a:ln>
      </dgm:spPr>
      <dgm:t>
        <a:bodyPr/>
        <a:lstStyle/>
        <a:p>
          <a:r>
            <a:rPr lang="fr-FR" dirty="0">
              <a:solidFill>
                <a:srgbClr val="2E3092"/>
              </a:solidFill>
            </a:rPr>
            <a:t>Communiquer la date à l’</a:t>
          </a:r>
          <a:r>
            <a:rPr lang="fr-FR" dirty="0" err="1">
              <a:solidFill>
                <a:srgbClr val="2E3092"/>
              </a:solidFill>
            </a:rPr>
            <a:t>Ugsel</a:t>
          </a:r>
          <a:r>
            <a:rPr lang="fr-FR" dirty="0">
              <a:solidFill>
                <a:srgbClr val="2E3092"/>
              </a:solidFill>
            </a:rPr>
            <a:t> nationale pour diffusion</a:t>
          </a:r>
        </a:p>
      </dgm:t>
    </dgm:pt>
    <dgm:pt modelId="{C8531E37-F052-4BDD-AE04-84B062B055FE}" type="parTrans" cxnId="{465A4401-1BF2-42A8-A549-C6EF9E741BD1}">
      <dgm:prSet/>
      <dgm:spPr/>
      <dgm:t>
        <a:bodyPr/>
        <a:lstStyle/>
        <a:p>
          <a:endParaRPr lang="fr-FR"/>
        </a:p>
      </dgm:t>
    </dgm:pt>
    <dgm:pt modelId="{F06BA526-D4D2-46A0-80FE-640D2AD2038B}" type="sibTrans" cxnId="{465A4401-1BF2-42A8-A549-C6EF9E741BD1}">
      <dgm:prSet/>
      <dgm:spPr/>
      <dgm:t>
        <a:bodyPr/>
        <a:lstStyle/>
        <a:p>
          <a:endParaRPr lang="fr-FR"/>
        </a:p>
      </dgm:t>
    </dgm:pt>
    <dgm:pt modelId="{08962FB5-9980-4B2F-BACC-348C15C074D3}">
      <dgm:prSet phldrT="[Texte]"/>
      <dgm:spPr>
        <a:ln>
          <a:solidFill>
            <a:srgbClr val="E8532B"/>
          </a:solidFill>
        </a:ln>
      </dgm:spPr>
      <dgm:t>
        <a:bodyPr/>
        <a:lstStyle/>
        <a:p>
          <a:r>
            <a:rPr lang="fr-FR" dirty="0">
              <a:solidFill>
                <a:srgbClr val="2E3092"/>
              </a:solidFill>
            </a:rPr>
            <a:t>Contact avec un établissement pour accueil/restauration</a:t>
          </a:r>
        </a:p>
      </dgm:t>
    </dgm:pt>
    <dgm:pt modelId="{62695CCE-28AE-48D3-BE1E-66E48320B355}" type="parTrans" cxnId="{9E7F5885-6867-43CA-A4EE-7E0001A2BD80}">
      <dgm:prSet/>
      <dgm:spPr/>
      <dgm:t>
        <a:bodyPr/>
        <a:lstStyle/>
        <a:p>
          <a:endParaRPr lang="fr-FR"/>
        </a:p>
      </dgm:t>
    </dgm:pt>
    <dgm:pt modelId="{8E766B3D-EF0C-4E80-840D-1606120A2DF2}" type="sibTrans" cxnId="{9E7F5885-6867-43CA-A4EE-7E0001A2BD80}">
      <dgm:prSet/>
      <dgm:spPr/>
      <dgm:t>
        <a:bodyPr/>
        <a:lstStyle/>
        <a:p>
          <a:endParaRPr lang="fr-FR"/>
        </a:p>
      </dgm:t>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dgm:presLayoutVars>
          <dgm:bulletEnabled val="1"/>
        </dgm:presLayoutVars>
      </dgm:prSet>
      <dgm:spPr/>
    </dgm:pt>
  </dgm:ptLst>
  <dgm:cxnLst>
    <dgm:cxn modelId="{465A4401-1BF2-42A8-A549-C6EF9E741BD1}" srcId="{A9BB39E2-0627-49DC-8DF7-255E2868887D}" destId="{3A47A05E-F361-441D-A685-1ECD130FDF25}" srcOrd="2" destOrd="0" parTransId="{C8531E37-F052-4BDD-AE04-84B062B055FE}" sibTransId="{F06BA526-D4D2-46A0-80FE-640D2AD2038B}"/>
    <dgm:cxn modelId="{681CA518-180C-4745-A0FB-3696C76D430C}" srcId="{4AED629E-1B7A-4C4E-84E9-8F61E9F97D5C}" destId="{3CE9CAA3-8D65-4311-850C-060D5585FC6A}" srcOrd="1" destOrd="0" parTransId="{C59CB2A5-8C3A-4212-9060-C7F4D19B109E}" sibTransId="{E8ED71A9-58A9-4306-BB96-56B025CA0686}"/>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0"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F8ECFA4D-B730-4793-87DC-33C5B60F4628}" srcId="{4AED629E-1B7A-4C4E-84E9-8F61E9F97D5C}" destId="{BC685D31-B2EA-482E-AFF0-0E2142894760}" srcOrd="2" destOrd="0" parTransId="{C4C08B84-1157-4D18-9AAA-24F945FEA0D8}" sibTransId="{FA750691-3E06-4AE1-89FB-DDB6130AD81B}"/>
    <dgm:cxn modelId="{E0C3D653-2356-424A-8E52-FB0D293BB55B}" srcId="{B183598C-905F-416C-8BC8-0C30ADC197A9}" destId="{A9BB39E2-0627-49DC-8DF7-255E2868887D}" srcOrd="0" destOrd="0" parTransId="{F6664AD0-2033-4F20-8B37-B7BC6629A8FC}" sibTransId="{45B70C14-ADA5-477A-BFF2-9895D3CD716D}"/>
    <dgm:cxn modelId="{5FC0A174-9BB4-412D-AE73-7B0C786E33DE}" type="presOf" srcId="{BC685D31-B2EA-482E-AFF0-0E2142894760}" destId="{1D01911A-14EB-47BD-884B-9ECDB85E2DC3}" srcOrd="0" destOrd="2" presId="urn:microsoft.com/office/officeart/2005/8/layout/chevron2"/>
    <dgm:cxn modelId="{81E4947B-A111-48D8-875C-34DF038E0047}" srcId="{A9BB39E2-0627-49DC-8DF7-255E2868887D}" destId="{62F1EE6E-6E45-420B-ADB6-CEA531802A4C}" srcOrd="1" destOrd="0" parTransId="{EDB524F9-9AD6-42E1-A942-9019FE940BD4}" sibTransId="{4928E97B-E181-4EEF-A74E-2D5164666C04}"/>
    <dgm:cxn modelId="{9E7F5885-6867-43CA-A4EE-7E0001A2BD80}" srcId="{4AED629E-1B7A-4C4E-84E9-8F61E9F97D5C}" destId="{08962FB5-9980-4B2F-BACC-348C15C074D3}" srcOrd="3" destOrd="0" parTransId="{62695CCE-28AE-48D3-BE1E-66E48320B355}" sibTransId="{8E766B3D-EF0C-4E80-840D-1606120A2DF2}"/>
    <dgm:cxn modelId="{B1EC3986-8826-4F7A-8740-0558FAE79C91}" type="presOf" srcId="{62F1EE6E-6E45-420B-ADB6-CEA531802A4C}" destId="{B890AA5A-7DFF-46BE-B1A4-91B566DFF8EE}" srcOrd="0" destOrd="1" presId="urn:microsoft.com/office/officeart/2005/8/layout/chevron2"/>
    <dgm:cxn modelId="{259A138C-B248-4413-B4E6-7D643B5EFADA}" type="presOf" srcId="{A9BB39E2-0627-49DC-8DF7-255E2868887D}" destId="{30C5C933-76F4-4144-83D0-CEA905C9CED3}" srcOrd="0" destOrd="0" presId="urn:microsoft.com/office/officeart/2005/8/layout/chevron2"/>
    <dgm:cxn modelId="{1B5DF0AB-967E-4444-99F3-E6DE0BD8788E}" type="presOf" srcId="{3A47A05E-F361-441D-A685-1ECD130FDF25}" destId="{B890AA5A-7DFF-46BE-B1A4-91B566DFF8EE}" srcOrd="0" destOrd="2" presId="urn:microsoft.com/office/officeart/2005/8/layout/chevron2"/>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6EE9A6C6-4A8A-4F42-B52B-37AE73069E62}" type="presOf" srcId="{08962FB5-9980-4B2F-BACC-348C15C074D3}" destId="{1D01911A-14EB-47BD-884B-9ECDB85E2DC3}" srcOrd="0" destOrd="3" presId="urn:microsoft.com/office/officeart/2005/8/layout/chevron2"/>
    <dgm:cxn modelId="{A42F30D8-A8E2-4A8F-88AE-7EA6DFF29E4F}" type="presOf" srcId="{B183598C-905F-416C-8BC8-0C30ADC197A9}" destId="{C328C925-1F3B-48F0-A754-3CF27AE089F9}" srcOrd="0" destOrd="0" presId="urn:microsoft.com/office/officeart/2005/8/layout/chevron2"/>
    <dgm:cxn modelId="{B7D981DA-EF21-4AB1-8F40-418F51F5ABC9}" srcId="{A9BB39E2-0627-49DC-8DF7-255E2868887D}" destId="{D42EB79B-98C1-4564-A655-BC4B138609FD}" srcOrd="0" destOrd="0" parTransId="{D0CDE274-4ADA-4DD1-BD45-3DE0322EDFA9}" sibTransId="{5FEF735B-8210-4164-BE45-EC93490C99A7}"/>
    <dgm:cxn modelId="{91C32EF0-E252-4021-8530-DA626A56825D}" type="presOf" srcId="{3CE9CAA3-8D65-4311-850C-060D5585FC6A}" destId="{1D01911A-14EB-47BD-884B-9ECDB85E2DC3}" srcOrd="0" destOrd="1" presId="urn:microsoft.com/office/officeart/2005/8/layout/chevron2"/>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3200" dirty="0"/>
            <a:t>J-8 mois</a:t>
          </a:r>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dgm:spPr>
        <a:ln>
          <a:solidFill>
            <a:srgbClr val="F4C009"/>
          </a:solidFill>
        </a:ln>
      </dgm:spPr>
      <dgm:t>
        <a:bodyPr/>
        <a:lstStyle/>
        <a:p>
          <a:r>
            <a:rPr lang="fr-FR" dirty="0">
              <a:solidFill>
                <a:srgbClr val="2E3092"/>
              </a:solidFill>
            </a:rPr>
            <a:t>Confirmation auprès de l’</a:t>
          </a:r>
          <a:r>
            <a:rPr lang="fr-FR" dirty="0" err="1">
              <a:solidFill>
                <a:srgbClr val="2E3092"/>
              </a:solidFill>
            </a:rPr>
            <a:t>Ugsel</a:t>
          </a:r>
          <a:r>
            <a:rPr lang="fr-FR" dirty="0">
              <a:solidFill>
                <a:srgbClr val="2E3092"/>
              </a:solidFill>
            </a:rPr>
            <a:t> nationale, après accord de la réservation des salles par la municipalité.</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3200" dirty="0"/>
            <a:t>J-8 mois</a:t>
          </a:r>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dgm:spPr>
        <a:ln>
          <a:solidFill>
            <a:srgbClr val="E8532B"/>
          </a:solidFill>
        </a:ln>
      </dgm:spPr>
      <dgm:t>
        <a:bodyPr/>
        <a:lstStyle/>
        <a:p>
          <a:r>
            <a:rPr lang="fr-FR" dirty="0">
              <a:solidFill>
                <a:srgbClr val="2E3092"/>
              </a:solidFill>
            </a:rPr>
            <a:t>Visuel du championnat (logo, affiche, …)</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3CE9CAA3-8D65-4311-850C-060D5585FC6A}">
      <dgm:prSet phldrT="[Texte]"/>
      <dgm:spPr>
        <a:ln>
          <a:solidFill>
            <a:srgbClr val="E8532B"/>
          </a:solidFill>
        </a:ln>
      </dgm:spPr>
      <dgm:t>
        <a:bodyPr/>
        <a:lstStyle/>
        <a:p>
          <a:r>
            <a:rPr lang="fr-FR" dirty="0">
              <a:solidFill>
                <a:srgbClr val="2E3092"/>
              </a:solidFill>
            </a:rPr>
            <a:t>Demande de devis : restauration, hébergement (si pris en charge), navettes, goodies, lot d’accueil, récompenses.</a:t>
          </a:r>
        </a:p>
      </dgm:t>
    </dgm:pt>
    <dgm:pt modelId="{C59CB2A5-8C3A-4212-9060-C7F4D19B109E}" type="parTrans" cxnId="{681CA518-180C-4745-A0FB-3696C76D430C}">
      <dgm:prSet/>
      <dgm:spPr/>
      <dgm:t>
        <a:bodyPr/>
        <a:lstStyle/>
        <a:p>
          <a:endParaRPr lang="fr-FR"/>
        </a:p>
      </dgm:t>
    </dgm:pt>
    <dgm:pt modelId="{E8ED71A9-58A9-4306-BB96-56B025CA0686}" type="sibTrans" cxnId="{681CA518-180C-4745-A0FB-3696C76D430C}">
      <dgm:prSet/>
      <dgm:spPr/>
      <dgm:t>
        <a:bodyPr/>
        <a:lstStyle/>
        <a:p>
          <a:endParaRPr lang="fr-FR"/>
        </a:p>
      </dgm:t>
    </dgm:pt>
    <dgm:pt modelId="{EAF5247B-88EF-4C05-90AC-3B3FE1EB3712}">
      <dgm:prSet phldrT="[Texte]"/>
      <dgm:spPr>
        <a:ln>
          <a:solidFill>
            <a:srgbClr val="F4C009"/>
          </a:solidFill>
        </a:ln>
      </dgm:spPr>
      <dgm:t>
        <a:bodyPr/>
        <a:lstStyle/>
        <a:p>
          <a:r>
            <a:rPr lang="fr-FR" dirty="0">
              <a:solidFill>
                <a:srgbClr val="2E3092"/>
              </a:solidFill>
            </a:rPr>
            <a:t>Prévoir une visite préalable</a:t>
          </a:r>
        </a:p>
      </dgm:t>
    </dgm:pt>
    <dgm:pt modelId="{8548E3E0-561B-47E7-BA2B-878BC9E0B30F}" type="parTrans" cxnId="{FFA6438D-883A-4EFF-BC89-E55FE7CCC9E5}">
      <dgm:prSet/>
      <dgm:spPr/>
      <dgm:t>
        <a:bodyPr/>
        <a:lstStyle/>
        <a:p>
          <a:endParaRPr lang="fr-FR"/>
        </a:p>
      </dgm:t>
    </dgm:pt>
    <dgm:pt modelId="{B9090F50-73BC-47D7-B8FF-C329DECEFA77}" type="sibTrans" cxnId="{FFA6438D-883A-4EFF-BC89-E55FE7CCC9E5}">
      <dgm:prSet/>
      <dgm:spPr/>
      <dgm:t>
        <a:bodyPr/>
        <a:lstStyle/>
        <a:p>
          <a:endParaRPr lang="fr-FR"/>
        </a:p>
      </dgm:t>
    </dgm:pt>
    <dgm:pt modelId="{FA792EDF-6C0E-4F99-A23E-26579E393F16}">
      <dgm:prSet phldrT="[Texte]"/>
      <dgm:spPr>
        <a:ln>
          <a:solidFill>
            <a:srgbClr val="F4C009"/>
          </a:solidFill>
        </a:ln>
      </dgm:spPr>
      <dgm:t>
        <a:bodyPr/>
        <a:lstStyle/>
        <a:p>
          <a:r>
            <a:rPr lang="fr-FR" dirty="0">
              <a:solidFill>
                <a:srgbClr val="2E3092"/>
              </a:solidFill>
            </a:rPr>
            <a:t>Fixer une date de formation « </a:t>
          </a:r>
          <a:r>
            <a:rPr lang="fr-FR" dirty="0" err="1">
              <a:solidFill>
                <a:srgbClr val="2E3092"/>
              </a:solidFill>
            </a:rPr>
            <a:t>Ucompétition</a:t>
          </a:r>
          <a:r>
            <a:rPr lang="fr-FR" dirty="0">
              <a:solidFill>
                <a:srgbClr val="2E3092"/>
              </a:solidFill>
            </a:rPr>
            <a:t> »</a:t>
          </a:r>
        </a:p>
      </dgm:t>
    </dgm:pt>
    <dgm:pt modelId="{9A1985B9-9C62-4494-9FF7-BE4A0C310788}" type="parTrans" cxnId="{20FC5959-9836-4128-89D3-39D0D560F6E4}">
      <dgm:prSet/>
      <dgm:spPr/>
      <dgm:t>
        <a:bodyPr/>
        <a:lstStyle/>
        <a:p>
          <a:endParaRPr lang="fr-FR"/>
        </a:p>
      </dgm:t>
    </dgm:pt>
    <dgm:pt modelId="{14402D17-B1AA-4617-80F3-205167B37582}" type="sibTrans" cxnId="{20FC5959-9836-4128-89D3-39D0D560F6E4}">
      <dgm:prSet/>
      <dgm:spPr/>
      <dgm:t>
        <a:bodyPr/>
        <a:lstStyle/>
        <a:p>
          <a:endParaRPr lang="fr-FR"/>
        </a:p>
      </dgm:t>
    </dgm:pt>
    <dgm:pt modelId="{35254245-A6E3-4D6A-91CA-702E9C99776A}">
      <dgm:prSet phldrT="[Texte]"/>
      <dgm:spPr>
        <a:ln>
          <a:solidFill>
            <a:srgbClr val="E8532B"/>
          </a:solidFill>
        </a:ln>
      </dgm:spPr>
      <dgm:t>
        <a:bodyPr/>
        <a:lstStyle/>
        <a:p>
          <a:r>
            <a:rPr lang="fr-FR" dirty="0">
              <a:solidFill>
                <a:srgbClr val="2E3092"/>
              </a:solidFill>
            </a:rPr>
            <a:t>Mise en place et 1</a:t>
          </a:r>
          <a:r>
            <a:rPr lang="fr-FR" baseline="30000" dirty="0">
              <a:solidFill>
                <a:srgbClr val="2E3092"/>
              </a:solidFill>
            </a:rPr>
            <a:t>re</a:t>
          </a:r>
          <a:r>
            <a:rPr lang="fr-FR" dirty="0">
              <a:solidFill>
                <a:srgbClr val="2E3092"/>
              </a:solidFill>
            </a:rPr>
            <a:t> réunions des commissions.</a:t>
          </a:r>
        </a:p>
      </dgm:t>
    </dgm:pt>
    <dgm:pt modelId="{B2A2A9DC-94FE-47B5-87AF-B0431E4C6A8E}" type="parTrans" cxnId="{34EC2FE1-5EDD-4690-A1AD-C3E3F40FCBE4}">
      <dgm:prSet/>
      <dgm:spPr/>
      <dgm:t>
        <a:bodyPr/>
        <a:lstStyle/>
        <a:p>
          <a:endParaRPr lang="fr-FR"/>
        </a:p>
      </dgm:t>
    </dgm:pt>
    <dgm:pt modelId="{38154E05-DB2D-4F79-A8C3-D4E6CFCC64A6}" type="sibTrans" cxnId="{34EC2FE1-5EDD-4690-A1AD-C3E3F40FCBE4}">
      <dgm:prSet/>
      <dgm:spPr/>
      <dgm:t>
        <a:bodyPr/>
        <a:lstStyle/>
        <a:p>
          <a:endParaRPr lang="fr-FR"/>
        </a:p>
      </dgm:t>
    </dgm:pt>
    <dgm:pt modelId="{290C21D9-BEF6-4C30-846F-689FBB9156AA}">
      <dgm:prSet phldrT="[Texte]"/>
      <dgm:spPr>
        <a:ln>
          <a:solidFill>
            <a:srgbClr val="E8532B"/>
          </a:solidFill>
        </a:ln>
      </dgm:spPr>
      <dgm:t>
        <a:bodyPr/>
        <a:lstStyle/>
        <a:p>
          <a:r>
            <a:rPr lang="fr-FR" dirty="0">
              <a:solidFill>
                <a:srgbClr val="2E3092"/>
              </a:solidFill>
            </a:rPr>
            <a:t>Présentation du budget prévisionnel à l’</a:t>
          </a:r>
          <a:r>
            <a:rPr lang="fr-FR" dirty="0" err="1">
              <a:solidFill>
                <a:srgbClr val="2E3092"/>
              </a:solidFill>
            </a:rPr>
            <a:t>Ugsel</a:t>
          </a:r>
          <a:r>
            <a:rPr lang="fr-FR" dirty="0">
              <a:solidFill>
                <a:srgbClr val="2E3092"/>
              </a:solidFill>
            </a:rPr>
            <a:t> nationale.</a:t>
          </a:r>
        </a:p>
      </dgm:t>
    </dgm:pt>
    <dgm:pt modelId="{0F0D4E92-3898-4361-BA6D-43DD2020C011}" type="parTrans" cxnId="{F4681B8C-8DDC-46E8-AD13-2B117C43DBC0}">
      <dgm:prSet/>
      <dgm:spPr/>
      <dgm:t>
        <a:bodyPr/>
        <a:lstStyle/>
        <a:p>
          <a:endParaRPr lang="fr-FR"/>
        </a:p>
      </dgm:t>
    </dgm:pt>
    <dgm:pt modelId="{66C7A3FE-5EDE-4958-93B7-813E95BF29AF}" type="sibTrans" cxnId="{F4681B8C-8DDC-46E8-AD13-2B117C43DBC0}">
      <dgm:prSet/>
      <dgm:spPr/>
      <dgm:t>
        <a:bodyPr/>
        <a:lstStyle/>
        <a:p>
          <a:endParaRPr lang="fr-FR"/>
        </a:p>
      </dgm:t>
    </dgm:pt>
    <dgm:pt modelId="{72A3E34D-4932-4549-AC0D-7BB7F69AE9E1}">
      <dgm:prSet phldrT="[Texte]"/>
      <dgm:spPr>
        <a:ln>
          <a:solidFill>
            <a:srgbClr val="F4C009"/>
          </a:solidFill>
        </a:ln>
      </dgm:spPr>
      <dgm:t>
        <a:bodyPr/>
        <a:lstStyle/>
        <a:p>
          <a:r>
            <a:rPr lang="fr-FR" dirty="0">
              <a:solidFill>
                <a:srgbClr val="2E3092"/>
              </a:solidFill>
            </a:rPr>
            <a:t>Contact avec la ligue </a:t>
          </a:r>
          <a:r>
            <a:rPr lang="fr-FR" dirty="0" err="1">
              <a:solidFill>
                <a:srgbClr val="2E3092"/>
              </a:solidFill>
            </a:rPr>
            <a:t>FFBad</a:t>
          </a:r>
          <a:endParaRPr lang="fr-FR" dirty="0">
            <a:solidFill>
              <a:srgbClr val="2E3092"/>
            </a:solidFill>
          </a:endParaRPr>
        </a:p>
      </dgm:t>
    </dgm:pt>
    <dgm:pt modelId="{14770E1D-20BD-43EE-BCAB-CDC12C3857FF}" type="parTrans" cxnId="{A9F45035-A3A1-4C59-99BF-7641190BEFB8}">
      <dgm:prSet/>
      <dgm:spPr/>
    </dgm:pt>
    <dgm:pt modelId="{82F82CEA-EE1D-4FD2-8A3A-6CA70B407676}" type="sibTrans" cxnId="{A9F45035-A3A1-4C59-99BF-7641190BEFB8}">
      <dgm:prSet/>
      <dgm:spPr/>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dgm:presLayoutVars>
          <dgm:bulletEnabled val="1"/>
        </dgm:presLayoutVars>
      </dgm:prSet>
      <dgm:spPr/>
    </dgm:pt>
  </dgm:ptLst>
  <dgm:cxnLst>
    <dgm:cxn modelId="{F6669A11-865E-40B9-B004-CC6DEC10A081}" type="presOf" srcId="{290C21D9-BEF6-4C30-846F-689FBB9156AA}" destId="{1D01911A-14EB-47BD-884B-9ECDB85E2DC3}" srcOrd="0" destOrd="3" presId="urn:microsoft.com/office/officeart/2005/8/layout/chevron2"/>
    <dgm:cxn modelId="{681CA518-180C-4745-A0FB-3696C76D430C}" srcId="{4AED629E-1B7A-4C4E-84E9-8F61E9F97D5C}" destId="{3CE9CAA3-8D65-4311-850C-060D5585FC6A}" srcOrd="1" destOrd="0" parTransId="{C59CB2A5-8C3A-4212-9060-C7F4D19B109E}" sibTransId="{E8ED71A9-58A9-4306-BB96-56B025CA0686}"/>
    <dgm:cxn modelId="{9EE2451A-422F-4D2F-AC24-0540F6E256D9}" type="presOf" srcId="{35254245-A6E3-4D6A-91CA-702E9C99776A}" destId="{1D01911A-14EB-47BD-884B-9ECDB85E2DC3}" srcOrd="0" destOrd="2" presId="urn:microsoft.com/office/officeart/2005/8/layout/chevron2"/>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0" presId="urn:microsoft.com/office/officeart/2005/8/layout/chevron2"/>
    <dgm:cxn modelId="{A9F45035-A3A1-4C59-99BF-7641190BEFB8}" srcId="{A9BB39E2-0627-49DC-8DF7-255E2868887D}" destId="{72A3E34D-4932-4549-AC0D-7BB7F69AE9E1}" srcOrd="3" destOrd="0" parTransId="{14770E1D-20BD-43EE-BCAB-CDC12C3857FF}" sibTransId="{82F82CEA-EE1D-4FD2-8A3A-6CA70B407676}"/>
    <dgm:cxn modelId="{BBA4963F-60BB-4F62-BA5C-BEBB70F83379}" srcId="{4AED629E-1B7A-4C4E-84E9-8F61E9F97D5C}" destId="{29284C96-A31A-48EF-9E29-55A316235F78}" srcOrd="0" destOrd="0" parTransId="{ECC7A209-2045-4D21-A2A6-C1C90629408F}" sibTransId="{89CD8CA2-A966-477E-9B58-7B044FBD9317}"/>
    <dgm:cxn modelId="{E0C3D653-2356-424A-8E52-FB0D293BB55B}" srcId="{B183598C-905F-416C-8BC8-0C30ADC197A9}" destId="{A9BB39E2-0627-49DC-8DF7-255E2868887D}" srcOrd="0" destOrd="0" parTransId="{F6664AD0-2033-4F20-8B37-B7BC6629A8FC}" sibTransId="{45B70C14-ADA5-477A-BFF2-9895D3CD716D}"/>
    <dgm:cxn modelId="{C6B29F54-7082-403F-B50A-6EC40C585F65}" type="presOf" srcId="{EAF5247B-88EF-4C05-90AC-3B3FE1EB3712}" destId="{B890AA5A-7DFF-46BE-B1A4-91B566DFF8EE}" srcOrd="0" destOrd="1" presId="urn:microsoft.com/office/officeart/2005/8/layout/chevron2"/>
    <dgm:cxn modelId="{20FC5959-9836-4128-89D3-39D0D560F6E4}" srcId="{A9BB39E2-0627-49DC-8DF7-255E2868887D}" destId="{FA792EDF-6C0E-4F99-A23E-26579E393F16}" srcOrd="2" destOrd="0" parTransId="{9A1985B9-9C62-4494-9FF7-BE4A0C310788}" sibTransId="{14402D17-B1AA-4617-80F3-205167B37582}"/>
    <dgm:cxn modelId="{259A138C-B248-4413-B4E6-7D643B5EFADA}" type="presOf" srcId="{A9BB39E2-0627-49DC-8DF7-255E2868887D}" destId="{30C5C933-76F4-4144-83D0-CEA905C9CED3}" srcOrd="0" destOrd="0" presId="urn:microsoft.com/office/officeart/2005/8/layout/chevron2"/>
    <dgm:cxn modelId="{F4681B8C-8DDC-46E8-AD13-2B117C43DBC0}" srcId="{4AED629E-1B7A-4C4E-84E9-8F61E9F97D5C}" destId="{290C21D9-BEF6-4C30-846F-689FBB9156AA}" srcOrd="3" destOrd="0" parTransId="{0F0D4E92-3898-4361-BA6D-43DD2020C011}" sibTransId="{66C7A3FE-5EDE-4958-93B7-813E95BF29AF}"/>
    <dgm:cxn modelId="{FFA6438D-883A-4EFF-BC89-E55FE7CCC9E5}" srcId="{A9BB39E2-0627-49DC-8DF7-255E2868887D}" destId="{EAF5247B-88EF-4C05-90AC-3B3FE1EB3712}" srcOrd="1" destOrd="0" parTransId="{8548E3E0-561B-47E7-BA2B-878BC9E0B30F}" sibTransId="{B9090F50-73BC-47D7-B8FF-C329DECEFA77}"/>
    <dgm:cxn modelId="{C8D900A2-148B-4CC6-B87D-ED6299842BBA}" type="presOf" srcId="{FA792EDF-6C0E-4F99-A23E-26579E393F16}" destId="{B890AA5A-7DFF-46BE-B1A4-91B566DFF8EE}" srcOrd="0" destOrd="2" presId="urn:microsoft.com/office/officeart/2005/8/layout/chevron2"/>
    <dgm:cxn modelId="{65E539B4-C062-43B5-8D84-838232F8F420}" srcId="{B183598C-905F-416C-8BC8-0C30ADC197A9}" destId="{4AED629E-1B7A-4C4E-84E9-8F61E9F97D5C}" srcOrd="1" destOrd="0" parTransId="{6F68FABD-F1A1-412E-AD45-F822FA3A262B}" sibTransId="{A1CD40E5-8F1E-4F29-B0A7-DD42E1AB723A}"/>
    <dgm:cxn modelId="{43219BB4-15DD-4689-B7E6-BFA329048289}" type="presOf" srcId="{72A3E34D-4932-4549-AC0D-7BB7F69AE9E1}" destId="{B890AA5A-7DFF-46BE-B1A4-91B566DFF8EE}" srcOrd="0" destOrd="3" presId="urn:microsoft.com/office/officeart/2005/8/layout/chevron2"/>
    <dgm:cxn modelId="{725E89B5-34A2-4A86-97CE-B8A6234FC5C4}" type="presOf" srcId="{4AED629E-1B7A-4C4E-84E9-8F61E9F97D5C}" destId="{B064D591-95BF-417B-93B2-E0CCA5107D6C}" srcOrd="0" destOrd="0" presId="urn:microsoft.com/office/officeart/2005/8/layout/chevron2"/>
    <dgm:cxn modelId="{A42F30D8-A8E2-4A8F-88AE-7EA6DFF29E4F}" type="presOf" srcId="{B183598C-905F-416C-8BC8-0C30ADC197A9}" destId="{C328C925-1F3B-48F0-A754-3CF27AE089F9}" srcOrd="0" destOrd="0" presId="urn:microsoft.com/office/officeart/2005/8/layout/chevron2"/>
    <dgm:cxn modelId="{B7D981DA-EF21-4AB1-8F40-418F51F5ABC9}" srcId="{A9BB39E2-0627-49DC-8DF7-255E2868887D}" destId="{D42EB79B-98C1-4564-A655-BC4B138609FD}" srcOrd="0" destOrd="0" parTransId="{D0CDE274-4ADA-4DD1-BD45-3DE0322EDFA9}" sibTransId="{5FEF735B-8210-4164-BE45-EC93490C99A7}"/>
    <dgm:cxn modelId="{34EC2FE1-5EDD-4690-A1AD-C3E3F40FCBE4}" srcId="{4AED629E-1B7A-4C4E-84E9-8F61E9F97D5C}" destId="{35254245-A6E3-4D6A-91CA-702E9C99776A}" srcOrd="2" destOrd="0" parTransId="{B2A2A9DC-94FE-47B5-87AF-B0431E4C6A8E}" sibTransId="{38154E05-DB2D-4F79-A8C3-D4E6CFCC64A6}"/>
    <dgm:cxn modelId="{91C32EF0-E252-4021-8530-DA626A56825D}" type="presOf" srcId="{3CE9CAA3-8D65-4311-850C-060D5585FC6A}" destId="{1D01911A-14EB-47BD-884B-9ECDB85E2DC3}" srcOrd="0" destOrd="1" presId="urn:microsoft.com/office/officeart/2005/8/layout/chevron2"/>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3200" dirty="0"/>
            <a:t>J-6 mois</a:t>
          </a:r>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custT="1"/>
      <dgm:spPr>
        <a:ln>
          <a:solidFill>
            <a:srgbClr val="F4C009"/>
          </a:solidFill>
        </a:ln>
      </dgm:spPr>
      <dgm:t>
        <a:bodyPr/>
        <a:lstStyle/>
        <a:p>
          <a:r>
            <a:rPr lang="fr-FR" sz="1600" dirty="0">
              <a:solidFill>
                <a:srgbClr val="2E3092"/>
              </a:solidFill>
            </a:rPr>
            <a:t>Formation </a:t>
          </a:r>
          <a:r>
            <a:rPr lang="fr-FR" sz="1600" dirty="0" err="1">
              <a:solidFill>
                <a:srgbClr val="2E3092"/>
              </a:solidFill>
            </a:rPr>
            <a:t>Ucompétition</a:t>
          </a:r>
          <a:r>
            <a:rPr lang="fr-FR" sz="1600" dirty="0">
              <a:solidFill>
                <a:srgbClr val="2E3092"/>
              </a:solidFill>
            </a:rPr>
            <a:t> pour la gestion des résultats du championnat.</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3200" dirty="0"/>
            <a:t>J-6 mois</a:t>
          </a:r>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custT="1"/>
      <dgm:spPr>
        <a:ln>
          <a:solidFill>
            <a:srgbClr val="E8532B"/>
          </a:solidFill>
        </a:ln>
      </dgm:spPr>
      <dgm:t>
        <a:bodyPr/>
        <a:lstStyle/>
        <a:p>
          <a:r>
            <a:rPr lang="fr-FR" sz="1600" dirty="0">
              <a:solidFill>
                <a:srgbClr val="2E3092"/>
              </a:solidFill>
            </a:rPr>
            <a:t>Réunion des commissions, point sur les avancées.</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2741477E-4B86-40F8-8A60-706E1A74365A}">
      <dgm:prSet phldrT="[Texte]" custT="1"/>
      <dgm:spPr>
        <a:ln>
          <a:solidFill>
            <a:srgbClr val="F4C009"/>
          </a:solidFill>
        </a:ln>
      </dgm:spPr>
      <dgm:t>
        <a:bodyPr/>
        <a:lstStyle/>
        <a:p>
          <a:r>
            <a:rPr lang="fr-FR" sz="1600" dirty="0">
              <a:solidFill>
                <a:srgbClr val="2E3092"/>
              </a:solidFill>
            </a:rPr>
            <a:t>Formation de jeunes arbitres, juges de ligne (environ 25)</a:t>
          </a:r>
        </a:p>
      </dgm:t>
    </dgm:pt>
    <dgm:pt modelId="{1720D4F1-75CA-4BBE-AB1C-A7F565B9933D}" type="parTrans" cxnId="{BACB66DA-B934-46F1-8CBC-976B63C71789}">
      <dgm:prSet/>
      <dgm:spPr/>
      <dgm:t>
        <a:bodyPr/>
        <a:lstStyle/>
        <a:p>
          <a:endParaRPr lang="fr-FR"/>
        </a:p>
      </dgm:t>
    </dgm:pt>
    <dgm:pt modelId="{37A87FD4-66FF-445F-82B5-4BD5FE012DC2}" type="sibTrans" cxnId="{BACB66DA-B934-46F1-8CBC-976B63C71789}">
      <dgm:prSet/>
      <dgm:spPr/>
      <dgm:t>
        <a:bodyPr/>
        <a:lstStyle/>
        <a:p>
          <a:endParaRPr lang="fr-FR"/>
        </a:p>
      </dgm:t>
    </dgm:pt>
    <dgm:pt modelId="{D046B773-1096-4322-82A8-0D0439DED9F6}">
      <dgm:prSet phldrT="[Texte]" custT="1"/>
      <dgm:spPr>
        <a:ln>
          <a:solidFill>
            <a:srgbClr val="E8532B"/>
          </a:solidFill>
        </a:ln>
      </dgm:spPr>
      <dgm:t>
        <a:bodyPr/>
        <a:lstStyle/>
        <a:p>
          <a:r>
            <a:rPr lang="fr-FR" sz="1600" dirty="0">
              <a:solidFill>
                <a:srgbClr val="2E3092"/>
              </a:solidFill>
            </a:rPr>
            <a:t>Finalisation des outils de communication.</a:t>
          </a:r>
        </a:p>
      </dgm:t>
    </dgm:pt>
    <dgm:pt modelId="{D7FEE2AD-45C6-4FBE-B277-38612FB31EF7}" type="parTrans" cxnId="{FF5492DA-D057-4806-93DB-89973B0EFD85}">
      <dgm:prSet/>
      <dgm:spPr/>
      <dgm:t>
        <a:bodyPr/>
        <a:lstStyle/>
        <a:p>
          <a:endParaRPr lang="fr-FR"/>
        </a:p>
      </dgm:t>
    </dgm:pt>
    <dgm:pt modelId="{C1ACD9BE-A827-4536-A740-F9ACD4A38BF4}" type="sibTrans" cxnId="{FF5492DA-D057-4806-93DB-89973B0EFD85}">
      <dgm:prSet/>
      <dgm:spPr/>
      <dgm:t>
        <a:bodyPr/>
        <a:lstStyle/>
        <a:p>
          <a:endParaRPr lang="fr-FR"/>
        </a:p>
      </dgm:t>
    </dgm:pt>
    <dgm:pt modelId="{9959DD74-174B-4819-851B-460194DAE971}">
      <dgm:prSet phldrT="[Texte]" custT="1"/>
      <dgm:spPr>
        <a:ln>
          <a:solidFill>
            <a:srgbClr val="E8532B"/>
          </a:solidFill>
        </a:ln>
      </dgm:spPr>
      <dgm:t>
        <a:bodyPr/>
        <a:lstStyle/>
        <a:p>
          <a:r>
            <a:rPr lang="fr-FR" sz="1600" dirty="0">
              <a:solidFill>
                <a:srgbClr val="2E3092"/>
              </a:solidFill>
            </a:rPr>
            <a:t>Information et invitations aux instances locales</a:t>
          </a:r>
        </a:p>
      </dgm:t>
    </dgm:pt>
    <dgm:pt modelId="{68F57458-CB00-47C2-B308-3F5256792FFF}" type="parTrans" cxnId="{0FB47177-6055-4C82-8B0C-97C9105299AD}">
      <dgm:prSet/>
      <dgm:spPr/>
      <dgm:t>
        <a:bodyPr/>
        <a:lstStyle/>
        <a:p>
          <a:endParaRPr lang="fr-FR"/>
        </a:p>
      </dgm:t>
    </dgm:pt>
    <dgm:pt modelId="{C9E5AF67-F9D5-4833-A885-342C8A9087B5}" type="sibTrans" cxnId="{0FB47177-6055-4C82-8B0C-97C9105299AD}">
      <dgm:prSet/>
      <dgm:spPr/>
      <dgm:t>
        <a:bodyPr/>
        <a:lstStyle/>
        <a:p>
          <a:endParaRPr lang="fr-FR"/>
        </a:p>
      </dgm:t>
    </dgm:pt>
    <dgm:pt modelId="{BFE2F9AB-B7F3-496E-B6C1-8362CF910BDC}">
      <dgm:prSet phldrT="[Texte]" custT="1"/>
      <dgm:spPr>
        <a:ln>
          <a:solidFill>
            <a:srgbClr val="F4C009"/>
          </a:solidFill>
        </a:ln>
      </dgm:spPr>
      <dgm:t>
        <a:bodyPr/>
        <a:lstStyle/>
        <a:p>
          <a:r>
            <a:rPr lang="fr-FR" sz="1600" dirty="0">
              <a:solidFill>
                <a:srgbClr val="2E3092"/>
              </a:solidFill>
            </a:rPr>
            <a:t>Mise en relation avec la CTN</a:t>
          </a:r>
        </a:p>
      </dgm:t>
    </dgm:pt>
    <dgm:pt modelId="{E03F9FDA-2C5C-48B6-B2AF-3CBEB059CB96}" type="parTrans" cxnId="{95212EBA-F742-44F7-8545-F94A57A78578}">
      <dgm:prSet/>
      <dgm:spPr/>
      <dgm:t>
        <a:bodyPr/>
        <a:lstStyle/>
        <a:p>
          <a:endParaRPr lang="fr-FR"/>
        </a:p>
      </dgm:t>
    </dgm:pt>
    <dgm:pt modelId="{3FEDAC29-4C54-44C3-89F1-FEC519EA3DAF}" type="sibTrans" cxnId="{95212EBA-F742-44F7-8545-F94A57A78578}">
      <dgm:prSet/>
      <dgm:spPr/>
      <dgm:t>
        <a:bodyPr/>
        <a:lstStyle/>
        <a:p>
          <a:endParaRPr lang="fr-FR"/>
        </a:p>
      </dgm:t>
    </dgm:pt>
    <dgm:pt modelId="{88BB187A-767F-4078-A344-52E7FEC8966C}">
      <dgm:prSet phldrT="[Texte]" custT="1"/>
      <dgm:spPr>
        <a:ln>
          <a:solidFill>
            <a:srgbClr val="E8532B"/>
          </a:solidFill>
        </a:ln>
      </dgm:spPr>
      <dgm:t>
        <a:bodyPr/>
        <a:lstStyle/>
        <a:p>
          <a:r>
            <a:rPr lang="fr-FR" sz="1600" dirty="0">
              <a:solidFill>
                <a:srgbClr val="2E3092"/>
              </a:solidFill>
            </a:rPr>
            <a:t>Demander des banderoles à l’</a:t>
          </a:r>
          <a:r>
            <a:rPr lang="fr-FR" sz="1600" dirty="0" err="1">
              <a:solidFill>
                <a:srgbClr val="2E3092"/>
              </a:solidFill>
            </a:rPr>
            <a:t>Ugsel</a:t>
          </a:r>
          <a:r>
            <a:rPr lang="fr-FR" sz="1600" dirty="0">
              <a:solidFill>
                <a:srgbClr val="2E3092"/>
              </a:solidFill>
            </a:rPr>
            <a:t> nationale.</a:t>
          </a:r>
        </a:p>
      </dgm:t>
    </dgm:pt>
    <dgm:pt modelId="{8EB0E8CA-704E-4B83-956C-3E181F93971D}" type="parTrans" cxnId="{8007E1AA-6F74-49A7-B960-0340DA9E8354}">
      <dgm:prSet/>
      <dgm:spPr/>
      <dgm:t>
        <a:bodyPr/>
        <a:lstStyle/>
        <a:p>
          <a:endParaRPr lang="fr-FR"/>
        </a:p>
      </dgm:t>
    </dgm:pt>
    <dgm:pt modelId="{2CEBEACF-645E-4E7A-A5F6-52EB617FD2FC}" type="sibTrans" cxnId="{8007E1AA-6F74-49A7-B960-0340DA9E8354}">
      <dgm:prSet/>
      <dgm:spPr/>
      <dgm:t>
        <a:bodyPr/>
        <a:lstStyle/>
        <a:p>
          <a:endParaRPr lang="fr-FR"/>
        </a:p>
      </dgm:t>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dgm:presLayoutVars>
          <dgm:bulletEnabled val="1"/>
        </dgm:presLayoutVars>
      </dgm:prSet>
      <dgm:spPr/>
    </dgm:pt>
  </dgm:ptLst>
  <dgm:cxnLst>
    <dgm:cxn modelId="{16133A19-10E1-4AD9-A8AE-41CEB59C1215}" type="presOf" srcId="{2741477E-4B86-40F8-8A60-706E1A74365A}" destId="{B890AA5A-7DFF-46BE-B1A4-91B566DFF8EE}" srcOrd="0" destOrd="1" presId="urn:microsoft.com/office/officeart/2005/8/layout/chevron2"/>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0" presId="urn:microsoft.com/office/officeart/2005/8/layout/chevron2"/>
    <dgm:cxn modelId="{99181332-1FB3-4D98-A8AD-40C9FF9B41BA}" type="presOf" srcId="{D046B773-1096-4322-82A8-0D0439DED9F6}" destId="{1D01911A-14EB-47BD-884B-9ECDB85E2DC3}" srcOrd="0" destOrd="1"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E0C3D653-2356-424A-8E52-FB0D293BB55B}" srcId="{B183598C-905F-416C-8BC8-0C30ADC197A9}" destId="{A9BB39E2-0627-49DC-8DF7-255E2868887D}" srcOrd="0" destOrd="0" parTransId="{F6664AD0-2033-4F20-8B37-B7BC6629A8FC}" sibTransId="{45B70C14-ADA5-477A-BFF2-9895D3CD716D}"/>
    <dgm:cxn modelId="{0FB47177-6055-4C82-8B0C-97C9105299AD}" srcId="{4AED629E-1B7A-4C4E-84E9-8F61E9F97D5C}" destId="{9959DD74-174B-4819-851B-460194DAE971}" srcOrd="3" destOrd="0" parTransId="{68F57458-CB00-47C2-B308-3F5256792FFF}" sibTransId="{C9E5AF67-F9D5-4833-A885-342C8A9087B5}"/>
    <dgm:cxn modelId="{483B847C-8992-451D-A058-81DCBA883FDE}" type="presOf" srcId="{9959DD74-174B-4819-851B-460194DAE971}" destId="{1D01911A-14EB-47BD-884B-9ECDB85E2DC3}" srcOrd="0" destOrd="3" presId="urn:microsoft.com/office/officeart/2005/8/layout/chevron2"/>
    <dgm:cxn modelId="{259A138C-B248-4413-B4E6-7D643B5EFADA}" type="presOf" srcId="{A9BB39E2-0627-49DC-8DF7-255E2868887D}" destId="{30C5C933-76F4-4144-83D0-CEA905C9CED3}" srcOrd="0" destOrd="0" presId="urn:microsoft.com/office/officeart/2005/8/layout/chevron2"/>
    <dgm:cxn modelId="{8007E1AA-6F74-49A7-B960-0340DA9E8354}" srcId="{4AED629E-1B7A-4C4E-84E9-8F61E9F97D5C}" destId="{88BB187A-767F-4078-A344-52E7FEC8966C}" srcOrd="2" destOrd="0" parTransId="{8EB0E8CA-704E-4B83-956C-3E181F93971D}" sibTransId="{2CEBEACF-645E-4E7A-A5F6-52EB617FD2FC}"/>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95212EBA-F742-44F7-8545-F94A57A78578}" srcId="{A9BB39E2-0627-49DC-8DF7-255E2868887D}" destId="{BFE2F9AB-B7F3-496E-B6C1-8362CF910BDC}" srcOrd="2" destOrd="0" parTransId="{E03F9FDA-2C5C-48B6-B2AF-3CBEB059CB96}" sibTransId="{3FEDAC29-4C54-44C3-89F1-FEC519EA3DAF}"/>
    <dgm:cxn modelId="{09FB9EC9-B70D-43F9-94BD-2AB282EB8ABA}" type="presOf" srcId="{BFE2F9AB-B7F3-496E-B6C1-8362CF910BDC}" destId="{B890AA5A-7DFF-46BE-B1A4-91B566DFF8EE}" srcOrd="0" destOrd="2" presId="urn:microsoft.com/office/officeart/2005/8/layout/chevron2"/>
    <dgm:cxn modelId="{A42F30D8-A8E2-4A8F-88AE-7EA6DFF29E4F}" type="presOf" srcId="{B183598C-905F-416C-8BC8-0C30ADC197A9}" destId="{C328C925-1F3B-48F0-A754-3CF27AE089F9}" srcOrd="0" destOrd="0" presId="urn:microsoft.com/office/officeart/2005/8/layout/chevron2"/>
    <dgm:cxn modelId="{BACB66DA-B934-46F1-8CBC-976B63C71789}" srcId="{A9BB39E2-0627-49DC-8DF7-255E2868887D}" destId="{2741477E-4B86-40F8-8A60-706E1A74365A}" srcOrd="1" destOrd="0" parTransId="{1720D4F1-75CA-4BBE-AB1C-A7F565B9933D}" sibTransId="{37A87FD4-66FF-445F-82B5-4BD5FE012DC2}"/>
    <dgm:cxn modelId="{B7D981DA-EF21-4AB1-8F40-418F51F5ABC9}" srcId="{A9BB39E2-0627-49DC-8DF7-255E2868887D}" destId="{D42EB79B-98C1-4564-A655-BC4B138609FD}" srcOrd="0" destOrd="0" parTransId="{D0CDE274-4ADA-4DD1-BD45-3DE0322EDFA9}" sibTransId="{5FEF735B-8210-4164-BE45-EC93490C99A7}"/>
    <dgm:cxn modelId="{FF5492DA-D057-4806-93DB-89973B0EFD85}" srcId="{4AED629E-1B7A-4C4E-84E9-8F61E9F97D5C}" destId="{D046B773-1096-4322-82A8-0D0439DED9F6}" srcOrd="1" destOrd="0" parTransId="{D7FEE2AD-45C6-4FBE-B277-38612FB31EF7}" sibTransId="{C1ACD9BE-A827-4536-A740-F9ACD4A38BF4}"/>
    <dgm:cxn modelId="{C2882EFC-02D7-4ED9-8993-F52C756F9E2D}" type="presOf" srcId="{88BB187A-767F-4078-A344-52E7FEC8966C}" destId="{1D01911A-14EB-47BD-884B-9ECDB85E2DC3}" srcOrd="0" destOrd="2" presId="urn:microsoft.com/office/officeart/2005/8/layout/chevron2"/>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3200" dirty="0"/>
            <a:t>J-3 mois</a:t>
          </a:r>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custT="1"/>
      <dgm:spPr>
        <a:ln>
          <a:solidFill>
            <a:srgbClr val="F4C009"/>
          </a:solidFill>
        </a:ln>
      </dgm:spPr>
      <dgm:t>
        <a:bodyPr/>
        <a:lstStyle/>
        <a:p>
          <a:r>
            <a:rPr lang="fr-FR" sz="1600" dirty="0">
              <a:solidFill>
                <a:srgbClr val="2E3092"/>
              </a:solidFill>
            </a:rPr>
            <a:t>Confirmation auprès de la ligue et fédération </a:t>
          </a:r>
          <a:r>
            <a:rPr lang="fr-FR" sz="1600" dirty="0" err="1">
              <a:solidFill>
                <a:srgbClr val="2E3092"/>
              </a:solidFill>
            </a:rPr>
            <a:t>FFBad</a:t>
          </a:r>
          <a:r>
            <a:rPr lang="fr-FR" sz="1600" dirty="0">
              <a:solidFill>
                <a:srgbClr val="2E3092"/>
              </a:solidFill>
            </a:rPr>
            <a:t> des dates et lieux pour mise à disposition d’un référent arbitrage</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3200" dirty="0"/>
            <a:t>J-3 mois</a:t>
          </a:r>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custT="1"/>
      <dgm:spPr>
        <a:ln>
          <a:solidFill>
            <a:srgbClr val="E8532B"/>
          </a:solidFill>
        </a:ln>
      </dgm:spPr>
      <dgm:t>
        <a:bodyPr/>
        <a:lstStyle/>
        <a:p>
          <a:pPr algn="l"/>
          <a:r>
            <a:rPr lang="fr-FR" sz="1600" dirty="0">
              <a:solidFill>
                <a:srgbClr val="2E3092"/>
              </a:solidFill>
            </a:rPr>
            <a:t>Circulaire d’informations et questionnaire de participation : échanges avec les Services nationaux. Mise en ligne sur le site de l’</a:t>
          </a:r>
          <a:r>
            <a:rPr lang="fr-FR" sz="1600" dirty="0" err="1">
              <a:solidFill>
                <a:srgbClr val="2E3092"/>
              </a:solidFill>
            </a:rPr>
            <a:t>Ugsel</a:t>
          </a:r>
          <a:r>
            <a:rPr lang="fr-FR" sz="1600" dirty="0">
              <a:solidFill>
                <a:srgbClr val="2E3092"/>
              </a:solidFill>
            </a:rPr>
            <a:t> nationale.</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19990041-E684-4178-B670-25400E1F829B}">
      <dgm:prSet custT="1"/>
      <dgm:spPr/>
      <dgm:t>
        <a:bodyPr/>
        <a:lstStyle/>
        <a:p>
          <a:pPr algn="l"/>
          <a:r>
            <a:rPr lang="fr-FR" sz="1600" dirty="0">
              <a:solidFill>
                <a:srgbClr val="2E3092"/>
              </a:solidFill>
            </a:rPr>
            <a:t>Liste d’hôtels.</a:t>
          </a:r>
        </a:p>
      </dgm:t>
    </dgm:pt>
    <dgm:pt modelId="{ABC2755D-C8F6-4E04-B541-E9E21E230EC2}" type="parTrans" cxnId="{29F4EA75-C18A-452B-A8D7-C4ACE9EE35ED}">
      <dgm:prSet/>
      <dgm:spPr/>
      <dgm:t>
        <a:bodyPr/>
        <a:lstStyle/>
        <a:p>
          <a:endParaRPr lang="fr-FR"/>
        </a:p>
      </dgm:t>
    </dgm:pt>
    <dgm:pt modelId="{9437D15B-4CB9-4344-9A3E-8C56B1AD248E}" type="sibTrans" cxnId="{29F4EA75-C18A-452B-A8D7-C4ACE9EE35ED}">
      <dgm:prSet/>
      <dgm:spPr/>
      <dgm:t>
        <a:bodyPr/>
        <a:lstStyle/>
        <a:p>
          <a:endParaRPr lang="fr-FR"/>
        </a:p>
      </dgm:t>
    </dgm:pt>
    <dgm:pt modelId="{095E09D9-E63D-493E-987A-774BE0BEE6FC}">
      <dgm:prSet custT="1"/>
      <dgm:spPr/>
      <dgm:t>
        <a:bodyPr/>
        <a:lstStyle/>
        <a:p>
          <a:pPr algn="l"/>
          <a:r>
            <a:rPr lang="fr-FR" sz="1600" dirty="0">
              <a:solidFill>
                <a:srgbClr val="2E3092"/>
              </a:solidFill>
            </a:rPr>
            <a:t>Prévoir le temps pastoral</a:t>
          </a:r>
        </a:p>
      </dgm:t>
    </dgm:pt>
    <dgm:pt modelId="{882D345D-9552-45F5-8CBD-6EF1F99E2B62}" type="parTrans" cxnId="{8C4165AE-749D-43D4-A9F7-4062AB428230}">
      <dgm:prSet/>
      <dgm:spPr/>
      <dgm:t>
        <a:bodyPr/>
        <a:lstStyle/>
        <a:p>
          <a:endParaRPr lang="fr-FR"/>
        </a:p>
      </dgm:t>
    </dgm:pt>
    <dgm:pt modelId="{53527E6D-F6AD-46EA-9248-80F52F1D794B}" type="sibTrans" cxnId="{8C4165AE-749D-43D4-A9F7-4062AB428230}">
      <dgm:prSet/>
      <dgm:spPr/>
      <dgm:t>
        <a:bodyPr/>
        <a:lstStyle/>
        <a:p>
          <a:endParaRPr lang="fr-FR"/>
        </a:p>
      </dgm:t>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dgm:presLayoutVars>
          <dgm:bulletEnabled val="1"/>
        </dgm:presLayoutVars>
      </dgm:prSet>
      <dgm:spPr/>
    </dgm:pt>
  </dgm:ptLst>
  <dgm:cxnLst>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0" presId="urn:microsoft.com/office/officeart/2005/8/layout/chevron2"/>
    <dgm:cxn modelId="{91DF2E30-5A14-4DD4-9F08-E0A02BF2F886}" type="presOf" srcId="{095E09D9-E63D-493E-987A-774BE0BEE6FC}" destId="{1D01911A-14EB-47BD-884B-9ECDB85E2DC3}" srcOrd="0" destOrd="2"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E0C3D653-2356-424A-8E52-FB0D293BB55B}" srcId="{B183598C-905F-416C-8BC8-0C30ADC197A9}" destId="{A9BB39E2-0627-49DC-8DF7-255E2868887D}" srcOrd="0" destOrd="0" parTransId="{F6664AD0-2033-4F20-8B37-B7BC6629A8FC}" sibTransId="{45B70C14-ADA5-477A-BFF2-9895D3CD716D}"/>
    <dgm:cxn modelId="{29F4EA75-C18A-452B-A8D7-C4ACE9EE35ED}" srcId="{4AED629E-1B7A-4C4E-84E9-8F61E9F97D5C}" destId="{19990041-E684-4178-B670-25400E1F829B}" srcOrd="1" destOrd="0" parTransId="{ABC2755D-C8F6-4E04-B541-E9E21E230EC2}" sibTransId="{9437D15B-4CB9-4344-9A3E-8C56B1AD248E}"/>
    <dgm:cxn modelId="{9DCF6877-1562-4ACD-A06B-33C47954E907}" type="presOf" srcId="{19990041-E684-4178-B670-25400E1F829B}" destId="{1D01911A-14EB-47BD-884B-9ECDB85E2DC3}" srcOrd="0" destOrd="1" presId="urn:microsoft.com/office/officeart/2005/8/layout/chevron2"/>
    <dgm:cxn modelId="{259A138C-B248-4413-B4E6-7D643B5EFADA}" type="presOf" srcId="{A9BB39E2-0627-49DC-8DF7-255E2868887D}" destId="{30C5C933-76F4-4144-83D0-CEA905C9CED3}" srcOrd="0" destOrd="0" presId="urn:microsoft.com/office/officeart/2005/8/layout/chevron2"/>
    <dgm:cxn modelId="{8C4165AE-749D-43D4-A9F7-4062AB428230}" srcId="{4AED629E-1B7A-4C4E-84E9-8F61E9F97D5C}" destId="{095E09D9-E63D-493E-987A-774BE0BEE6FC}" srcOrd="2" destOrd="0" parTransId="{882D345D-9552-45F5-8CBD-6EF1F99E2B62}" sibTransId="{53527E6D-F6AD-46EA-9248-80F52F1D794B}"/>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A42F30D8-A8E2-4A8F-88AE-7EA6DFF29E4F}" type="presOf" srcId="{B183598C-905F-416C-8BC8-0C30ADC197A9}" destId="{C328C925-1F3B-48F0-A754-3CF27AE089F9}" srcOrd="0" destOrd="0" presId="urn:microsoft.com/office/officeart/2005/8/layout/chevron2"/>
    <dgm:cxn modelId="{B7D981DA-EF21-4AB1-8F40-418F51F5ABC9}" srcId="{A9BB39E2-0627-49DC-8DF7-255E2868887D}" destId="{D42EB79B-98C1-4564-A655-BC4B138609FD}" srcOrd="0" destOrd="0" parTransId="{D0CDE274-4ADA-4DD1-BD45-3DE0322EDFA9}" sibTransId="{5FEF735B-8210-4164-BE45-EC93490C99A7}"/>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2800" dirty="0"/>
            <a:t>J-45 jours</a:t>
          </a:r>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custT="1"/>
      <dgm:spPr>
        <a:ln>
          <a:solidFill>
            <a:srgbClr val="F4C009"/>
          </a:solidFill>
        </a:ln>
      </dgm:spPr>
      <dgm:t>
        <a:bodyPr/>
        <a:lstStyle/>
        <a:p>
          <a:r>
            <a:rPr lang="fr-FR" sz="1600" dirty="0">
              <a:solidFill>
                <a:srgbClr val="2E3092"/>
              </a:solidFill>
            </a:rPr>
            <a:t>Répartition des catégories dans les salles.</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2800" dirty="0"/>
            <a:t>J-45 jours</a:t>
          </a:r>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custT="1"/>
      <dgm:spPr>
        <a:ln>
          <a:solidFill>
            <a:srgbClr val="E8532B"/>
          </a:solidFill>
        </a:ln>
      </dgm:spPr>
      <dgm:t>
        <a:bodyPr/>
        <a:lstStyle/>
        <a:p>
          <a:r>
            <a:rPr lang="fr-FR" sz="1600" dirty="0">
              <a:solidFill>
                <a:srgbClr val="2E3092"/>
              </a:solidFill>
            </a:rPr>
            <a:t>Restauration : choix des menus avec le prestataire. Attention à la quantité et qualité.</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A979029F-2612-4277-946E-05222600D73E}">
      <dgm:prSet phldrT="[Texte]" custT="1"/>
      <dgm:spPr>
        <a:ln>
          <a:solidFill>
            <a:srgbClr val="F4C009"/>
          </a:solidFill>
        </a:ln>
      </dgm:spPr>
      <dgm:t>
        <a:bodyPr/>
        <a:lstStyle/>
        <a:p>
          <a:r>
            <a:rPr lang="fr-FR" sz="1600" dirty="0">
              <a:solidFill>
                <a:srgbClr val="2E3092"/>
              </a:solidFill>
            </a:rPr>
            <a:t>Répartition des JO et arbitres locaux (nombre/salle).</a:t>
          </a:r>
        </a:p>
      </dgm:t>
    </dgm:pt>
    <dgm:pt modelId="{ADDAB434-C624-423A-9FF9-45C47B59F23E}" type="parTrans" cxnId="{5A70E878-08ED-477A-83CB-377D3B5466CD}">
      <dgm:prSet/>
      <dgm:spPr/>
      <dgm:t>
        <a:bodyPr/>
        <a:lstStyle/>
        <a:p>
          <a:endParaRPr lang="fr-FR"/>
        </a:p>
      </dgm:t>
    </dgm:pt>
    <dgm:pt modelId="{16A78AC9-AB06-4B93-930D-D45C404F3964}" type="sibTrans" cxnId="{5A70E878-08ED-477A-83CB-377D3B5466CD}">
      <dgm:prSet/>
      <dgm:spPr/>
      <dgm:t>
        <a:bodyPr/>
        <a:lstStyle/>
        <a:p>
          <a:endParaRPr lang="fr-FR"/>
        </a:p>
      </dgm:t>
    </dgm:pt>
    <dgm:pt modelId="{8C0C3EC8-703B-4A87-8F5A-BB799FFFCA31}">
      <dgm:prSet phldrT="[Texte]" custT="1"/>
      <dgm:spPr>
        <a:ln>
          <a:solidFill>
            <a:srgbClr val="E8532B"/>
          </a:solidFill>
        </a:ln>
      </dgm:spPr>
      <dgm:t>
        <a:bodyPr/>
        <a:lstStyle/>
        <a:p>
          <a:r>
            <a:rPr lang="fr-FR" sz="1600" dirty="0">
              <a:solidFill>
                <a:srgbClr val="2E3092"/>
              </a:solidFill>
            </a:rPr>
            <a:t>Etablir liste des bénévoles et leurs tâches.</a:t>
          </a:r>
        </a:p>
      </dgm:t>
    </dgm:pt>
    <dgm:pt modelId="{8B3B2D56-4018-4198-B181-1546305F41AC}" type="parTrans" cxnId="{D3A666F1-F8E6-4C73-B986-0CD898B43D98}">
      <dgm:prSet/>
      <dgm:spPr/>
    </dgm:pt>
    <dgm:pt modelId="{89D7DF89-7D63-4655-8DEC-3F7D9C663BCD}" type="sibTrans" cxnId="{D3A666F1-F8E6-4C73-B986-0CD898B43D98}">
      <dgm:prSet/>
      <dgm:spPr/>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custLinFactNeighborX="175">
        <dgm:presLayoutVars>
          <dgm:bulletEnabled val="1"/>
        </dgm:presLayoutVars>
      </dgm:prSet>
      <dgm:spPr/>
    </dgm:pt>
  </dgm:ptLst>
  <dgm:cxnLst>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0"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1AC4246F-C0B4-4763-B02F-B8EB2226DF70}" type="presOf" srcId="{8C0C3EC8-703B-4A87-8F5A-BB799FFFCA31}" destId="{1D01911A-14EB-47BD-884B-9ECDB85E2DC3}" srcOrd="0" destOrd="1" presId="urn:microsoft.com/office/officeart/2005/8/layout/chevron2"/>
    <dgm:cxn modelId="{E0C3D653-2356-424A-8E52-FB0D293BB55B}" srcId="{B183598C-905F-416C-8BC8-0C30ADC197A9}" destId="{A9BB39E2-0627-49DC-8DF7-255E2868887D}" srcOrd="0" destOrd="0" parTransId="{F6664AD0-2033-4F20-8B37-B7BC6629A8FC}" sibTransId="{45B70C14-ADA5-477A-BFF2-9895D3CD716D}"/>
    <dgm:cxn modelId="{5A70E878-08ED-477A-83CB-377D3B5466CD}" srcId="{A9BB39E2-0627-49DC-8DF7-255E2868887D}" destId="{A979029F-2612-4277-946E-05222600D73E}" srcOrd="1" destOrd="0" parTransId="{ADDAB434-C624-423A-9FF9-45C47B59F23E}" sibTransId="{16A78AC9-AB06-4B93-930D-D45C404F3964}"/>
    <dgm:cxn modelId="{259A138C-B248-4413-B4E6-7D643B5EFADA}" type="presOf" srcId="{A9BB39E2-0627-49DC-8DF7-255E2868887D}" destId="{30C5C933-76F4-4144-83D0-CEA905C9CED3}" srcOrd="0" destOrd="0" presId="urn:microsoft.com/office/officeart/2005/8/layout/chevron2"/>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E83349CB-824F-40DE-9F0F-998C69FC7D70}" type="presOf" srcId="{A979029F-2612-4277-946E-05222600D73E}" destId="{B890AA5A-7DFF-46BE-B1A4-91B566DFF8EE}" srcOrd="0" destOrd="1" presId="urn:microsoft.com/office/officeart/2005/8/layout/chevron2"/>
    <dgm:cxn modelId="{A42F30D8-A8E2-4A8F-88AE-7EA6DFF29E4F}" type="presOf" srcId="{B183598C-905F-416C-8BC8-0C30ADC197A9}" destId="{C328C925-1F3B-48F0-A754-3CF27AE089F9}" srcOrd="0" destOrd="0" presId="urn:microsoft.com/office/officeart/2005/8/layout/chevron2"/>
    <dgm:cxn modelId="{B7D981DA-EF21-4AB1-8F40-418F51F5ABC9}" srcId="{A9BB39E2-0627-49DC-8DF7-255E2868887D}" destId="{D42EB79B-98C1-4564-A655-BC4B138609FD}" srcOrd="0" destOrd="0" parTransId="{D0CDE274-4ADA-4DD1-BD45-3DE0322EDFA9}" sibTransId="{5FEF735B-8210-4164-BE45-EC93490C99A7}"/>
    <dgm:cxn modelId="{D3A666F1-F8E6-4C73-B986-0CD898B43D98}" srcId="{4AED629E-1B7A-4C4E-84E9-8F61E9F97D5C}" destId="{8C0C3EC8-703B-4A87-8F5A-BB799FFFCA31}" srcOrd="1" destOrd="0" parTransId="{8B3B2D56-4018-4198-B181-1546305F41AC}" sibTransId="{89D7DF89-7D63-4655-8DEC-3F7D9C663BCD}"/>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2800" dirty="0"/>
            <a:t>J-30 jours</a:t>
          </a:r>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custT="1"/>
      <dgm:spPr>
        <a:ln>
          <a:solidFill>
            <a:srgbClr val="F4C009"/>
          </a:solidFill>
        </a:ln>
      </dgm:spPr>
      <dgm:t>
        <a:bodyPr/>
        <a:lstStyle/>
        <a:p>
          <a:r>
            <a:rPr lang="fr-FR" sz="1600" dirty="0">
              <a:solidFill>
                <a:srgbClr val="2E3092"/>
              </a:solidFill>
            </a:rPr>
            <a:t>S’assurer de la mise à disposition du matériel demandé : tables et chaises, scoreurs (quantités).</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2800" dirty="0"/>
            <a:t>J-30 jours</a:t>
          </a:r>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custT="1"/>
      <dgm:spPr>
        <a:ln>
          <a:solidFill>
            <a:srgbClr val="E8532B"/>
          </a:solidFill>
        </a:ln>
      </dgm:spPr>
      <dgm:t>
        <a:bodyPr/>
        <a:lstStyle/>
        <a:p>
          <a:r>
            <a:rPr lang="fr-FR" sz="1600" dirty="0">
              <a:solidFill>
                <a:srgbClr val="2E3092"/>
              </a:solidFill>
            </a:rPr>
            <a:t>Suivi des inscriptions avec les SN.</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065D0AEC-8650-473A-8E12-C5E4BDC8C14C}">
      <dgm:prSet phldrT="[Texte]" custT="1"/>
      <dgm:spPr>
        <a:ln>
          <a:solidFill>
            <a:srgbClr val="E8532B"/>
          </a:solidFill>
        </a:ln>
      </dgm:spPr>
      <dgm:t>
        <a:bodyPr/>
        <a:lstStyle/>
        <a:p>
          <a:r>
            <a:rPr lang="fr-FR" sz="1600" dirty="0">
              <a:solidFill>
                <a:srgbClr val="2E3092"/>
              </a:solidFill>
            </a:rPr>
            <a:t>Finalisation des commandes, lots, goodies, etc.</a:t>
          </a:r>
        </a:p>
      </dgm:t>
    </dgm:pt>
    <dgm:pt modelId="{EF23C323-A1EA-4F66-9306-54240DA69BD9}" type="parTrans" cxnId="{099D96CA-F044-4464-8AFC-EF8D2598476E}">
      <dgm:prSet/>
      <dgm:spPr/>
    </dgm:pt>
    <dgm:pt modelId="{DC3F9A28-3160-4B0F-949E-5107456075C1}" type="sibTrans" cxnId="{099D96CA-F044-4464-8AFC-EF8D2598476E}">
      <dgm:prSet/>
      <dgm:spPr/>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custLinFactNeighborX="175">
        <dgm:presLayoutVars>
          <dgm:bulletEnabled val="1"/>
        </dgm:presLayoutVars>
      </dgm:prSet>
      <dgm:spPr/>
    </dgm:pt>
  </dgm:ptLst>
  <dgm:cxnLst>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0"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E0C3D653-2356-424A-8E52-FB0D293BB55B}" srcId="{B183598C-905F-416C-8BC8-0C30ADC197A9}" destId="{A9BB39E2-0627-49DC-8DF7-255E2868887D}" srcOrd="0" destOrd="0" parTransId="{F6664AD0-2033-4F20-8B37-B7BC6629A8FC}" sibTransId="{45B70C14-ADA5-477A-BFF2-9895D3CD716D}"/>
    <dgm:cxn modelId="{259A138C-B248-4413-B4E6-7D643B5EFADA}" type="presOf" srcId="{A9BB39E2-0627-49DC-8DF7-255E2868887D}" destId="{30C5C933-76F4-4144-83D0-CEA905C9CED3}" srcOrd="0" destOrd="0" presId="urn:microsoft.com/office/officeart/2005/8/layout/chevron2"/>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099D96CA-F044-4464-8AFC-EF8D2598476E}" srcId="{4AED629E-1B7A-4C4E-84E9-8F61E9F97D5C}" destId="{065D0AEC-8650-473A-8E12-C5E4BDC8C14C}" srcOrd="1" destOrd="0" parTransId="{EF23C323-A1EA-4F66-9306-54240DA69BD9}" sibTransId="{DC3F9A28-3160-4B0F-949E-5107456075C1}"/>
    <dgm:cxn modelId="{A42F30D8-A8E2-4A8F-88AE-7EA6DFF29E4F}" type="presOf" srcId="{B183598C-905F-416C-8BC8-0C30ADC197A9}" destId="{C328C925-1F3B-48F0-A754-3CF27AE089F9}" srcOrd="0" destOrd="0" presId="urn:microsoft.com/office/officeart/2005/8/layout/chevron2"/>
    <dgm:cxn modelId="{B7D981DA-EF21-4AB1-8F40-418F51F5ABC9}" srcId="{A9BB39E2-0627-49DC-8DF7-255E2868887D}" destId="{D42EB79B-98C1-4564-A655-BC4B138609FD}" srcOrd="0" destOrd="0" parTransId="{D0CDE274-4ADA-4DD1-BD45-3DE0322EDFA9}" sibTransId="{5FEF735B-8210-4164-BE45-EC93490C99A7}"/>
    <dgm:cxn modelId="{667B04DD-FF78-4236-BD3E-2E49003472FF}" type="presOf" srcId="{065D0AEC-8650-473A-8E12-C5E4BDC8C14C}" destId="{1D01911A-14EB-47BD-884B-9ECDB85E2DC3}" srcOrd="0" destOrd="1" presId="urn:microsoft.com/office/officeart/2005/8/layout/chevron2"/>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2800" dirty="0"/>
            <a:t>J-15 jours</a:t>
          </a:r>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custT="1"/>
      <dgm:spPr>
        <a:ln>
          <a:solidFill>
            <a:srgbClr val="F4C009"/>
          </a:solidFill>
        </a:ln>
      </dgm:spPr>
      <dgm:t>
        <a:bodyPr/>
        <a:lstStyle/>
        <a:p>
          <a:r>
            <a:rPr lang="fr-FR" sz="1600" dirty="0">
              <a:solidFill>
                <a:srgbClr val="2E3092"/>
              </a:solidFill>
            </a:rPr>
            <a:t>Liste des JO et des arbitres locaux. Convocation des arbitres locaux.</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2800" dirty="0"/>
            <a:t>J-15 jours</a:t>
          </a:r>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custT="1"/>
      <dgm:spPr>
        <a:ln>
          <a:solidFill>
            <a:srgbClr val="E8532B"/>
          </a:solidFill>
        </a:ln>
      </dgm:spPr>
      <dgm:t>
        <a:bodyPr/>
        <a:lstStyle/>
        <a:p>
          <a:r>
            <a:rPr lang="fr-FR" sz="1600" dirty="0">
              <a:solidFill>
                <a:srgbClr val="2E3092"/>
              </a:solidFill>
            </a:rPr>
            <a:t>Suivi des inscriptions avec les SN, clôture des inscrits.</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FAE37C11-8360-4655-98B0-6B1EE09C3C72}">
      <dgm:prSet phldrT="[Texte]" custT="1"/>
      <dgm:spPr>
        <a:ln>
          <a:solidFill>
            <a:srgbClr val="E8532B"/>
          </a:solidFill>
        </a:ln>
      </dgm:spPr>
      <dgm:t>
        <a:bodyPr/>
        <a:lstStyle/>
        <a:p>
          <a:r>
            <a:rPr lang="fr-FR" sz="1600" dirty="0">
              <a:solidFill>
                <a:srgbClr val="2E3092"/>
              </a:solidFill>
            </a:rPr>
            <a:t>Vérification des textiles et médailles reçus. Alerter les SN si manque t-shirts ou médailles.</a:t>
          </a:r>
        </a:p>
      </dgm:t>
    </dgm:pt>
    <dgm:pt modelId="{4FD67FB3-E8F8-41B3-8E10-997FB60A3C65}" type="parTrans" cxnId="{1BA157B1-9DBA-4696-AE04-16B2F8B1ED6D}">
      <dgm:prSet/>
      <dgm:spPr/>
      <dgm:t>
        <a:bodyPr/>
        <a:lstStyle/>
        <a:p>
          <a:endParaRPr lang="fr-FR"/>
        </a:p>
      </dgm:t>
    </dgm:pt>
    <dgm:pt modelId="{7BB30B47-A8B4-4913-BC6F-9C0297CEDCAF}" type="sibTrans" cxnId="{1BA157B1-9DBA-4696-AE04-16B2F8B1ED6D}">
      <dgm:prSet/>
      <dgm:spPr/>
      <dgm:t>
        <a:bodyPr/>
        <a:lstStyle/>
        <a:p>
          <a:endParaRPr lang="fr-FR"/>
        </a:p>
      </dgm:t>
    </dgm:pt>
    <dgm:pt modelId="{1D05FE67-49FF-4B18-8C8E-64722A59C6CE}">
      <dgm:prSet phldrT="[Texte]" custT="1"/>
      <dgm:spPr>
        <a:ln>
          <a:solidFill>
            <a:srgbClr val="E8532B"/>
          </a:solidFill>
        </a:ln>
      </dgm:spPr>
      <dgm:t>
        <a:bodyPr/>
        <a:lstStyle/>
        <a:p>
          <a:r>
            <a:rPr lang="fr-FR" sz="1600" dirty="0">
              <a:solidFill>
                <a:srgbClr val="2E3092"/>
              </a:solidFill>
            </a:rPr>
            <a:t>Répartition des bénévoles sur les différents postes : accueil, restauration, buvette, navette, sécurité, … </a:t>
          </a:r>
        </a:p>
      </dgm:t>
    </dgm:pt>
    <dgm:pt modelId="{B2F8AB76-8C64-490B-8210-378FF0433CD2}" type="parTrans" cxnId="{F8A754DB-78BD-4336-A377-5F09AB062721}">
      <dgm:prSet/>
      <dgm:spPr/>
      <dgm:t>
        <a:bodyPr/>
        <a:lstStyle/>
        <a:p>
          <a:endParaRPr lang="fr-FR"/>
        </a:p>
      </dgm:t>
    </dgm:pt>
    <dgm:pt modelId="{4A4277A9-A4B8-4A99-920D-165CA3D7E9F6}" type="sibTrans" cxnId="{F8A754DB-78BD-4336-A377-5F09AB062721}">
      <dgm:prSet/>
      <dgm:spPr/>
      <dgm:t>
        <a:bodyPr/>
        <a:lstStyle/>
        <a:p>
          <a:endParaRPr lang="fr-FR"/>
        </a:p>
      </dgm:t>
    </dgm:pt>
    <dgm:pt modelId="{A30A7670-50EB-49FC-89B8-1AFFA449E041}">
      <dgm:prSet phldrT="[Texte]" custT="1"/>
      <dgm:spPr>
        <a:ln>
          <a:solidFill>
            <a:srgbClr val="F4C009"/>
          </a:solidFill>
        </a:ln>
      </dgm:spPr>
      <dgm:t>
        <a:bodyPr/>
        <a:lstStyle/>
        <a:p>
          <a:r>
            <a:rPr lang="fr-FR" sz="1600" dirty="0">
              <a:solidFill>
                <a:srgbClr val="2E3092"/>
              </a:solidFill>
            </a:rPr>
            <a:t>Préparation des poules avec la CTN et SN.</a:t>
          </a:r>
        </a:p>
      </dgm:t>
    </dgm:pt>
    <dgm:pt modelId="{1DAA4C48-CC9F-40A7-BD7E-A0D595206887}" type="parTrans" cxnId="{A861AE15-AC06-4AF0-ADB8-71111C2E41D1}">
      <dgm:prSet/>
      <dgm:spPr/>
      <dgm:t>
        <a:bodyPr/>
        <a:lstStyle/>
        <a:p>
          <a:endParaRPr lang="fr-FR"/>
        </a:p>
      </dgm:t>
    </dgm:pt>
    <dgm:pt modelId="{5E62E4F8-4C36-4662-8F5F-A14EAE239CC6}" type="sibTrans" cxnId="{A861AE15-AC06-4AF0-ADB8-71111C2E41D1}">
      <dgm:prSet/>
      <dgm:spPr/>
      <dgm:t>
        <a:bodyPr/>
        <a:lstStyle/>
        <a:p>
          <a:endParaRPr lang="fr-FR"/>
        </a:p>
      </dgm:t>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custLinFactNeighborX="175">
        <dgm:presLayoutVars>
          <dgm:bulletEnabled val="1"/>
        </dgm:presLayoutVars>
      </dgm:prSet>
      <dgm:spPr/>
    </dgm:pt>
  </dgm:ptLst>
  <dgm:cxnLst>
    <dgm:cxn modelId="{4DBB7F03-0ED6-4E84-8FD3-B00C7A3665E1}" type="presOf" srcId="{1D05FE67-49FF-4B18-8C8E-64722A59C6CE}" destId="{1D01911A-14EB-47BD-884B-9ECDB85E2DC3}" srcOrd="0" destOrd="2" presId="urn:microsoft.com/office/officeart/2005/8/layout/chevron2"/>
    <dgm:cxn modelId="{A861AE15-AC06-4AF0-ADB8-71111C2E41D1}" srcId="{A9BB39E2-0627-49DC-8DF7-255E2868887D}" destId="{A30A7670-50EB-49FC-89B8-1AFFA449E041}" srcOrd="1" destOrd="0" parTransId="{1DAA4C48-CC9F-40A7-BD7E-A0D595206887}" sibTransId="{5E62E4F8-4C36-4662-8F5F-A14EAE239CC6}"/>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0"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4ABB5E46-65E2-4CA9-862D-76A348CDA561}" type="presOf" srcId="{FAE37C11-8360-4655-98B0-6B1EE09C3C72}" destId="{1D01911A-14EB-47BD-884B-9ECDB85E2DC3}" srcOrd="0" destOrd="1" presId="urn:microsoft.com/office/officeart/2005/8/layout/chevron2"/>
    <dgm:cxn modelId="{E0C3D653-2356-424A-8E52-FB0D293BB55B}" srcId="{B183598C-905F-416C-8BC8-0C30ADC197A9}" destId="{A9BB39E2-0627-49DC-8DF7-255E2868887D}" srcOrd="0" destOrd="0" parTransId="{F6664AD0-2033-4F20-8B37-B7BC6629A8FC}" sibTransId="{45B70C14-ADA5-477A-BFF2-9895D3CD716D}"/>
    <dgm:cxn modelId="{259A138C-B248-4413-B4E6-7D643B5EFADA}" type="presOf" srcId="{A9BB39E2-0627-49DC-8DF7-255E2868887D}" destId="{30C5C933-76F4-4144-83D0-CEA905C9CED3}" srcOrd="0" destOrd="0" presId="urn:microsoft.com/office/officeart/2005/8/layout/chevron2"/>
    <dgm:cxn modelId="{1BA157B1-9DBA-4696-AE04-16B2F8B1ED6D}" srcId="{4AED629E-1B7A-4C4E-84E9-8F61E9F97D5C}" destId="{FAE37C11-8360-4655-98B0-6B1EE09C3C72}" srcOrd="1" destOrd="0" parTransId="{4FD67FB3-E8F8-41B3-8E10-997FB60A3C65}" sibTransId="{7BB30B47-A8B4-4913-BC6F-9C0297CEDCAF}"/>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A42F30D8-A8E2-4A8F-88AE-7EA6DFF29E4F}" type="presOf" srcId="{B183598C-905F-416C-8BC8-0C30ADC197A9}" destId="{C328C925-1F3B-48F0-A754-3CF27AE089F9}" srcOrd="0" destOrd="0" presId="urn:microsoft.com/office/officeart/2005/8/layout/chevron2"/>
    <dgm:cxn modelId="{B7D981DA-EF21-4AB1-8F40-418F51F5ABC9}" srcId="{A9BB39E2-0627-49DC-8DF7-255E2868887D}" destId="{D42EB79B-98C1-4564-A655-BC4B138609FD}" srcOrd="0" destOrd="0" parTransId="{D0CDE274-4ADA-4DD1-BD45-3DE0322EDFA9}" sibTransId="{5FEF735B-8210-4164-BE45-EC93490C99A7}"/>
    <dgm:cxn modelId="{F8A754DB-78BD-4336-A377-5F09AB062721}" srcId="{4AED629E-1B7A-4C4E-84E9-8F61E9F97D5C}" destId="{1D05FE67-49FF-4B18-8C8E-64722A59C6CE}" srcOrd="2" destOrd="0" parTransId="{B2F8AB76-8C64-490B-8210-378FF0433CD2}" sibTransId="{4A4277A9-A4B8-4A99-920D-165CA3D7E9F6}"/>
    <dgm:cxn modelId="{60C422F4-FE30-47E5-911A-713ADA8852F6}" type="presOf" srcId="{A30A7670-50EB-49FC-89B8-1AFFA449E041}" destId="{B890AA5A-7DFF-46BE-B1A4-91B566DFF8EE}" srcOrd="0" destOrd="1" presId="urn:microsoft.com/office/officeart/2005/8/layout/chevron2"/>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2800" dirty="0"/>
            <a:t>J-1 </a:t>
          </a:r>
          <a:r>
            <a:rPr lang="fr-FR" sz="2800" dirty="0" err="1"/>
            <a:t>sem</a:t>
          </a:r>
          <a:endParaRPr lang="fr-FR" sz="2800" dirty="0"/>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custT="1"/>
      <dgm:spPr>
        <a:ln>
          <a:solidFill>
            <a:srgbClr val="F4C009"/>
          </a:solidFill>
        </a:ln>
      </dgm:spPr>
      <dgm:t>
        <a:bodyPr/>
        <a:lstStyle/>
        <a:p>
          <a:r>
            <a:rPr lang="fr-FR" sz="1600" dirty="0">
              <a:solidFill>
                <a:srgbClr val="2E3092"/>
              </a:solidFill>
            </a:rPr>
            <a:t>Validation de la répartition des catégories par salle. Si modification, prévenir SN pour message sur site.</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2800" dirty="0"/>
            <a:t>J-1 </a:t>
          </a:r>
          <a:r>
            <a:rPr lang="fr-FR" sz="2800" dirty="0" err="1"/>
            <a:t>sem</a:t>
          </a:r>
          <a:endParaRPr lang="fr-FR" sz="2800" dirty="0"/>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custT="1"/>
      <dgm:spPr>
        <a:ln>
          <a:solidFill>
            <a:srgbClr val="E8532B"/>
          </a:solidFill>
        </a:ln>
      </dgm:spPr>
      <dgm:t>
        <a:bodyPr/>
        <a:lstStyle/>
        <a:p>
          <a:r>
            <a:rPr lang="fr-FR" sz="1600" dirty="0">
              <a:solidFill>
                <a:srgbClr val="2E3092"/>
              </a:solidFill>
            </a:rPr>
            <a:t>Préparation des sacs accueil pour chaque délégation.</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9B7949DA-DCA2-41C0-86CF-EB813F112B0C}">
      <dgm:prSet phldrT="[Texte]" custT="1"/>
      <dgm:spPr>
        <a:ln>
          <a:solidFill>
            <a:srgbClr val="E8532B"/>
          </a:solidFill>
        </a:ln>
      </dgm:spPr>
      <dgm:t>
        <a:bodyPr/>
        <a:lstStyle/>
        <a:p>
          <a:r>
            <a:rPr lang="fr-FR" sz="1600" dirty="0">
              <a:solidFill>
                <a:srgbClr val="2E3092"/>
              </a:solidFill>
            </a:rPr>
            <a:t>Effectif définitif pour la restauration par repas et par jour.</a:t>
          </a:r>
        </a:p>
      </dgm:t>
    </dgm:pt>
    <dgm:pt modelId="{6CA0343D-C751-4F3F-B191-F9A9F43DA4C1}" type="parTrans" cxnId="{84B747A3-DD64-48CC-B294-1D45DB112D6C}">
      <dgm:prSet/>
      <dgm:spPr/>
    </dgm:pt>
    <dgm:pt modelId="{4BAAE7C9-D2AD-47F9-976A-52FF30EF62A8}" type="sibTrans" cxnId="{84B747A3-DD64-48CC-B294-1D45DB112D6C}">
      <dgm:prSet/>
      <dgm:spPr/>
    </dgm:pt>
    <dgm:pt modelId="{39080948-2C7C-45ED-B0B8-511BD1460274}">
      <dgm:prSet phldrT="[Texte]" custT="1"/>
      <dgm:spPr>
        <a:ln>
          <a:solidFill>
            <a:srgbClr val="F4C009"/>
          </a:solidFill>
        </a:ln>
      </dgm:spPr>
      <dgm:t>
        <a:bodyPr/>
        <a:lstStyle/>
        <a:p>
          <a:endParaRPr lang="fr-FR" sz="1600" dirty="0"/>
        </a:p>
      </dgm:t>
    </dgm:pt>
    <dgm:pt modelId="{390003A9-3EE0-420C-B694-3696BE9C0511}" type="parTrans" cxnId="{997EEF21-8770-4660-94C3-EB2A0287882B}">
      <dgm:prSet/>
      <dgm:spPr/>
    </dgm:pt>
    <dgm:pt modelId="{C1063198-AADE-449E-B836-80C78660227E}" type="sibTrans" cxnId="{997EEF21-8770-4660-94C3-EB2A0287882B}">
      <dgm:prSet/>
      <dgm:spPr/>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custLinFactNeighborX="-175" custLinFactNeighborY="-1797">
        <dgm:presLayoutVars>
          <dgm:bulletEnabled val="1"/>
        </dgm:presLayoutVars>
      </dgm:prSet>
      <dgm:spPr/>
    </dgm:pt>
  </dgm:ptLst>
  <dgm:cxnLst>
    <dgm:cxn modelId="{F3DDE801-8CE4-4105-A492-D7A5D4B5AC2B}" type="presOf" srcId="{39080948-2C7C-45ED-B0B8-511BD1460274}" destId="{B890AA5A-7DFF-46BE-B1A4-91B566DFF8EE}" srcOrd="0" destOrd="1" presId="urn:microsoft.com/office/officeart/2005/8/layout/chevron2"/>
    <dgm:cxn modelId="{997EEF21-8770-4660-94C3-EB2A0287882B}" srcId="{A9BB39E2-0627-49DC-8DF7-255E2868887D}" destId="{39080948-2C7C-45ED-B0B8-511BD1460274}" srcOrd="1" destOrd="0" parTransId="{390003A9-3EE0-420C-B694-3696BE9C0511}" sibTransId="{C1063198-AADE-449E-B836-80C78660227E}"/>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0"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E0C3D653-2356-424A-8E52-FB0D293BB55B}" srcId="{B183598C-905F-416C-8BC8-0C30ADC197A9}" destId="{A9BB39E2-0627-49DC-8DF7-255E2868887D}" srcOrd="0" destOrd="0" parTransId="{F6664AD0-2033-4F20-8B37-B7BC6629A8FC}" sibTransId="{45B70C14-ADA5-477A-BFF2-9895D3CD716D}"/>
    <dgm:cxn modelId="{D39C8782-CE20-4194-AE48-6B5A47623E0A}" type="presOf" srcId="{9B7949DA-DCA2-41C0-86CF-EB813F112B0C}" destId="{1D01911A-14EB-47BD-884B-9ECDB85E2DC3}" srcOrd="0" destOrd="1" presId="urn:microsoft.com/office/officeart/2005/8/layout/chevron2"/>
    <dgm:cxn modelId="{259A138C-B248-4413-B4E6-7D643B5EFADA}" type="presOf" srcId="{A9BB39E2-0627-49DC-8DF7-255E2868887D}" destId="{30C5C933-76F4-4144-83D0-CEA905C9CED3}" srcOrd="0" destOrd="0" presId="urn:microsoft.com/office/officeart/2005/8/layout/chevron2"/>
    <dgm:cxn modelId="{84B747A3-DD64-48CC-B294-1D45DB112D6C}" srcId="{4AED629E-1B7A-4C4E-84E9-8F61E9F97D5C}" destId="{9B7949DA-DCA2-41C0-86CF-EB813F112B0C}" srcOrd="1" destOrd="0" parTransId="{6CA0343D-C751-4F3F-B191-F9A9F43DA4C1}" sibTransId="{4BAAE7C9-D2AD-47F9-976A-52FF30EF62A8}"/>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A42F30D8-A8E2-4A8F-88AE-7EA6DFF29E4F}" type="presOf" srcId="{B183598C-905F-416C-8BC8-0C30ADC197A9}" destId="{C328C925-1F3B-48F0-A754-3CF27AE089F9}" srcOrd="0" destOrd="0" presId="urn:microsoft.com/office/officeart/2005/8/layout/chevron2"/>
    <dgm:cxn modelId="{B7D981DA-EF21-4AB1-8F40-418F51F5ABC9}" srcId="{A9BB39E2-0627-49DC-8DF7-255E2868887D}" destId="{D42EB79B-98C1-4564-A655-BC4B138609FD}" srcOrd="0" destOrd="0" parTransId="{D0CDE274-4ADA-4DD1-BD45-3DE0322EDFA9}" sibTransId="{5FEF735B-8210-4164-BE45-EC93490C99A7}"/>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2400" dirty="0"/>
            <a:t>Jour</a:t>
          </a:r>
        </a:p>
        <a:p>
          <a:r>
            <a:rPr lang="fr-FR" sz="2400" dirty="0"/>
            <a:t>ACCUEIL</a:t>
          </a:r>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custT="1"/>
      <dgm:spPr>
        <a:ln>
          <a:solidFill>
            <a:srgbClr val="F4C009"/>
          </a:solidFill>
        </a:ln>
      </dgm:spPr>
      <dgm:t>
        <a:bodyPr/>
        <a:lstStyle/>
        <a:p>
          <a:r>
            <a:rPr lang="fr-FR" sz="1600" dirty="0">
              <a:solidFill>
                <a:srgbClr val="2E3092"/>
              </a:solidFill>
            </a:rPr>
            <a:t>Installation, mise en place des salles : tables, banderoles, buvette, ordinateurs/imprimantes (prévoir cartouches de rechange), …</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2400" dirty="0"/>
            <a:t>Jour</a:t>
          </a:r>
        </a:p>
        <a:p>
          <a:r>
            <a:rPr lang="fr-FR" sz="2400" dirty="0"/>
            <a:t>ACCUEIL</a:t>
          </a:r>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custT="1"/>
      <dgm:spPr>
        <a:ln>
          <a:solidFill>
            <a:srgbClr val="E8532B"/>
          </a:solidFill>
        </a:ln>
      </dgm:spPr>
      <dgm:t>
        <a:bodyPr/>
        <a:lstStyle/>
        <a:p>
          <a:r>
            <a:rPr lang="fr-FR" sz="1600" dirty="0">
              <a:solidFill>
                <a:srgbClr val="2E3092"/>
              </a:solidFill>
            </a:rPr>
            <a:t>Mise en place de l’accueil : administratif, sportif, convivial (jeunes et adultes).</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A30A7670-50EB-49FC-89B8-1AFFA449E041}">
      <dgm:prSet phldrT="[Texte]" custT="1"/>
      <dgm:spPr>
        <a:ln>
          <a:solidFill>
            <a:srgbClr val="F4C009"/>
          </a:solidFill>
        </a:ln>
      </dgm:spPr>
      <dgm:t>
        <a:bodyPr/>
        <a:lstStyle/>
        <a:p>
          <a:r>
            <a:rPr lang="fr-FR" sz="1600" dirty="0">
              <a:solidFill>
                <a:srgbClr val="2E3092"/>
              </a:solidFill>
            </a:rPr>
            <a:t>Validation des poules avec la CTN et SN.</a:t>
          </a:r>
        </a:p>
      </dgm:t>
    </dgm:pt>
    <dgm:pt modelId="{1DAA4C48-CC9F-40A7-BD7E-A0D595206887}" type="parTrans" cxnId="{A861AE15-AC06-4AF0-ADB8-71111C2E41D1}">
      <dgm:prSet/>
      <dgm:spPr/>
      <dgm:t>
        <a:bodyPr/>
        <a:lstStyle/>
        <a:p>
          <a:endParaRPr lang="fr-FR"/>
        </a:p>
      </dgm:t>
    </dgm:pt>
    <dgm:pt modelId="{5E62E4F8-4C36-4662-8F5F-A14EAE239CC6}" type="sibTrans" cxnId="{A861AE15-AC06-4AF0-ADB8-71111C2E41D1}">
      <dgm:prSet/>
      <dgm:spPr/>
      <dgm:t>
        <a:bodyPr/>
        <a:lstStyle/>
        <a:p>
          <a:endParaRPr lang="fr-FR"/>
        </a:p>
      </dgm:t>
    </dgm:pt>
    <dgm:pt modelId="{B788A12B-BF44-40DD-A21C-C5BBC0D386E9}">
      <dgm:prSet phldrT="[Texte]" custT="1"/>
      <dgm:spPr>
        <a:ln>
          <a:solidFill>
            <a:srgbClr val="E8532B"/>
          </a:solidFill>
        </a:ln>
      </dgm:spPr>
      <dgm:t>
        <a:bodyPr/>
        <a:lstStyle/>
        <a:p>
          <a:r>
            <a:rPr lang="fr-FR" sz="1600" dirty="0">
              <a:solidFill>
                <a:srgbClr val="2E3092"/>
              </a:solidFill>
            </a:rPr>
            <a:t>Fléchage accueil et salles de compétition.</a:t>
          </a:r>
        </a:p>
      </dgm:t>
    </dgm:pt>
    <dgm:pt modelId="{07F9F5FF-213D-415D-A535-7079C58A1120}" type="parTrans" cxnId="{B85519B1-CAD1-4802-9F16-482869EFD235}">
      <dgm:prSet/>
      <dgm:spPr/>
      <dgm:t>
        <a:bodyPr/>
        <a:lstStyle/>
        <a:p>
          <a:endParaRPr lang="fr-FR"/>
        </a:p>
      </dgm:t>
    </dgm:pt>
    <dgm:pt modelId="{C373CB8C-C08F-4735-B3FD-0A725DF94C73}" type="sibTrans" cxnId="{B85519B1-CAD1-4802-9F16-482869EFD235}">
      <dgm:prSet/>
      <dgm:spPr/>
      <dgm:t>
        <a:bodyPr/>
        <a:lstStyle/>
        <a:p>
          <a:endParaRPr lang="fr-FR"/>
        </a:p>
      </dgm:t>
    </dgm:pt>
    <dgm:pt modelId="{B7B8A42D-C951-4986-B35F-22344D4B7F57}">
      <dgm:prSet phldrT="[Texte]" custT="1"/>
      <dgm:spPr>
        <a:ln>
          <a:solidFill>
            <a:srgbClr val="F4C009"/>
          </a:solidFill>
        </a:ln>
      </dgm:spPr>
      <dgm:t>
        <a:bodyPr/>
        <a:lstStyle/>
        <a:p>
          <a:r>
            <a:rPr lang="fr-FR" sz="1600" dirty="0">
              <a:solidFill>
                <a:srgbClr val="2E3092"/>
              </a:solidFill>
            </a:rPr>
            <a:t>Impression des feuilles de matchs</a:t>
          </a:r>
        </a:p>
      </dgm:t>
    </dgm:pt>
    <dgm:pt modelId="{D6FBE3F2-41C2-4C91-81E9-C97D237936D0}" type="parTrans" cxnId="{A36124FA-E637-4EC6-B16B-E18997BCD08B}">
      <dgm:prSet/>
      <dgm:spPr/>
      <dgm:t>
        <a:bodyPr/>
        <a:lstStyle/>
        <a:p>
          <a:endParaRPr lang="fr-FR"/>
        </a:p>
      </dgm:t>
    </dgm:pt>
    <dgm:pt modelId="{E9F0ECB1-C4B7-48AA-913E-6C10D4833CF4}" type="sibTrans" cxnId="{A36124FA-E637-4EC6-B16B-E18997BCD08B}">
      <dgm:prSet/>
      <dgm:spPr/>
      <dgm:t>
        <a:bodyPr/>
        <a:lstStyle/>
        <a:p>
          <a:endParaRPr lang="fr-FR"/>
        </a:p>
      </dgm:t>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custLinFactNeighborX="175">
        <dgm:presLayoutVars>
          <dgm:bulletEnabled val="1"/>
        </dgm:presLayoutVars>
      </dgm:prSet>
      <dgm:spPr/>
    </dgm:pt>
  </dgm:ptLst>
  <dgm:cxnLst>
    <dgm:cxn modelId="{A861AE15-AC06-4AF0-ADB8-71111C2E41D1}" srcId="{A9BB39E2-0627-49DC-8DF7-255E2868887D}" destId="{A30A7670-50EB-49FC-89B8-1AFFA449E041}" srcOrd="1" destOrd="0" parTransId="{1DAA4C48-CC9F-40A7-BD7E-A0D595206887}" sibTransId="{5E62E4F8-4C36-4662-8F5F-A14EAE239CC6}"/>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0"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E0C3D653-2356-424A-8E52-FB0D293BB55B}" srcId="{B183598C-905F-416C-8BC8-0C30ADC197A9}" destId="{A9BB39E2-0627-49DC-8DF7-255E2868887D}" srcOrd="0" destOrd="0" parTransId="{F6664AD0-2033-4F20-8B37-B7BC6629A8FC}" sibTransId="{45B70C14-ADA5-477A-BFF2-9895D3CD716D}"/>
    <dgm:cxn modelId="{05771D76-29CB-45ED-BB62-8C6F73150B72}" type="presOf" srcId="{B788A12B-BF44-40DD-A21C-C5BBC0D386E9}" destId="{1D01911A-14EB-47BD-884B-9ECDB85E2DC3}" srcOrd="0" destOrd="1" presId="urn:microsoft.com/office/officeart/2005/8/layout/chevron2"/>
    <dgm:cxn modelId="{259A138C-B248-4413-B4E6-7D643B5EFADA}" type="presOf" srcId="{A9BB39E2-0627-49DC-8DF7-255E2868887D}" destId="{30C5C933-76F4-4144-83D0-CEA905C9CED3}" srcOrd="0" destOrd="0" presId="urn:microsoft.com/office/officeart/2005/8/layout/chevron2"/>
    <dgm:cxn modelId="{B85519B1-CAD1-4802-9F16-482869EFD235}" srcId="{4AED629E-1B7A-4C4E-84E9-8F61E9F97D5C}" destId="{B788A12B-BF44-40DD-A21C-C5BBC0D386E9}" srcOrd="1" destOrd="0" parTransId="{07F9F5FF-213D-415D-A535-7079C58A1120}" sibTransId="{C373CB8C-C08F-4735-B3FD-0A725DF94C73}"/>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ACFE8EC5-A3CE-4AD0-BA4A-E35C2DA4064D}" type="presOf" srcId="{B7B8A42D-C951-4986-B35F-22344D4B7F57}" destId="{B890AA5A-7DFF-46BE-B1A4-91B566DFF8EE}" srcOrd="0" destOrd="2" presId="urn:microsoft.com/office/officeart/2005/8/layout/chevron2"/>
    <dgm:cxn modelId="{A42F30D8-A8E2-4A8F-88AE-7EA6DFF29E4F}" type="presOf" srcId="{B183598C-905F-416C-8BC8-0C30ADC197A9}" destId="{C328C925-1F3B-48F0-A754-3CF27AE089F9}" srcOrd="0" destOrd="0" presId="urn:microsoft.com/office/officeart/2005/8/layout/chevron2"/>
    <dgm:cxn modelId="{B7D981DA-EF21-4AB1-8F40-418F51F5ABC9}" srcId="{A9BB39E2-0627-49DC-8DF7-255E2868887D}" destId="{D42EB79B-98C1-4564-A655-BC4B138609FD}" srcOrd="0" destOrd="0" parTransId="{D0CDE274-4ADA-4DD1-BD45-3DE0322EDFA9}" sibTransId="{5FEF735B-8210-4164-BE45-EC93490C99A7}"/>
    <dgm:cxn modelId="{60C422F4-FE30-47E5-911A-713ADA8852F6}" type="presOf" srcId="{A30A7670-50EB-49FC-89B8-1AFFA449E041}" destId="{B890AA5A-7DFF-46BE-B1A4-91B566DFF8EE}" srcOrd="0" destOrd="1" presId="urn:microsoft.com/office/officeart/2005/8/layout/chevron2"/>
    <dgm:cxn modelId="{A36124FA-E637-4EC6-B16B-E18997BCD08B}" srcId="{A9BB39E2-0627-49DC-8DF7-255E2868887D}" destId="{B7B8A42D-C951-4986-B35F-22344D4B7F57}" srcOrd="2" destOrd="0" parTransId="{D6FBE3F2-41C2-4C91-81E9-C97D237936D0}" sibTransId="{E9F0ECB1-C4B7-48AA-913E-6C10D4833CF4}"/>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9554" y="360842"/>
          <a:ext cx="2397027" cy="1677918"/>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fr-FR" sz="3600" kern="1200" dirty="0"/>
            <a:t>J-1 an</a:t>
          </a:r>
        </a:p>
      </dsp:txBody>
      <dsp:txXfrm rot="-5400000">
        <a:off x="1" y="840246"/>
        <a:ext cx="1677918" cy="719109"/>
      </dsp:txXfrm>
    </dsp:sp>
    <dsp:sp modelId="{B890AA5A-7DFF-46BE-B1A4-91B566DFF8EE}">
      <dsp:nvSpPr>
        <dsp:cNvPr id="0" name=""/>
        <dsp:cNvSpPr/>
      </dsp:nvSpPr>
      <dsp:spPr>
        <a:xfrm rot="5400000">
          <a:off x="3571183" y="-1891976"/>
          <a:ext cx="1558067" cy="5344597"/>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solidFill>
                <a:srgbClr val="2E3092"/>
              </a:solidFill>
            </a:rPr>
            <a:t>Réservation salles, prévoir le nombre en fonction des catégories (24 terrains mini pour les BM; 24 terrains mini pour les CJ). Si possible, privilégier la proximité des installations.</a:t>
          </a:r>
        </a:p>
        <a:p>
          <a:pPr marL="114300" lvl="1" indent="-114300" algn="l" defTabSz="666750">
            <a:lnSpc>
              <a:spcPct val="90000"/>
            </a:lnSpc>
            <a:spcBef>
              <a:spcPct val="0"/>
            </a:spcBef>
            <a:spcAft>
              <a:spcPct val="15000"/>
            </a:spcAft>
            <a:buChar char="•"/>
          </a:pPr>
          <a:r>
            <a:rPr lang="fr-FR" sz="1500" kern="1200" dirty="0">
              <a:solidFill>
                <a:srgbClr val="2E3092"/>
              </a:solidFill>
            </a:rPr>
            <a:t>Réservation du petit matériel (tables et chaises, séparations, scoreurs, </a:t>
          </a:r>
          <a:r>
            <a:rPr lang="fr-FR" sz="1500" kern="1200" dirty="0" err="1">
              <a:solidFill>
                <a:srgbClr val="2E3092"/>
              </a:solidFill>
            </a:rPr>
            <a:t>etc</a:t>
          </a:r>
          <a:r>
            <a:rPr lang="fr-FR" sz="1500" kern="1200" dirty="0">
              <a:solidFill>
                <a:srgbClr val="2E3092"/>
              </a:solidFill>
            </a:rPr>
            <a:t>)</a:t>
          </a:r>
        </a:p>
        <a:p>
          <a:pPr marL="114300" lvl="1" indent="-114300" algn="l" defTabSz="666750">
            <a:lnSpc>
              <a:spcPct val="90000"/>
            </a:lnSpc>
            <a:spcBef>
              <a:spcPct val="0"/>
            </a:spcBef>
            <a:spcAft>
              <a:spcPct val="15000"/>
            </a:spcAft>
            <a:buChar char="•"/>
          </a:pPr>
          <a:r>
            <a:rPr lang="fr-FR" sz="1500" kern="1200" dirty="0">
              <a:solidFill>
                <a:srgbClr val="2E3092"/>
              </a:solidFill>
            </a:rPr>
            <a:t>Communiquer la date à l’</a:t>
          </a:r>
          <a:r>
            <a:rPr lang="fr-FR" sz="1500" kern="1200" dirty="0" err="1">
              <a:solidFill>
                <a:srgbClr val="2E3092"/>
              </a:solidFill>
            </a:rPr>
            <a:t>Ugsel</a:t>
          </a:r>
          <a:r>
            <a:rPr lang="fr-FR" sz="1500" kern="1200" dirty="0">
              <a:solidFill>
                <a:srgbClr val="2E3092"/>
              </a:solidFill>
            </a:rPr>
            <a:t> nationale pour diffusion</a:t>
          </a:r>
        </a:p>
      </dsp:txBody>
      <dsp:txXfrm rot="-5400000">
        <a:off x="1677919" y="77347"/>
        <a:ext cx="5268538" cy="1405949"/>
      </dsp:txXfrm>
    </dsp:sp>
    <dsp:sp modelId="{B064D591-95BF-417B-93B2-E0CCA5107D6C}">
      <dsp:nvSpPr>
        <dsp:cNvPr id="0" name=""/>
        <dsp:cNvSpPr/>
      </dsp:nvSpPr>
      <dsp:spPr>
        <a:xfrm rot="5400000">
          <a:off x="-359554" y="2473289"/>
          <a:ext cx="2397027" cy="1677918"/>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fr-FR" sz="3600" kern="1200" dirty="0"/>
            <a:t>J-1 an</a:t>
          </a:r>
        </a:p>
      </dsp:txBody>
      <dsp:txXfrm rot="-5400000">
        <a:off x="1" y="2952693"/>
        <a:ext cx="1677918" cy="719109"/>
      </dsp:txXfrm>
    </dsp:sp>
    <dsp:sp modelId="{1D01911A-14EB-47BD-884B-9ECDB85E2DC3}">
      <dsp:nvSpPr>
        <dsp:cNvPr id="0" name=""/>
        <dsp:cNvSpPr/>
      </dsp:nvSpPr>
      <dsp:spPr>
        <a:xfrm rot="5400000">
          <a:off x="3571183" y="220470"/>
          <a:ext cx="1558067" cy="5344597"/>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solidFill>
                <a:srgbClr val="2E3092"/>
              </a:solidFill>
            </a:rPr>
            <a:t>Budget prévisionnel</a:t>
          </a:r>
        </a:p>
        <a:p>
          <a:pPr marL="114300" lvl="1" indent="-114300" algn="l" defTabSz="666750">
            <a:lnSpc>
              <a:spcPct val="90000"/>
            </a:lnSpc>
            <a:spcBef>
              <a:spcPct val="0"/>
            </a:spcBef>
            <a:spcAft>
              <a:spcPct val="15000"/>
            </a:spcAft>
            <a:buChar char="•"/>
          </a:pPr>
          <a:r>
            <a:rPr lang="fr-FR" sz="1500" kern="1200" dirty="0">
              <a:solidFill>
                <a:srgbClr val="2E3092"/>
              </a:solidFill>
            </a:rPr>
            <a:t>Recherche de sponsors, partenaires (à poursuivre au cours des 6 mois suivants)</a:t>
          </a:r>
        </a:p>
        <a:p>
          <a:pPr marL="114300" lvl="1" indent="-114300" algn="l" defTabSz="666750">
            <a:lnSpc>
              <a:spcPct val="90000"/>
            </a:lnSpc>
            <a:spcBef>
              <a:spcPct val="0"/>
            </a:spcBef>
            <a:spcAft>
              <a:spcPct val="15000"/>
            </a:spcAft>
            <a:buChar char="•"/>
          </a:pPr>
          <a:r>
            <a:rPr lang="fr-FR" sz="1500" kern="1200" dirty="0">
              <a:solidFill>
                <a:srgbClr val="2E3092"/>
              </a:solidFill>
            </a:rPr>
            <a:t>Demande de subventions : dates de dépôt des dossiers ?</a:t>
          </a:r>
        </a:p>
        <a:p>
          <a:pPr marL="114300" lvl="1" indent="-114300" algn="l" defTabSz="666750">
            <a:lnSpc>
              <a:spcPct val="90000"/>
            </a:lnSpc>
            <a:spcBef>
              <a:spcPct val="0"/>
            </a:spcBef>
            <a:spcAft>
              <a:spcPct val="15000"/>
            </a:spcAft>
            <a:buChar char="•"/>
          </a:pPr>
          <a:r>
            <a:rPr lang="fr-FR" sz="1500" kern="1200" dirty="0">
              <a:solidFill>
                <a:srgbClr val="2E3092"/>
              </a:solidFill>
            </a:rPr>
            <a:t>Contact avec un établissement pour accueil/restauration</a:t>
          </a:r>
        </a:p>
      </dsp:txBody>
      <dsp:txXfrm rot="-5400000">
        <a:off x="1677919" y="2189794"/>
        <a:ext cx="5268538" cy="1405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4074" y="357511"/>
          <a:ext cx="2360496" cy="1652347"/>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J-8 mois</a:t>
          </a:r>
        </a:p>
      </dsp:txBody>
      <dsp:txXfrm rot="-5400000">
        <a:off x="1" y="829611"/>
        <a:ext cx="1652347" cy="708149"/>
      </dsp:txXfrm>
    </dsp:sp>
    <dsp:sp modelId="{B890AA5A-7DFF-46BE-B1A4-91B566DFF8EE}">
      <dsp:nvSpPr>
        <dsp:cNvPr id="0" name=""/>
        <dsp:cNvSpPr/>
      </dsp:nvSpPr>
      <dsp:spPr>
        <a:xfrm rot="5400000">
          <a:off x="3570270" y="-1914485"/>
          <a:ext cx="1534322" cy="5370168"/>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Confirmation auprès de l’</a:t>
          </a:r>
          <a:r>
            <a:rPr lang="fr-FR" sz="1600" kern="1200" dirty="0" err="1">
              <a:solidFill>
                <a:srgbClr val="2E3092"/>
              </a:solidFill>
            </a:rPr>
            <a:t>Ugsel</a:t>
          </a:r>
          <a:r>
            <a:rPr lang="fr-FR" sz="1600" kern="1200" dirty="0">
              <a:solidFill>
                <a:srgbClr val="2E3092"/>
              </a:solidFill>
            </a:rPr>
            <a:t> nationale, après accord de la réservation des salles par la municipalité.</a:t>
          </a:r>
        </a:p>
        <a:p>
          <a:pPr marL="171450" lvl="1" indent="-171450" algn="l" defTabSz="711200">
            <a:lnSpc>
              <a:spcPct val="90000"/>
            </a:lnSpc>
            <a:spcBef>
              <a:spcPct val="0"/>
            </a:spcBef>
            <a:spcAft>
              <a:spcPct val="15000"/>
            </a:spcAft>
            <a:buChar char="•"/>
          </a:pPr>
          <a:r>
            <a:rPr lang="fr-FR" sz="1600" kern="1200" dirty="0">
              <a:solidFill>
                <a:srgbClr val="2E3092"/>
              </a:solidFill>
            </a:rPr>
            <a:t>Prévoir une visite préalable</a:t>
          </a:r>
        </a:p>
        <a:p>
          <a:pPr marL="171450" lvl="1" indent="-171450" algn="l" defTabSz="711200">
            <a:lnSpc>
              <a:spcPct val="90000"/>
            </a:lnSpc>
            <a:spcBef>
              <a:spcPct val="0"/>
            </a:spcBef>
            <a:spcAft>
              <a:spcPct val="15000"/>
            </a:spcAft>
            <a:buChar char="•"/>
          </a:pPr>
          <a:r>
            <a:rPr lang="fr-FR" sz="1600" kern="1200" dirty="0">
              <a:solidFill>
                <a:srgbClr val="2E3092"/>
              </a:solidFill>
            </a:rPr>
            <a:t>Fixer une date de formation « </a:t>
          </a:r>
          <a:r>
            <a:rPr lang="fr-FR" sz="1600" kern="1200" dirty="0" err="1">
              <a:solidFill>
                <a:srgbClr val="2E3092"/>
              </a:solidFill>
            </a:rPr>
            <a:t>Ucompétition</a:t>
          </a:r>
          <a:r>
            <a:rPr lang="fr-FR" sz="1600" kern="1200" dirty="0">
              <a:solidFill>
                <a:srgbClr val="2E3092"/>
              </a:solidFill>
            </a:rPr>
            <a:t> »</a:t>
          </a:r>
        </a:p>
        <a:p>
          <a:pPr marL="171450" lvl="1" indent="-171450" algn="l" defTabSz="711200">
            <a:lnSpc>
              <a:spcPct val="90000"/>
            </a:lnSpc>
            <a:spcBef>
              <a:spcPct val="0"/>
            </a:spcBef>
            <a:spcAft>
              <a:spcPct val="15000"/>
            </a:spcAft>
            <a:buChar char="•"/>
          </a:pPr>
          <a:r>
            <a:rPr lang="fr-FR" sz="1600" kern="1200" dirty="0">
              <a:solidFill>
                <a:srgbClr val="2E3092"/>
              </a:solidFill>
            </a:rPr>
            <a:t>Contact avec la ligue </a:t>
          </a:r>
          <a:r>
            <a:rPr lang="fr-FR" sz="1600" kern="1200" dirty="0" err="1">
              <a:solidFill>
                <a:srgbClr val="2E3092"/>
              </a:solidFill>
            </a:rPr>
            <a:t>FFBad</a:t>
          </a:r>
          <a:endParaRPr lang="fr-FR" sz="1600" kern="1200" dirty="0">
            <a:solidFill>
              <a:srgbClr val="2E3092"/>
            </a:solidFill>
          </a:endParaRPr>
        </a:p>
      </dsp:txBody>
      <dsp:txXfrm rot="-5400000">
        <a:off x="1652348" y="78336"/>
        <a:ext cx="5295269" cy="1384524"/>
      </dsp:txXfrm>
    </dsp:sp>
    <dsp:sp modelId="{B064D591-95BF-417B-93B2-E0CCA5107D6C}">
      <dsp:nvSpPr>
        <dsp:cNvPr id="0" name=""/>
        <dsp:cNvSpPr/>
      </dsp:nvSpPr>
      <dsp:spPr>
        <a:xfrm rot="5400000">
          <a:off x="-354074" y="2433427"/>
          <a:ext cx="2360496" cy="1652347"/>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J-8 mois</a:t>
          </a:r>
        </a:p>
      </dsp:txBody>
      <dsp:txXfrm rot="-5400000">
        <a:off x="1" y="2905527"/>
        <a:ext cx="1652347" cy="708149"/>
      </dsp:txXfrm>
    </dsp:sp>
    <dsp:sp modelId="{1D01911A-14EB-47BD-884B-9ECDB85E2DC3}">
      <dsp:nvSpPr>
        <dsp:cNvPr id="0" name=""/>
        <dsp:cNvSpPr/>
      </dsp:nvSpPr>
      <dsp:spPr>
        <a:xfrm rot="5400000">
          <a:off x="3570270" y="161430"/>
          <a:ext cx="1534322" cy="5370168"/>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Visuel du championnat (logo, affiche, …)</a:t>
          </a:r>
        </a:p>
        <a:p>
          <a:pPr marL="171450" lvl="1" indent="-171450" algn="l" defTabSz="711200">
            <a:lnSpc>
              <a:spcPct val="90000"/>
            </a:lnSpc>
            <a:spcBef>
              <a:spcPct val="0"/>
            </a:spcBef>
            <a:spcAft>
              <a:spcPct val="15000"/>
            </a:spcAft>
            <a:buChar char="•"/>
          </a:pPr>
          <a:r>
            <a:rPr lang="fr-FR" sz="1600" kern="1200" dirty="0">
              <a:solidFill>
                <a:srgbClr val="2E3092"/>
              </a:solidFill>
            </a:rPr>
            <a:t>Demande de devis : restauration, hébergement (si pris en charge), navettes, goodies, lot d’accueil, récompenses.</a:t>
          </a:r>
        </a:p>
        <a:p>
          <a:pPr marL="171450" lvl="1" indent="-171450" algn="l" defTabSz="711200">
            <a:lnSpc>
              <a:spcPct val="90000"/>
            </a:lnSpc>
            <a:spcBef>
              <a:spcPct val="0"/>
            </a:spcBef>
            <a:spcAft>
              <a:spcPct val="15000"/>
            </a:spcAft>
            <a:buChar char="•"/>
          </a:pPr>
          <a:r>
            <a:rPr lang="fr-FR" sz="1600" kern="1200" dirty="0">
              <a:solidFill>
                <a:srgbClr val="2E3092"/>
              </a:solidFill>
            </a:rPr>
            <a:t>Mise en place et 1</a:t>
          </a:r>
          <a:r>
            <a:rPr lang="fr-FR" sz="1600" kern="1200" baseline="30000" dirty="0">
              <a:solidFill>
                <a:srgbClr val="2E3092"/>
              </a:solidFill>
            </a:rPr>
            <a:t>re</a:t>
          </a:r>
          <a:r>
            <a:rPr lang="fr-FR" sz="1600" kern="1200" dirty="0">
              <a:solidFill>
                <a:srgbClr val="2E3092"/>
              </a:solidFill>
            </a:rPr>
            <a:t> réunions des commissions.</a:t>
          </a:r>
        </a:p>
        <a:p>
          <a:pPr marL="171450" lvl="1" indent="-171450" algn="l" defTabSz="711200">
            <a:lnSpc>
              <a:spcPct val="90000"/>
            </a:lnSpc>
            <a:spcBef>
              <a:spcPct val="0"/>
            </a:spcBef>
            <a:spcAft>
              <a:spcPct val="15000"/>
            </a:spcAft>
            <a:buChar char="•"/>
          </a:pPr>
          <a:r>
            <a:rPr lang="fr-FR" sz="1600" kern="1200" dirty="0">
              <a:solidFill>
                <a:srgbClr val="2E3092"/>
              </a:solidFill>
            </a:rPr>
            <a:t>Présentation du budget prévisionnel à l’</a:t>
          </a:r>
          <a:r>
            <a:rPr lang="fr-FR" sz="1600" kern="1200" dirty="0" err="1">
              <a:solidFill>
                <a:srgbClr val="2E3092"/>
              </a:solidFill>
            </a:rPr>
            <a:t>Ugsel</a:t>
          </a:r>
          <a:r>
            <a:rPr lang="fr-FR" sz="1600" kern="1200" dirty="0">
              <a:solidFill>
                <a:srgbClr val="2E3092"/>
              </a:solidFill>
            </a:rPr>
            <a:t> nationale.</a:t>
          </a:r>
        </a:p>
      </dsp:txBody>
      <dsp:txXfrm rot="-5400000">
        <a:off x="1652348" y="2154252"/>
        <a:ext cx="5295269" cy="1384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9554" y="360842"/>
          <a:ext cx="2397027" cy="1677918"/>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J-6 mois</a:t>
          </a:r>
        </a:p>
      </dsp:txBody>
      <dsp:txXfrm rot="-5400000">
        <a:off x="1" y="840246"/>
        <a:ext cx="1677918" cy="719109"/>
      </dsp:txXfrm>
    </dsp:sp>
    <dsp:sp modelId="{B890AA5A-7DFF-46BE-B1A4-91B566DFF8EE}">
      <dsp:nvSpPr>
        <dsp:cNvPr id="0" name=""/>
        <dsp:cNvSpPr/>
      </dsp:nvSpPr>
      <dsp:spPr>
        <a:xfrm rot="5400000">
          <a:off x="3554218" y="-1875011"/>
          <a:ext cx="1558067" cy="5310667"/>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Formation </a:t>
          </a:r>
          <a:r>
            <a:rPr lang="fr-FR" sz="1600" kern="1200" dirty="0" err="1">
              <a:solidFill>
                <a:srgbClr val="2E3092"/>
              </a:solidFill>
            </a:rPr>
            <a:t>Ucompétition</a:t>
          </a:r>
          <a:r>
            <a:rPr lang="fr-FR" sz="1600" kern="1200" dirty="0">
              <a:solidFill>
                <a:srgbClr val="2E3092"/>
              </a:solidFill>
            </a:rPr>
            <a:t> pour la gestion des résultats du championnat.</a:t>
          </a:r>
        </a:p>
        <a:p>
          <a:pPr marL="171450" lvl="1" indent="-171450" algn="l" defTabSz="711200">
            <a:lnSpc>
              <a:spcPct val="90000"/>
            </a:lnSpc>
            <a:spcBef>
              <a:spcPct val="0"/>
            </a:spcBef>
            <a:spcAft>
              <a:spcPct val="15000"/>
            </a:spcAft>
            <a:buChar char="•"/>
          </a:pPr>
          <a:r>
            <a:rPr lang="fr-FR" sz="1600" kern="1200" dirty="0">
              <a:solidFill>
                <a:srgbClr val="2E3092"/>
              </a:solidFill>
            </a:rPr>
            <a:t>Formation de jeunes arbitres, juges de ligne (environ 25)</a:t>
          </a:r>
        </a:p>
        <a:p>
          <a:pPr marL="171450" lvl="1" indent="-171450" algn="l" defTabSz="711200">
            <a:lnSpc>
              <a:spcPct val="90000"/>
            </a:lnSpc>
            <a:spcBef>
              <a:spcPct val="0"/>
            </a:spcBef>
            <a:spcAft>
              <a:spcPct val="15000"/>
            </a:spcAft>
            <a:buChar char="•"/>
          </a:pPr>
          <a:r>
            <a:rPr lang="fr-FR" sz="1600" kern="1200" dirty="0">
              <a:solidFill>
                <a:srgbClr val="2E3092"/>
              </a:solidFill>
            </a:rPr>
            <a:t>Mise en relation avec la CTN</a:t>
          </a:r>
        </a:p>
      </dsp:txBody>
      <dsp:txXfrm rot="-5400000">
        <a:off x="1677919" y="77347"/>
        <a:ext cx="5234608" cy="1405949"/>
      </dsp:txXfrm>
    </dsp:sp>
    <dsp:sp modelId="{B064D591-95BF-417B-93B2-E0CCA5107D6C}">
      <dsp:nvSpPr>
        <dsp:cNvPr id="0" name=""/>
        <dsp:cNvSpPr/>
      </dsp:nvSpPr>
      <dsp:spPr>
        <a:xfrm rot="5400000">
          <a:off x="-359554" y="2473289"/>
          <a:ext cx="2397027" cy="1677918"/>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J-6 mois</a:t>
          </a:r>
        </a:p>
      </dsp:txBody>
      <dsp:txXfrm rot="-5400000">
        <a:off x="1" y="2952693"/>
        <a:ext cx="1677918" cy="719109"/>
      </dsp:txXfrm>
    </dsp:sp>
    <dsp:sp modelId="{1D01911A-14EB-47BD-884B-9ECDB85E2DC3}">
      <dsp:nvSpPr>
        <dsp:cNvPr id="0" name=""/>
        <dsp:cNvSpPr/>
      </dsp:nvSpPr>
      <dsp:spPr>
        <a:xfrm rot="5400000">
          <a:off x="3554218" y="237435"/>
          <a:ext cx="1558067" cy="5310667"/>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Réunion des commissions, point sur les avancées.</a:t>
          </a:r>
        </a:p>
        <a:p>
          <a:pPr marL="171450" lvl="1" indent="-171450" algn="l" defTabSz="711200">
            <a:lnSpc>
              <a:spcPct val="90000"/>
            </a:lnSpc>
            <a:spcBef>
              <a:spcPct val="0"/>
            </a:spcBef>
            <a:spcAft>
              <a:spcPct val="15000"/>
            </a:spcAft>
            <a:buChar char="•"/>
          </a:pPr>
          <a:r>
            <a:rPr lang="fr-FR" sz="1600" kern="1200" dirty="0">
              <a:solidFill>
                <a:srgbClr val="2E3092"/>
              </a:solidFill>
            </a:rPr>
            <a:t>Finalisation des outils de communication.</a:t>
          </a:r>
        </a:p>
        <a:p>
          <a:pPr marL="171450" lvl="1" indent="-171450" algn="l" defTabSz="711200">
            <a:lnSpc>
              <a:spcPct val="90000"/>
            </a:lnSpc>
            <a:spcBef>
              <a:spcPct val="0"/>
            </a:spcBef>
            <a:spcAft>
              <a:spcPct val="15000"/>
            </a:spcAft>
            <a:buChar char="•"/>
          </a:pPr>
          <a:r>
            <a:rPr lang="fr-FR" sz="1600" kern="1200" dirty="0">
              <a:solidFill>
                <a:srgbClr val="2E3092"/>
              </a:solidFill>
            </a:rPr>
            <a:t>Demander des banderoles à l’</a:t>
          </a:r>
          <a:r>
            <a:rPr lang="fr-FR" sz="1600" kern="1200" dirty="0" err="1">
              <a:solidFill>
                <a:srgbClr val="2E3092"/>
              </a:solidFill>
            </a:rPr>
            <a:t>Ugsel</a:t>
          </a:r>
          <a:r>
            <a:rPr lang="fr-FR" sz="1600" kern="1200" dirty="0">
              <a:solidFill>
                <a:srgbClr val="2E3092"/>
              </a:solidFill>
            </a:rPr>
            <a:t> nationale.</a:t>
          </a:r>
        </a:p>
        <a:p>
          <a:pPr marL="171450" lvl="1" indent="-171450" algn="l" defTabSz="711200">
            <a:lnSpc>
              <a:spcPct val="90000"/>
            </a:lnSpc>
            <a:spcBef>
              <a:spcPct val="0"/>
            </a:spcBef>
            <a:spcAft>
              <a:spcPct val="15000"/>
            </a:spcAft>
            <a:buChar char="•"/>
          </a:pPr>
          <a:r>
            <a:rPr lang="fr-FR" sz="1600" kern="1200" dirty="0">
              <a:solidFill>
                <a:srgbClr val="2E3092"/>
              </a:solidFill>
            </a:rPr>
            <a:t>Information et invitations aux instances locales</a:t>
          </a:r>
        </a:p>
      </dsp:txBody>
      <dsp:txXfrm rot="-5400000">
        <a:off x="1677919" y="2189794"/>
        <a:ext cx="5234608" cy="1405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9554" y="360842"/>
          <a:ext cx="2397027" cy="1677918"/>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J-3 mois</a:t>
          </a:r>
        </a:p>
      </dsp:txBody>
      <dsp:txXfrm rot="-5400000">
        <a:off x="1" y="840246"/>
        <a:ext cx="1677918" cy="719109"/>
      </dsp:txXfrm>
    </dsp:sp>
    <dsp:sp modelId="{B890AA5A-7DFF-46BE-B1A4-91B566DFF8EE}">
      <dsp:nvSpPr>
        <dsp:cNvPr id="0" name=""/>
        <dsp:cNvSpPr/>
      </dsp:nvSpPr>
      <dsp:spPr>
        <a:xfrm rot="5400000">
          <a:off x="3558883" y="-1879676"/>
          <a:ext cx="1558067" cy="5319997"/>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Confirmation auprès de la ligue et fédération </a:t>
          </a:r>
          <a:r>
            <a:rPr lang="fr-FR" sz="1600" kern="1200" dirty="0" err="1">
              <a:solidFill>
                <a:srgbClr val="2E3092"/>
              </a:solidFill>
            </a:rPr>
            <a:t>FFBad</a:t>
          </a:r>
          <a:r>
            <a:rPr lang="fr-FR" sz="1600" kern="1200" dirty="0">
              <a:solidFill>
                <a:srgbClr val="2E3092"/>
              </a:solidFill>
            </a:rPr>
            <a:t> des dates et lieux pour mise à disposition d’un référent arbitrage</a:t>
          </a:r>
        </a:p>
      </dsp:txBody>
      <dsp:txXfrm rot="-5400000">
        <a:off x="1677919" y="77347"/>
        <a:ext cx="5243938" cy="1405949"/>
      </dsp:txXfrm>
    </dsp:sp>
    <dsp:sp modelId="{B064D591-95BF-417B-93B2-E0CCA5107D6C}">
      <dsp:nvSpPr>
        <dsp:cNvPr id="0" name=""/>
        <dsp:cNvSpPr/>
      </dsp:nvSpPr>
      <dsp:spPr>
        <a:xfrm rot="5400000">
          <a:off x="-359554" y="2473289"/>
          <a:ext cx="2397027" cy="1677918"/>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J-3 mois</a:t>
          </a:r>
        </a:p>
      </dsp:txBody>
      <dsp:txXfrm rot="-5400000">
        <a:off x="1" y="2952693"/>
        <a:ext cx="1677918" cy="719109"/>
      </dsp:txXfrm>
    </dsp:sp>
    <dsp:sp modelId="{1D01911A-14EB-47BD-884B-9ECDB85E2DC3}">
      <dsp:nvSpPr>
        <dsp:cNvPr id="0" name=""/>
        <dsp:cNvSpPr/>
      </dsp:nvSpPr>
      <dsp:spPr>
        <a:xfrm rot="5400000">
          <a:off x="3558883" y="232770"/>
          <a:ext cx="1558067" cy="5319997"/>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Circulaire d’informations et questionnaire de participation : échanges avec les Services nationaux. Mise en ligne sur le site de l’</a:t>
          </a:r>
          <a:r>
            <a:rPr lang="fr-FR" sz="1600" kern="1200" dirty="0" err="1">
              <a:solidFill>
                <a:srgbClr val="2E3092"/>
              </a:solidFill>
            </a:rPr>
            <a:t>Ugsel</a:t>
          </a:r>
          <a:r>
            <a:rPr lang="fr-FR" sz="1600" kern="1200" dirty="0">
              <a:solidFill>
                <a:srgbClr val="2E3092"/>
              </a:solidFill>
            </a:rPr>
            <a:t> nationale.</a:t>
          </a:r>
        </a:p>
        <a:p>
          <a:pPr marL="171450" lvl="1" indent="-171450" algn="l" defTabSz="711200">
            <a:lnSpc>
              <a:spcPct val="90000"/>
            </a:lnSpc>
            <a:spcBef>
              <a:spcPct val="0"/>
            </a:spcBef>
            <a:spcAft>
              <a:spcPct val="15000"/>
            </a:spcAft>
            <a:buChar char="•"/>
          </a:pPr>
          <a:r>
            <a:rPr lang="fr-FR" sz="1600" kern="1200" dirty="0">
              <a:solidFill>
                <a:srgbClr val="2E3092"/>
              </a:solidFill>
            </a:rPr>
            <a:t>Liste d’hôtels.</a:t>
          </a:r>
        </a:p>
        <a:p>
          <a:pPr marL="171450" lvl="1" indent="-171450" algn="l" defTabSz="711200">
            <a:lnSpc>
              <a:spcPct val="90000"/>
            </a:lnSpc>
            <a:spcBef>
              <a:spcPct val="0"/>
            </a:spcBef>
            <a:spcAft>
              <a:spcPct val="15000"/>
            </a:spcAft>
            <a:buChar char="•"/>
          </a:pPr>
          <a:r>
            <a:rPr lang="fr-FR" sz="1600" kern="1200" dirty="0">
              <a:solidFill>
                <a:srgbClr val="2E3092"/>
              </a:solidFill>
            </a:rPr>
            <a:t>Prévoir le temps pastoral</a:t>
          </a:r>
        </a:p>
      </dsp:txBody>
      <dsp:txXfrm rot="-5400000">
        <a:off x="1677919" y="2189794"/>
        <a:ext cx="5243938" cy="1405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9554" y="360842"/>
          <a:ext cx="2397027" cy="1677918"/>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J-45 jours</a:t>
          </a:r>
        </a:p>
      </dsp:txBody>
      <dsp:txXfrm rot="-5400000">
        <a:off x="1" y="840246"/>
        <a:ext cx="1677918" cy="719109"/>
      </dsp:txXfrm>
    </dsp:sp>
    <dsp:sp modelId="{B890AA5A-7DFF-46BE-B1A4-91B566DFF8EE}">
      <dsp:nvSpPr>
        <dsp:cNvPr id="0" name=""/>
        <dsp:cNvSpPr/>
      </dsp:nvSpPr>
      <dsp:spPr>
        <a:xfrm rot="5400000">
          <a:off x="3558883" y="-1879676"/>
          <a:ext cx="1558067" cy="5319997"/>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Répartition des catégories dans les salles.</a:t>
          </a:r>
        </a:p>
        <a:p>
          <a:pPr marL="171450" lvl="1" indent="-171450" algn="l" defTabSz="711200">
            <a:lnSpc>
              <a:spcPct val="90000"/>
            </a:lnSpc>
            <a:spcBef>
              <a:spcPct val="0"/>
            </a:spcBef>
            <a:spcAft>
              <a:spcPct val="15000"/>
            </a:spcAft>
            <a:buChar char="•"/>
          </a:pPr>
          <a:r>
            <a:rPr lang="fr-FR" sz="1600" kern="1200" dirty="0">
              <a:solidFill>
                <a:srgbClr val="2E3092"/>
              </a:solidFill>
            </a:rPr>
            <a:t>Répartition des JO et arbitres locaux (nombre/salle).</a:t>
          </a:r>
        </a:p>
      </dsp:txBody>
      <dsp:txXfrm rot="-5400000">
        <a:off x="1677919" y="77347"/>
        <a:ext cx="5243938" cy="1405949"/>
      </dsp:txXfrm>
    </dsp:sp>
    <dsp:sp modelId="{B064D591-95BF-417B-93B2-E0CCA5107D6C}">
      <dsp:nvSpPr>
        <dsp:cNvPr id="0" name=""/>
        <dsp:cNvSpPr/>
      </dsp:nvSpPr>
      <dsp:spPr>
        <a:xfrm rot="5400000">
          <a:off x="-359554" y="2473289"/>
          <a:ext cx="2397027" cy="1677918"/>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J-45 jours</a:t>
          </a:r>
        </a:p>
      </dsp:txBody>
      <dsp:txXfrm rot="-5400000">
        <a:off x="1" y="2952693"/>
        <a:ext cx="1677918" cy="719109"/>
      </dsp:txXfrm>
    </dsp:sp>
    <dsp:sp modelId="{1D01911A-14EB-47BD-884B-9ECDB85E2DC3}">
      <dsp:nvSpPr>
        <dsp:cNvPr id="0" name=""/>
        <dsp:cNvSpPr/>
      </dsp:nvSpPr>
      <dsp:spPr>
        <a:xfrm rot="5400000">
          <a:off x="3558883" y="232770"/>
          <a:ext cx="1558067" cy="5319997"/>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Restauration : choix des menus avec le prestataire. Attention à la quantité et qualité.</a:t>
          </a:r>
        </a:p>
        <a:p>
          <a:pPr marL="171450" lvl="1" indent="-171450" algn="l" defTabSz="711200">
            <a:lnSpc>
              <a:spcPct val="90000"/>
            </a:lnSpc>
            <a:spcBef>
              <a:spcPct val="0"/>
            </a:spcBef>
            <a:spcAft>
              <a:spcPct val="15000"/>
            </a:spcAft>
            <a:buChar char="•"/>
          </a:pPr>
          <a:r>
            <a:rPr lang="fr-FR" sz="1600" kern="1200" dirty="0">
              <a:solidFill>
                <a:srgbClr val="2E3092"/>
              </a:solidFill>
            </a:rPr>
            <a:t>Etablir liste des bénévoles et leurs tâches.</a:t>
          </a:r>
        </a:p>
      </dsp:txBody>
      <dsp:txXfrm rot="-5400000">
        <a:off x="1677919" y="2189794"/>
        <a:ext cx="5243938" cy="14059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9554" y="360842"/>
          <a:ext cx="2397027" cy="1677918"/>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J-30 jours</a:t>
          </a:r>
        </a:p>
      </dsp:txBody>
      <dsp:txXfrm rot="-5400000">
        <a:off x="1" y="840246"/>
        <a:ext cx="1677918" cy="719109"/>
      </dsp:txXfrm>
    </dsp:sp>
    <dsp:sp modelId="{B890AA5A-7DFF-46BE-B1A4-91B566DFF8EE}">
      <dsp:nvSpPr>
        <dsp:cNvPr id="0" name=""/>
        <dsp:cNvSpPr/>
      </dsp:nvSpPr>
      <dsp:spPr>
        <a:xfrm rot="5400000">
          <a:off x="3558883" y="-1879676"/>
          <a:ext cx="1558067" cy="5319997"/>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S’assurer de la mise à disposition du matériel demandé : tables et chaises, scoreurs (quantités).</a:t>
          </a:r>
        </a:p>
      </dsp:txBody>
      <dsp:txXfrm rot="-5400000">
        <a:off x="1677919" y="77347"/>
        <a:ext cx="5243938" cy="1405949"/>
      </dsp:txXfrm>
    </dsp:sp>
    <dsp:sp modelId="{B064D591-95BF-417B-93B2-E0CCA5107D6C}">
      <dsp:nvSpPr>
        <dsp:cNvPr id="0" name=""/>
        <dsp:cNvSpPr/>
      </dsp:nvSpPr>
      <dsp:spPr>
        <a:xfrm rot="5400000">
          <a:off x="-359554" y="2473289"/>
          <a:ext cx="2397027" cy="1677918"/>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J-30 jours</a:t>
          </a:r>
        </a:p>
      </dsp:txBody>
      <dsp:txXfrm rot="-5400000">
        <a:off x="1" y="2952693"/>
        <a:ext cx="1677918" cy="719109"/>
      </dsp:txXfrm>
    </dsp:sp>
    <dsp:sp modelId="{1D01911A-14EB-47BD-884B-9ECDB85E2DC3}">
      <dsp:nvSpPr>
        <dsp:cNvPr id="0" name=""/>
        <dsp:cNvSpPr/>
      </dsp:nvSpPr>
      <dsp:spPr>
        <a:xfrm rot="5400000">
          <a:off x="3558883" y="232770"/>
          <a:ext cx="1558067" cy="5319997"/>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Suivi des inscriptions avec les SN.</a:t>
          </a:r>
        </a:p>
        <a:p>
          <a:pPr marL="171450" lvl="1" indent="-171450" algn="l" defTabSz="711200">
            <a:lnSpc>
              <a:spcPct val="90000"/>
            </a:lnSpc>
            <a:spcBef>
              <a:spcPct val="0"/>
            </a:spcBef>
            <a:spcAft>
              <a:spcPct val="15000"/>
            </a:spcAft>
            <a:buChar char="•"/>
          </a:pPr>
          <a:r>
            <a:rPr lang="fr-FR" sz="1600" kern="1200" dirty="0">
              <a:solidFill>
                <a:srgbClr val="2E3092"/>
              </a:solidFill>
            </a:rPr>
            <a:t>Finalisation des commandes, lots, goodies, etc.</a:t>
          </a:r>
        </a:p>
      </dsp:txBody>
      <dsp:txXfrm rot="-5400000">
        <a:off x="1677919" y="2189794"/>
        <a:ext cx="5243938" cy="14059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9554" y="360842"/>
          <a:ext cx="2397027" cy="1677918"/>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J-15 jours</a:t>
          </a:r>
        </a:p>
      </dsp:txBody>
      <dsp:txXfrm rot="-5400000">
        <a:off x="1" y="840246"/>
        <a:ext cx="1677918" cy="719109"/>
      </dsp:txXfrm>
    </dsp:sp>
    <dsp:sp modelId="{B890AA5A-7DFF-46BE-B1A4-91B566DFF8EE}">
      <dsp:nvSpPr>
        <dsp:cNvPr id="0" name=""/>
        <dsp:cNvSpPr/>
      </dsp:nvSpPr>
      <dsp:spPr>
        <a:xfrm rot="5400000">
          <a:off x="3558883" y="-1879676"/>
          <a:ext cx="1558067" cy="5319997"/>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Liste des JO et des arbitres locaux. Convocation des arbitres locaux.</a:t>
          </a:r>
        </a:p>
        <a:p>
          <a:pPr marL="171450" lvl="1" indent="-171450" algn="l" defTabSz="711200">
            <a:lnSpc>
              <a:spcPct val="90000"/>
            </a:lnSpc>
            <a:spcBef>
              <a:spcPct val="0"/>
            </a:spcBef>
            <a:spcAft>
              <a:spcPct val="15000"/>
            </a:spcAft>
            <a:buChar char="•"/>
          </a:pPr>
          <a:r>
            <a:rPr lang="fr-FR" sz="1600" kern="1200" dirty="0">
              <a:solidFill>
                <a:srgbClr val="2E3092"/>
              </a:solidFill>
            </a:rPr>
            <a:t>Préparation des poules avec la CTN et SN.</a:t>
          </a:r>
        </a:p>
      </dsp:txBody>
      <dsp:txXfrm rot="-5400000">
        <a:off x="1677919" y="77347"/>
        <a:ext cx="5243938" cy="1405949"/>
      </dsp:txXfrm>
    </dsp:sp>
    <dsp:sp modelId="{B064D591-95BF-417B-93B2-E0CCA5107D6C}">
      <dsp:nvSpPr>
        <dsp:cNvPr id="0" name=""/>
        <dsp:cNvSpPr/>
      </dsp:nvSpPr>
      <dsp:spPr>
        <a:xfrm rot="5400000">
          <a:off x="-359554" y="2473289"/>
          <a:ext cx="2397027" cy="1677918"/>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J-15 jours</a:t>
          </a:r>
        </a:p>
      </dsp:txBody>
      <dsp:txXfrm rot="-5400000">
        <a:off x="1" y="2952693"/>
        <a:ext cx="1677918" cy="719109"/>
      </dsp:txXfrm>
    </dsp:sp>
    <dsp:sp modelId="{1D01911A-14EB-47BD-884B-9ECDB85E2DC3}">
      <dsp:nvSpPr>
        <dsp:cNvPr id="0" name=""/>
        <dsp:cNvSpPr/>
      </dsp:nvSpPr>
      <dsp:spPr>
        <a:xfrm rot="5400000">
          <a:off x="3558883" y="232770"/>
          <a:ext cx="1558067" cy="5319997"/>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Suivi des inscriptions avec les SN, clôture des inscrits.</a:t>
          </a:r>
        </a:p>
        <a:p>
          <a:pPr marL="171450" lvl="1" indent="-171450" algn="l" defTabSz="711200">
            <a:lnSpc>
              <a:spcPct val="90000"/>
            </a:lnSpc>
            <a:spcBef>
              <a:spcPct val="0"/>
            </a:spcBef>
            <a:spcAft>
              <a:spcPct val="15000"/>
            </a:spcAft>
            <a:buChar char="•"/>
          </a:pPr>
          <a:r>
            <a:rPr lang="fr-FR" sz="1600" kern="1200" dirty="0">
              <a:solidFill>
                <a:srgbClr val="2E3092"/>
              </a:solidFill>
            </a:rPr>
            <a:t>Vérification des textiles et médailles reçus. Alerter les SN si manque t-shirts ou médailles.</a:t>
          </a:r>
        </a:p>
        <a:p>
          <a:pPr marL="171450" lvl="1" indent="-171450" algn="l" defTabSz="711200">
            <a:lnSpc>
              <a:spcPct val="90000"/>
            </a:lnSpc>
            <a:spcBef>
              <a:spcPct val="0"/>
            </a:spcBef>
            <a:spcAft>
              <a:spcPct val="15000"/>
            </a:spcAft>
            <a:buChar char="•"/>
          </a:pPr>
          <a:r>
            <a:rPr lang="fr-FR" sz="1600" kern="1200" dirty="0">
              <a:solidFill>
                <a:srgbClr val="2E3092"/>
              </a:solidFill>
            </a:rPr>
            <a:t>Répartition des bénévoles sur les différents postes : accueil, restauration, buvette, navette, sécurité, … </a:t>
          </a:r>
        </a:p>
      </dsp:txBody>
      <dsp:txXfrm rot="-5400000">
        <a:off x="1677919" y="2189794"/>
        <a:ext cx="5243938" cy="14059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9554" y="360842"/>
          <a:ext cx="2397027" cy="1677918"/>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J-1 </a:t>
          </a:r>
          <a:r>
            <a:rPr lang="fr-FR" sz="2800" kern="1200" dirty="0" err="1"/>
            <a:t>sem</a:t>
          </a:r>
          <a:endParaRPr lang="fr-FR" sz="2800" kern="1200" dirty="0"/>
        </a:p>
      </dsp:txBody>
      <dsp:txXfrm rot="-5400000">
        <a:off x="1" y="840246"/>
        <a:ext cx="1677918" cy="719109"/>
      </dsp:txXfrm>
    </dsp:sp>
    <dsp:sp modelId="{B890AA5A-7DFF-46BE-B1A4-91B566DFF8EE}">
      <dsp:nvSpPr>
        <dsp:cNvPr id="0" name=""/>
        <dsp:cNvSpPr/>
      </dsp:nvSpPr>
      <dsp:spPr>
        <a:xfrm rot="5400000">
          <a:off x="3558883" y="-1879676"/>
          <a:ext cx="1558067" cy="5319997"/>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Validation de la répartition des catégories par salle. Si modification, prévenir SN pour message sur site.</a:t>
          </a:r>
        </a:p>
        <a:p>
          <a:pPr marL="171450" lvl="1" indent="-171450" algn="l" defTabSz="711200">
            <a:lnSpc>
              <a:spcPct val="90000"/>
            </a:lnSpc>
            <a:spcBef>
              <a:spcPct val="0"/>
            </a:spcBef>
            <a:spcAft>
              <a:spcPct val="15000"/>
            </a:spcAft>
            <a:buChar char="•"/>
          </a:pPr>
          <a:endParaRPr lang="fr-FR" sz="1600" kern="1200" dirty="0"/>
        </a:p>
      </dsp:txBody>
      <dsp:txXfrm rot="-5400000">
        <a:off x="1677919" y="77347"/>
        <a:ext cx="5243938" cy="1405949"/>
      </dsp:txXfrm>
    </dsp:sp>
    <dsp:sp modelId="{B064D591-95BF-417B-93B2-E0CCA5107D6C}">
      <dsp:nvSpPr>
        <dsp:cNvPr id="0" name=""/>
        <dsp:cNvSpPr/>
      </dsp:nvSpPr>
      <dsp:spPr>
        <a:xfrm rot="5400000">
          <a:off x="-359554" y="2473289"/>
          <a:ext cx="2397027" cy="1677918"/>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J-1 </a:t>
          </a:r>
          <a:r>
            <a:rPr lang="fr-FR" sz="2800" kern="1200" dirty="0" err="1"/>
            <a:t>sem</a:t>
          </a:r>
          <a:endParaRPr lang="fr-FR" sz="2800" kern="1200" dirty="0"/>
        </a:p>
      </dsp:txBody>
      <dsp:txXfrm rot="-5400000">
        <a:off x="1" y="2952693"/>
        <a:ext cx="1677918" cy="719109"/>
      </dsp:txXfrm>
    </dsp:sp>
    <dsp:sp modelId="{1D01911A-14EB-47BD-884B-9ECDB85E2DC3}">
      <dsp:nvSpPr>
        <dsp:cNvPr id="0" name=""/>
        <dsp:cNvSpPr/>
      </dsp:nvSpPr>
      <dsp:spPr>
        <a:xfrm rot="5400000">
          <a:off x="3549573" y="204772"/>
          <a:ext cx="1558067" cy="5319997"/>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Préparation des sacs accueil pour chaque délégation.</a:t>
          </a:r>
        </a:p>
        <a:p>
          <a:pPr marL="171450" lvl="1" indent="-171450" algn="l" defTabSz="711200">
            <a:lnSpc>
              <a:spcPct val="90000"/>
            </a:lnSpc>
            <a:spcBef>
              <a:spcPct val="0"/>
            </a:spcBef>
            <a:spcAft>
              <a:spcPct val="15000"/>
            </a:spcAft>
            <a:buChar char="•"/>
          </a:pPr>
          <a:r>
            <a:rPr lang="fr-FR" sz="1600" kern="1200" dirty="0">
              <a:solidFill>
                <a:srgbClr val="2E3092"/>
              </a:solidFill>
            </a:rPr>
            <a:t>Effectif définitif pour la restauration par repas et par jour.</a:t>
          </a:r>
        </a:p>
      </dsp:txBody>
      <dsp:txXfrm rot="-5400000">
        <a:off x="1668609" y="2161796"/>
        <a:ext cx="5243938" cy="14059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9202" y="362693"/>
          <a:ext cx="2394686" cy="1676280"/>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Jour</a:t>
          </a:r>
        </a:p>
        <a:p>
          <a:pPr marL="0" lvl="0" indent="0" algn="ctr" defTabSz="1066800">
            <a:lnSpc>
              <a:spcPct val="90000"/>
            </a:lnSpc>
            <a:spcBef>
              <a:spcPct val="0"/>
            </a:spcBef>
            <a:spcAft>
              <a:spcPct val="35000"/>
            </a:spcAft>
            <a:buNone/>
          </a:pPr>
          <a:r>
            <a:rPr lang="fr-FR" sz="2400" kern="1200" dirty="0"/>
            <a:t>ACCUEIL</a:t>
          </a:r>
        </a:p>
      </dsp:txBody>
      <dsp:txXfrm rot="-5400000">
        <a:off x="1" y="841630"/>
        <a:ext cx="1676280" cy="718406"/>
      </dsp:txXfrm>
    </dsp:sp>
    <dsp:sp modelId="{B890AA5A-7DFF-46BE-B1A4-91B566DFF8EE}">
      <dsp:nvSpPr>
        <dsp:cNvPr id="0" name=""/>
        <dsp:cNvSpPr/>
      </dsp:nvSpPr>
      <dsp:spPr>
        <a:xfrm rot="5400000">
          <a:off x="3558415" y="-1878645"/>
          <a:ext cx="1557364" cy="5321635"/>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Installation, mise en place des salles : tables, banderoles, buvette, ordinateurs/imprimantes (prévoir cartouches de rechange), …</a:t>
          </a:r>
        </a:p>
        <a:p>
          <a:pPr marL="171450" lvl="1" indent="-171450" algn="l" defTabSz="711200">
            <a:lnSpc>
              <a:spcPct val="90000"/>
            </a:lnSpc>
            <a:spcBef>
              <a:spcPct val="0"/>
            </a:spcBef>
            <a:spcAft>
              <a:spcPct val="15000"/>
            </a:spcAft>
            <a:buChar char="•"/>
          </a:pPr>
          <a:r>
            <a:rPr lang="fr-FR" sz="1600" kern="1200" dirty="0">
              <a:solidFill>
                <a:srgbClr val="2E3092"/>
              </a:solidFill>
            </a:rPr>
            <a:t>Validation des poules avec la CTN et SN.</a:t>
          </a:r>
        </a:p>
        <a:p>
          <a:pPr marL="171450" lvl="1" indent="-171450" algn="l" defTabSz="711200">
            <a:lnSpc>
              <a:spcPct val="90000"/>
            </a:lnSpc>
            <a:spcBef>
              <a:spcPct val="0"/>
            </a:spcBef>
            <a:spcAft>
              <a:spcPct val="15000"/>
            </a:spcAft>
            <a:buChar char="•"/>
          </a:pPr>
          <a:r>
            <a:rPr lang="fr-FR" sz="1600" kern="1200" dirty="0">
              <a:solidFill>
                <a:srgbClr val="2E3092"/>
              </a:solidFill>
            </a:rPr>
            <a:t>Impression des feuilles de matchs</a:t>
          </a:r>
        </a:p>
      </dsp:txBody>
      <dsp:txXfrm rot="-5400000">
        <a:off x="1676280" y="79514"/>
        <a:ext cx="5245611" cy="1405316"/>
      </dsp:txXfrm>
    </dsp:sp>
    <dsp:sp modelId="{B064D591-95BF-417B-93B2-E0CCA5107D6C}">
      <dsp:nvSpPr>
        <dsp:cNvPr id="0" name=""/>
        <dsp:cNvSpPr/>
      </dsp:nvSpPr>
      <dsp:spPr>
        <a:xfrm rot="5400000">
          <a:off x="-359202" y="2473077"/>
          <a:ext cx="2394686" cy="1676280"/>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Jour</a:t>
          </a:r>
        </a:p>
        <a:p>
          <a:pPr marL="0" lvl="0" indent="0" algn="ctr" defTabSz="1066800">
            <a:lnSpc>
              <a:spcPct val="90000"/>
            </a:lnSpc>
            <a:spcBef>
              <a:spcPct val="0"/>
            </a:spcBef>
            <a:spcAft>
              <a:spcPct val="35000"/>
            </a:spcAft>
            <a:buNone/>
          </a:pPr>
          <a:r>
            <a:rPr lang="fr-FR" sz="2400" kern="1200" dirty="0"/>
            <a:t>ACCUEIL</a:t>
          </a:r>
        </a:p>
      </dsp:txBody>
      <dsp:txXfrm rot="-5400000">
        <a:off x="1" y="2952014"/>
        <a:ext cx="1676280" cy="718406"/>
      </dsp:txXfrm>
    </dsp:sp>
    <dsp:sp modelId="{1D01911A-14EB-47BD-884B-9ECDB85E2DC3}">
      <dsp:nvSpPr>
        <dsp:cNvPr id="0" name=""/>
        <dsp:cNvSpPr/>
      </dsp:nvSpPr>
      <dsp:spPr>
        <a:xfrm rot="5400000">
          <a:off x="3558825" y="231329"/>
          <a:ext cx="1556546" cy="5321635"/>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Mise en place de l’accueil : administratif, sportif, convivial (jeunes et adultes).</a:t>
          </a:r>
        </a:p>
        <a:p>
          <a:pPr marL="171450" lvl="1" indent="-171450" algn="l" defTabSz="711200">
            <a:lnSpc>
              <a:spcPct val="90000"/>
            </a:lnSpc>
            <a:spcBef>
              <a:spcPct val="0"/>
            </a:spcBef>
            <a:spcAft>
              <a:spcPct val="15000"/>
            </a:spcAft>
            <a:buChar char="•"/>
          </a:pPr>
          <a:r>
            <a:rPr lang="fr-FR" sz="1600" kern="1200" dirty="0">
              <a:solidFill>
                <a:srgbClr val="2E3092"/>
              </a:solidFill>
            </a:rPr>
            <a:t>Fléchage accueil et salles de compétition.</a:t>
          </a:r>
        </a:p>
      </dsp:txBody>
      <dsp:txXfrm rot="-5400000">
        <a:off x="1676281" y="2189857"/>
        <a:ext cx="5245651" cy="14045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A6A7088-1D11-DAF1-E823-E2298A8E891D}"/>
              </a:ext>
            </a:extLst>
          </p:cNvPr>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C9451DF-F2B6-178C-0842-4BB7D9E976D0}"/>
              </a:ext>
            </a:extLst>
          </p:cNvPr>
          <p:cNvSpPr>
            <a:spLocks noGrp="1"/>
          </p:cNvSpPr>
          <p:nvPr>
            <p:ph type="dt" sz="quarter" idx="1"/>
          </p:nvPr>
        </p:nvSpPr>
        <p:spPr>
          <a:xfrm>
            <a:off x="3850530" y="1"/>
            <a:ext cx="2946058" cy="498419"/>
          </a:xfrm>
          <a:prstGeom prst="rect">
            <a:avLst/>
          </a:prstGeom>
        </p:spPr>
        <p:txBody>
          <a:bodyPr vert="horz" lIns="91440" tIns="45720" rIns="91440" bIns="45720" rtlCol="0"/>
          <a:lstStyle>
            <a:lvl1pPr algn="r">
              <a:defRPr sz="1200"/>
            </a:lvl1pPr>
          </a:lstStyle>
          <a:p>
            <a:fld id="{FD124583-C5B9-4AEC-9F5F-215FA4CE1B43}" type="datetimeFigureOut">
              <a:rPr lang="fr-FR" smtClean="0"/>
              <a:t>16/09/2025</a:t>
            </a:fld>
            <a:endParaRPr lang="fr-FR"/>
          </a:p>
        </p:txBody>
      </p:sp>
      <p:sp>
        <p:nvSpPr>
          <p:cNvPr id="4" name="Espace réservé du pied de page 3">
            <a:extLst>
              <a:ext uri="{FF2B5EF4-FFF2-40B4-BE49-F238E27FC236}">
                <a16:creationId xmlns:a16="http://schemas.microsoft.com/office/drawing/2014/main" id="{6D9A8FFA-7187-7A6B-8C39-BA58A8409089}"/>
              </a:ext>
            </a:extLst>
          </p:cNvPr>
          <p:cNvSpPr>
            <a:spLocks noGrp="1"/>
          </p:cNvSpPr>
          <p:nvPr>
            <p:ph type="ftr" sz="quarter" idx="2"/>
          </p:nvPr>
        </p:nvSpPr>
        <p:spPr>
          <a:xfrm>
            <a:off x="0" y="9428220"/>
            <a:ext cx="2946058" cy="49841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D5516A1-1B62-451E-3BDB-FB571C53D768}"/>
              </a:ext>
            </a:extLst>
          </p:cNvPr>
          <p:cNvSpPr>
            <a:spLocks noGrp="1"/>
          </p:cNvSpPr>
          <p:nvPr>
            <p:ph type="sldNum" sz="quarter" idx="3"/>
          </p:nvPr>
        </p:nvSpPr>
        <p:spPr>
          <a:xfrm>
            <a:off x="3850530" y="9428220"/>
            <a:ext cx="2946058" cy="498418"/>
          </a:xfrm>
          <a:prstGeom prst="rect">
            <a:avLst/>
          </a:prstGeom>
        </p:spPr>
        <p:txBody>
          <a:bodyPr vert="horz" lIns="91440" tIns="45720" rIns="91440" bIns="45720" rtlCol="0" anchor="b"/>
          <a:lstStyle>
            <a:lvl1pPr algn="r">
              <a:defRPr sz="1200"/>
            </a:lvl1pPr>
          </a:lstStyle>
          <a:p>
            <a:fld id="{094EABDE-C927-4C9D-8567-33C575C596C9}" type="slidenum">
              <a:rPr lang="fr-FR" smtClean="0"/>
              <a:t>‹N°›</a:t>
            </a:fld>
            <a:endParaRPr lang="fr-FR"/>
          </a:p>
        </p:txBody>
      </p:sp>
    </p:spTree>
    <p:extLst>
      <p:ext uri="{BB962C8B-B14F-4D97-AF65-F5344CB8AC3E}">
        <p14:creationId xmlns:p14="http://schemas.microsoft.com/office/powerpoint/2010/main" val="3567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D3C89D0-B30E-6652-B424-45B5078FDB55}"/>
              </a:ext>
            </a:extLst>
          </p:cNvPr>
          <p:cNvSpPr>
            <a:spLocks noGrp="1"/>
          </p:cNvSpPr>
          <p:nvPr>
            <p:ph type="hdr" sz="quarter"/>
          </p:nvPr>
        </p:nvSpPr>
        <p:spPr>
          <a:xfrm>
            <a:off x="0" y="0"/>
            <a:ext cx="2945659" cy="498631"/>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FD4B17F-4C79-F785-C9FB-792FC20D9186}"/>
              </a:ext>
            </a:extLst>
          </p:cNvPr>
          <p:cNvSpPr>
            <a:spLocks noGrp="1"/>
          </p:cNvSpPr>
          <p:nvPr>
            <p:ph type="dt" idx="1"/>
          </p:nvPr>
        </p:nvSpPr>
        <p:spPr>
          <a:xfrm>
            <a:off x="3850836" y="0"/>
            <a:ext cx="2945659" cy="498631"/>
          </a:xfrm>
          <a:prstGeom prst="rect">
            <a:avLst/>
          </a:prstGeom>
        </p:spPr>
        <p:txBody>
          <a:bodyPr vert="horz" lIns="91440" tIns="45720" rIns="91440" bIns="45720" rtlCol="0"/>
          <a:lstStyle>
            <a:lvl1pPr algn="r">
              <a:defRPr sz="1200"/>
            </a:lvl1pPr>
          </a:lstStyle>
          <a:p>
            <a:fld id="{A4DFD634-386B-3040-A0AE-6AFDF060DDBD}" type="datetimeFigureOut">
              <a:rPr lang="fr-FR" smtClean="0"/>
              <a:t>16/09/2025</a:t>
            </a:fld>
            <a:endParaRPr lang="fr-FR"/>
          </a:p>
        </p:txBody>
      </p:sp>
      <p:sp>
        <p:nvSpPr>
          <p:cNvPr id="4" name="Espace réservé de l'image des diapositives 3">
            <a:extLst>
              <a:ext uri="{FF2B5EF4-FFF2-40B4-BE49-F238E27FC236}">
                <a16:creationId xmlns:a16="http://schemas.microsoft.com/office/drawing/2014/main" id="{391E63D3-DEEA-AF2C-AF66-30E8A87C7085}"/>
              </a:ext>
            </a:extLst>
          </p:cNvPr>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a:extLst>
              <a:ext uri="{FF2B5EF4-FFF2-40B4-BE49-F238E27FC236}">
                <a16:creationId xmlns:a16="http://schemas.microsoft.com/office/drawing/2014/main" id="{A8A8A263-E099-7849-A6BC-B5198C0B44F9}"/>
              </a:ext>
            </a:extLst>
          </p:cNvPr>
          <p:cNvSpPr>
            <a:spLocks noGrp="1"/>
          </p:cNvSpPr>
          <p:nvPr>
            <p:ph type="body" sz="quarter" idx="3"/>
          </p:nvPr>
        </p:nvSpPr>
        <p:spPr>
          <a:xfrm>
            <a:off x="679768" y="4777196"/>
            <a:ext cx="5438140" cy="3908613"/>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DA6F47DD-D0BE-6CB9-1056-3852BB09916A}"/>
              </a:ext>
            </a:extLst>
          </p:cNvPr>
          <p:cNvSpPr>
            <a:spLocks noGrp="1"/>
          </p:cNvSpPr>
          <p:nvPr>
            <p:ph type="ftr" sz="quarter" idx="4"/>
          </p:nvPr>
        </p:nvSpPr>
        <p:spPr>
          <a:xfrm>
            <a:off x="0" y="9428011"/>
            <a:ext cx="2945659" cy="498629"/>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a:extLst>
              <a:ext uri="{FF2B5EF4-FFF2-40B4-BE49-F238E27FC236}">
                <a16:creationId xmlns:a16="http://schemas.microsoft.com/office/drawing/2014/main" id="{B455BAF0-7433-EF56-1378-BF23B32F9E4D}"/>
              </a:ext>
            </a:extLst>
          </p:cNvPr>
          <p:cNvSpPr>
            <a:spLocks noGrp="1"/>
          </p:cNvSpPr>
          <p:nvPr>
            <p:ph type="sldNum" sz="quarter" idx="5"/>
          </p:nvPr>
        </p:nvSpPr>
        <p:spPr>
          <a:xfrm>
            <a:off x="3850836" y="9428011"/>
            <a:ext cx="2945659" cy="498629"/>
          </a:xfrm>
          <a:prstGeom prst="rect">
            <a:avLst/>
          </a:prstGeom>
        </p:spPr>
        <p:txBody>
          <a:bodyPr vert="horz" lIns="91440" tIns="45720" rIns="91440" bIns="45720" rtlCol="0" anchor="b"/>
          <a:lstStyle>
            <a:lvl1pPr algn="r">
              <a:defRPr sz="1200"/>
            </a:lvl1pPr>
          </a:lstStyle>
          <a:p>
            <a:fld id="{E5633B02-B5F4-7049-ACCB-D741A0A12859}"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3625C682-7D3D-BB1A-8273-9B1A5ABA28B7}"/>
              </a:ext>
            </a:extLst>
          </p:cNvPr>
          <p:cNvPicPr/>
          <p:nvPr userDrawn="1"/>
        </p:nvPicPr>
        <p:blipFill>
          <a:blip r:embed="rId2" cstate="print"/>
          <a:stretch>
            <a:fillRect/>
          </a:stretch>
        </p:blipFill>
        <p:spPr>
          <a:xfrm>
            <a:off x="0" y="0"/>
            <a:ext cx="9143999" cy="68579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bg object 16">
            <a:extLst>
              <a:ext uri="{FF2B5EF4-FFF2-40B4-BE49-F238E27FC236}">
                <a16:creationId xmlns:a16="http://schemas.microsoft.com/office/drawing/2014/main" id="{3A7C7504-30F7-2294-D0B7-8FFCC37B198F}"/>
              </a:ext>
            </a:extLst>
          </p:cNvPr>
          <p:cNvPicPr/>
          <p:nvPr userDrawn="1"/>
        </p:nvPicPr>
        <p:blipFill>
          <a:blip r:embed="rId2" cstate="print"/>
          <a:stretch>
            <a:fillRect/>
          </a:stretch>
        </p:blipFill>
        <p:spPr>
          <a:xfrm>
            <a:off x="0" y="1"/>
            <a:ext cx="9143999" cy="6857999"/>
          </a:xfrm>
          <a:prstGeom prst="rect">
            <a:avLst/>
          </a:prstGeom>
        </p:spPr>
      </p:pic>
      <p:sp>
        <p:nvSpPr>
          <p:cNvPr id="9" name="Holder 3">
            <a:extLst>
              <a:ext uri="{FF2B5EF4-FFF2-40B4-BE49-F238E27FC236}">
                <a16:creationId xmlns:a16="http://schemas.microsoft.com/office/drawing/2014/main" id="{11F7C4D3-4E7C-98A8-944A-1A9006787A7B}"/>
              </a:ext>
            </a:extLst>
          </p:cNvPr>
          <p:cNvSpPr>
            <a:spLocks noGrp="1"/>
          </p:cNvSpPr>
          <p:nvPr>
            <p:ph idx="1"/>
          </p:nvPr>
        </p:nvSpPr>
        <p:spPr>
          <a:xfrm>
            <a:off x="2634039" y="2321520"/>
            <a:ext cx="3875920" cy="1559560"/>
          </a:xfrm>
          <a:prstGeom prst="rect">
            <a:avLst/>
          </a:prstGeom>
        </p:spPr>
        <p:txBody>
          <a:bodyPr wrap="square" lIns="0" tIns="0" rIns="0" bIns="0">
            <a:spAutoFit/>
          </a:bodyPr>
          <a:lstStyle>
            <a:lvl1pPr>
              <a:defRPr sz="3800" b="1" i="0">
                <a:solidFill>
                  <a:srgbClr val="2E3092"/>
                </a:solidFill>
                <a:latin typeface="Calibri"/>
                <a:cs typeface="Calibri"/>
              </a:defRPr>
            </a:lvl1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object 2">
            <a:extLst>
              <a:ext uri="{FF2B5EF4-FFF2-40B4-BE49-F238E27FC236}">
                <a16:creationId xmlns:a16="http://schemas.microsoft.com/office/drawing/2014/main" id="{E1D38BB2-CDB8-8A3A-5AD5-98BA16692CC5}"/>
              </a:ext>
            </a:extLst>
          </p:cNvPr>
          <p:cNvPicPr/>
          <p:nvPr userDrawn="1"/>
        </p:nvPicPr>
        <p:blipFill>
          <a:blip r:embed="rId2" cstate="print"/>
          <a:stretch>
            <a:fillRect/>
          </a:stretch>
        </p:blipFill>
        <p:spPr>
          <a:xfrm>
            <a:off x="536447" y="536447"/>
            <a:ext cx="8071103" cy="58033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283A3D48-0B4D-CF7F-3DB1-C1AA0C9D114C}"/>
              </a:ext>
            </a:extLst>
          </p:cNvPr>
          <p:cNvPicPr/>
          <p:nvPr userDrawn="1"/>
        </p:nvPicPr>
        <p:blipFill>
          <a:blip r:embed="rId2" cstate="print"/>
          <a:stretch>
            <a:fillRect/>
          </a:stretch>
        </p:blipFill>
        <p:spPr>
          <a:xfrm>
            <a:off x="0" y="0"/>
            <a:ext cx="560831" cy="68579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us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642BB5E-AC44-B89B-4F65-233A98C24D18}"/>
              </a:ext>
            </a:extLst>
          </p:cNvPr>
          <p:cNvPicPr>
            <a:picLocks noChangeAspect="1"/>
          </p:cNvPicPr>
          <p:nvPr userDrawn="1"/>
        </p:nvPicPr>
        <p:blipFill>
          <a:blip r:embed="rId2"/>
          <a:stretch>
            <a:fillRect/>
          </a:stretch>
        </p:blipFill>
        <p:spPr>
          <a:xfrm>
            <a:off x="0" y="6321552"/>
            <a:ext cx="9144000" cy="536448"/>
          </a:xfrm>
          <a:prstGeom prst="rect">
            <a:avLst/>
          </a:prstGeom>
        </p:spPr>
      </p:pic>
    </p:spTree>
    <p:extLst>
      <p:ext uri="{BB962C8B-B14F-4D97-AF65-F5344CB8AC3E}">
        <p14:creationId xmlns:p14="http://schemas.microsoft.com/office/powerpoint/2010/main" val="330217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4" name="Holder 4"/>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6" r:id="rId5"/>
    <p:sldLayoutId id="2147483665"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clients.sacem.fr/autorisations/evenement-sportif-occasionnel"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ugsel.org/sites/default/files/disciplines/pdf/REGLEMENT%20BADMINTON%2023-24%20Maj%20sept%2023.pdf" TargetMode="Externa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857999"/>
          </a:xfrm>
          <a:prstGeom prst="rect">
            <a:avLst/>
          </a:prstGeom>
        </p:spPr>
      </p:pic>
      <p:pic>
        <p:nvPicPr>
          <p:cNvPr id="3" name="object 3"/>
          <p:cNvPicPr/>
          <p:nvPr/>
        </p:nvPicPr>
        <p:blipFill>
          <a:blip r:embed="rId3" cstate="print"/>
          <a:stretch>
            <a:fillRect/>
          </a:stretch>
        </p:blipFill>
        <p:spPr>
          <a:xfrm>
            <a:off x="7022767" y="5800817"/>
            <a:ext cx="222681" cy="240919"/>
          </a:xfrm>
          <a:prstGeom prst="rect">
            <a:avLst/>
          </a:prstGeom>
        </p:spPr>
      </p:pic>
      <p:pic>
        <p:nvPicPr>
          <p:cNvPr id="4" name="object 4"/>
          <p:cNvPicPr/>
          <p:nvPr/>
        </p:nvPicPr>
        <p:blipFill>
          <a:blip r:embed="rId4" cstate="print"/>
          <a:stretch>
            <a:fillRect/>
          </a:stretch>
        </p:blipFill>
        <p:spPr>
          <a:xfrm>
            <a:off x="7540407" y="5798227"/>
            <a:ext cx="205270" cy="242214"/>
          </a:xfrm>
          <a:prstGeom prst="rect">
            <a:avLst/>
          </a:prstGeom>
        </p:spPr>
      </p:pic>
      <p:grpSp>
        <p:nvGrpSpPr>
          <p:cNvPr id="5" name="object 5"/>
          <p:cNvGrpSpPr/>
          <p:nvPr/>
        </p:nvGrpSpPr>
        <p:grpSpPr>
          <a:xfrm>
            <a:off x="7770687" y="5798234"/>
            <a:ext cx="417195" cy="245110"/>
            <a:chOff x="7770687" y="5798234"/>
            <a:chExt cx="417195" cy="245110"/>
          </a:xfrm>
        </p:grpSpPr>
        <p:pic>
          <p:nvPicPr>
            <p:cNvPr id="6" name="object 6"/>
            <p:cNvPicPr/>
            <p:nvPr/>
          </p:nvPicPr>
          <p:blipFill>
            <a:blip r:embed="rId5" cstate="print"/>
            <a:stretch>
              <a:fillRect/>
            </a:stretch>
          </p:blipFill>
          <p:spPr>
            <a:xfrm>
              <a:off x="8038721" y="5798234"/>
              <a:ext cx="148742" cy="243509"/>
            </a:xfrm>
            <a:prstGeom prst="rect">
              <a:avLst/>
            </a:prstGeom>
          </p:spPr>
        </p:pic>
        <p:pic>
          <p:nvPicPr>
            <p:cNvPr id="7" name="object 7"/>
            <p:cNvPicPr/>
            <p:nvPr/>
          </p:nvPicPr>
          <p:blipFill>
            <a:blip r:embed="rId6" cstate="print"/>
            <a:stretch>
              <a:fillRect/>
            </a:stretch>
          </p:blipFill>
          <p:spPr>
            <a:xfrm>
              <a:off x="7770687" y="5799536"/>
              <a:ext cx="238645" cy="243497"/>
            </a:xfrm>
            <a:prstGeom prst="rect">
              <a:avLst/>
            </a:prstGeom>
          </p:spPr>
        </p:pic>
      </p:grpSp>
      <p:pic>
        <p:nvPicPr>
          <p:cNvPr id="8" name="object 8"/>
          <p:cNvPicPr/>
          <p:nvPr/>
        </p:nvPicPr>
        <p:blipFill>
          <a:blip r:embed="rId7" cstate="print"/>
          <a:stretch>
            <a:fillRect/>
          </a:stretch>
        </p:blipFill>
        <p:spPr>
          <a:xfrm>
            <a:off x="7273211" y="5798241"/>
            <a:ext cx="247497" cy="242849"/>
          </a:xfrm>
          <a:prstGeom prst="rect">
            <a:avLst/>
          </a:prstGeom>
        </p:spPr>
      </p:pic>
      <p:grpSp>
        <p:nvGrpSpPr>
          <p:cNvPr id="9" name="object 9"/>
          <p:cNvGrpSpPr/>
          <p:nvPr/>
        </p:nvGrpSpPr>
        <p:grpSpPr>
          <a:xfrm>
            <a:off x="7060844" y="5026637"/>
            <a:ext cx="1063625" cy="652780"/>
            <a:chOff x="7060844" y="5026637"/>
            <a:chExt cx="1063625" cy="652780"/>
          </a:xfrm>
        </p:grpSpPr>
        <p:sp>
          <p:nvSpPr>
            <p:cNvPr id="10" name="object 10"/>
            <p:cNvSpPr/>
            <p:nvPr/>
          </p:nvSpPr>
          <p:spPr>
            <a:xfrm>
              <a:off x="7305535" y="5026647"/>
              <a:ext cx="603885" cy="640080"/>
            </a:xfrm>
            <a:custGeom>
              <a:avLst/>
              <a:gdLst/>
              <a:ahLst/>
              <a:cxnLst/>
              <a:rect l="l" t="t" r="r" b="b"/>
              <a:pathLst>
                <a:path w="603884" h="640079">
                  <a:moveTo>
                    <a:pt x="240182" y="420420"/>
                  </a:moveTo>
                  <a:lnTo>
                    <a:pt x="238963" y="371589"/>
                  </a:lnTo>
                  <a:lnTo>
                    <a:pt x="234276" y="323570"/>
                  </a:lnTo>
                  <a:lnTo>
                    <a:pt x="226136" y="276860"/>
                  </a:lnTo>
                  <a:lnTo>
                    <a:pt x="214553" y="231965"/>
                  </a:lnTo>
                  <a:lnTo>
                    <a:pt x="199555" y="189369"/>
                  </a:lnTo>
                  <a:lnTo>
                    <a:pt x="181152" y="149567"/>
                  </a:lnTo>
                  <a:lnTo>
                    <a:pt x="159385" y="113055"/>
                  </a:lnTo>
                  <a:lnTo>
                    <a:pt x="134264" y="80327"/>
                  </a:lnTo>
                  <a:lnTo>
                    <a:pt x="105803" y="51879"/>
                  </a:lnTo>
                  <a:lnTo>
                    <a:pt x="74041" y="28206"/>
                  </a:lnTo>
                  <a:lnTo>
                    <a:pt x="17462" y="1854"/>
                  </a:lnTo>
                  <a:lnTo>
                    <a:pt x="0" y="0"/>
                  </a:lnTo>
                  <a:lnTo>
                    <a:pt x="4394" y="12649"/>
                  </a:lnTo>
                  <a:lnTo>
                    <a:pt x="27419" y="39560"/>
                  </a:lnTo>
                  <a:lnTo>
                    <a:pt x="49898" y="67665"/>
                  </a:lnTo>
                  <a:lnTo>
                    <a:pt x="92252" y="129832"/>
                  </a:lnTo>
                  <a:lnTo>
                    <a:pt x="111645" y="165087"/>
                  </a:lnTo>
                  <a:lnTo>
                    <a:pt x="129501" y="203885"/>
                  </a:lnTo>
                  <a:lnTo>
                    <a:pt x="145605" y="246837"/>
                  </a:lnTo>
                  <a:lnTo>
                    <a:pt x="159702" y="294525"/>
                  </a:lnTo>
                  <a:lnTo>
                    <a:pt x="171526" y="347535"/>
                  </a:lnTo>
                  <a:lnTo>
                    <a:pt x="180873" y="406463"/>
                  </a:lnTo>
                  <a:lnTo>
                    <a:pt x="187464" y="471893"/>
                  </a:lnTo>
                  <a:lnTo>
                    <a:pt x="191071" y="544410"/>
                  </a:lnTo>
                  <a:lnTo>
                    <a:pt x="191452" y="624611"/>
                  </a:lnTo>
                  <a:lnTo>
                    <a:pt x="192989" y="638594"/>
                  </a:lnTo>
                  <a:lnTo>
                    <a:pt x="222745" y="566889"/>
                  </a:lnTo>
                  <a:lnTo>
                    <a:pt x="232092" y="518566"/>
                  </a:lnTo>
                  <a:lnTo>
                    <a:pt x="237896" y="469582"/>
                  </a:lnTo>
                  <a:lnTo>
                    <a:pt x="240182" y="420420"/>
                  </a:lnTo>
                  <a:close/>
                </a:path>
                <a:path w="603884" h="640079">
                  <a:moveTo>
                    <a:pt x="603516" y="41833"/>
                  </a:moveTo>
                  <a:lnTo>
                    <a:pt x="597687" y="37033"/>
                  </a:lnTo>
                  <a:lnTo>
                    <a:pt x="581837" y="37477"/>
                  </a:lnTo>
                  <a:lnTo>
                    <a:pt x="567829" y="39573"/>
                  </a:lnTo>
                  <a:lnTo>
                    <a:pt x="510743" y="54127"/>
                  </a:lnTo>
                  <a:lnTo>
                    <a:pt x="461340" y="74231"/>
                  </a:lnTo>
                  <a:lnTo>
                    <a:pt x="419138" y="99225"/>
                  </a:lnTo>
                  <a:lnTo>
                    <a:pt x="383641" y="128435"/>
                  </a:lnTo>
                  <a:lnTo>
                    <a:pt x="354355" y="161213"/>
                  </a:lnTo>
                  <a:lnTo>
                    <a:pt x="330796" y="196888"/>
                  </a:lnTo>
                  <a:lnTo>
                    <a:pt x="312483" y="234784"/>
                  </a:lnTo>
                  <a:lnTo>
                    <a:pt x="298907" y="274256"/>
                  </a:lnTo>
                  <a:lnTo>
                    <a:pt x="289598" y="314617"/>
                  </a:lnTo>
                  <a:lnTo>
                    <a:pt x="284048" y="355219"/>
                  </a:lnTo>
                  <a:lnTo>
                    <a:pt x="281774" y="395389"/>
                  </a:lnTo>
                  <a:lnTo>
                    <a:pt x="282282" y="434479"/>
                  </a:lnTo>
                  <a:lnTo>
                    <a:pt x="289712" y="506704"/>
                  </a:lnTo>
                  <a:lnTo>
                    <a:pt x="302412" y="566585"/>
                  </a:lnTo>
                  <a:lnTo>
                    <a:pt x="305562" y="572871"/>
                  </a:lnTo>
                  <a:lnTo>
                    <a:pt x="308914" y="570865"/>
                  </a:lnTo>
                  <a:lnTo>
                    <a:pt x="312051" y="561251"/>
                  </a:lnTo>
                  <a:lnTo>
                    <a:pt x="314502" y="544741"/>
                  </a:lnTo>
                  <a:lnTo>
                    <a:pt x="322668" y="482193"/>
                  </a:lnTo>
                  <a:lnTo>
                    <a:pt x="333095" y="424929"/>
                  </a:lnTo>
                  <a:lnTo>
                    <a:pt x="345871" y="372529"/>
                  </a:lnTo>
                  <a:lnTo>
                    <a:pt x="361149" y="324624"/>
                  </a:lnTo>
                  <a:lnTo>
                    <a:pt x="379031" y="280797"/>
                  </a:lnTo>
                  <a:lnTo>
                    <a:pt x="399656" y="240665"/>
                  </a:lnTo>
                  <a:lnTo>
                    <a:pt x="423125" y="203835"/>
                  </a:lnTo>
                  <a:lnTo>
                    <a:pt x="449567" y="169913"/>
                  </a:lnTo>
                  <a:lnTo>
                    <a:pt x="479107" y="138518"/>
                  </a:lnTo>
                  <a:lnTo>
                    <a:pt x="511860" y="109232"/>
                  </a:lnTo>
                  <a:lnTo>
                    <a:pt x="547941" y="81673"/>
                  </a:lnTo>
                  <a:lnTo>
                    <a:pt x="587489" y="55448"/>
                  </a:lnTo>
                  <a:lnTo>
                    <a:pt x="603516" y="41833"/>
                  </a:lnTo>
                  <a:close/>
                </a:path>
              </a:pathLst>
            </a:custGeom>
            <a:solidFill>
              <a:srgbClr val="F2BE19"/>
            </a:solidFill>
          </p:spPr>
          <p:txBody>
            <a:bodyPr wrap="square" lIns="0" tIns="0" rIns="0" bIns="0" rtlCol="0"/>
            <a:lstStyle/>
            <a:p>
              <a:endParaRPr/>
            </a:p>
          </p:txBody>
        </p:sp>
        <p:sp>
          <p:nvSpPr>
            <p:cNvPr id="11" name="object 11"/>
            <p:cNvSpPr/>
            <p:nvPr/>
          </p:nvSpPr>
          <p:spPr>
            <a:xfrm>
              <a:off x="7686065" y="5267270"/>
              <a:ext cx="438784" cy="412115"/>
            </a:xfrm>
            <a:custGeom>
              <a:avLst/>
              <a:gdLst/>
              <a:ahLst/>
              <a:cxnLst/>
              <a:rect l="l" t="t" r="r" b="b"/>
              <a:pathLst>
                <a:path w="438784" h="412114">
                  <a:moveTo>
                    <a:pt x="389648" y="0"/>
                  </a:moveTo>
                  <a:lnTo>
                    <a:pt x="327641" y="3599"/>
                  </a:lnTo>
                  <a:lnTo>
                    <a:pt x="272376" y="13887"/>
                  </a:lnTo>
                  <a:lnTo>
                    <a:pt x="223486" y="30093"/>
                  </a:lnTo>
                  <a:lnTo>
                    <a:pt x="180603" y="51451"/>
                  </a:lnTo>
                  <a:lnTo>
                    <a:pt x="143359" y="77192"/>
                  </a:lnTo>
                  <a:lnTo>
                    <a:pt x="111384" y="106547"/>
                  </a:lnTo>
                  <a:lnTo>
                    <a:pt x="84312" y="138749"/>
                  </a:lnTo>
                  <a:lnTo>
                    <a:pt x="61774" y="173030"/>
                  </a:lnTo>
                  <a:lnTo>
                    <a:pt x="43401" y="208620"/>
                  </a:lnTo>
                  <a:lnTo>
                    <a:pt x="28827" y="244752"/>
                  </a:lnTo>
                  <a:lnTo>
                    <a:pt x="9599" y="315569"/>
                  </a:lnTo>
                  <a:lnTo>
                    <a:pt x="1145" y="379335"/>
                  </a:lnTo>
                  <a:lnTo>
                    <a:pt x="0" y="410083"/>
                  </a:lnTo>
                  <a:lnTo>
                    <a:pt x="4229" y="412076"/>
                  </a:lnTo>
                  <a:lnTo>
                    <a:pt x="12065" y="401561"/>
                  </a:lnTo>
                  <a:lnTo>
                    <a:pt x="17551" y="390144"/>
                  </a:lnTo>
                  <a:lnTo>
                    <a:pt x="45911" y="329741"/>
                  </a:lnTo>
                  <a:lnTo>
                    <a:pt x="74748" y="276452"/>
                  </a:lnTo>
                  <a:lnTo>
                    <a:pt x="104401" y="229692"/>
                  </a:lnTo>
                  <a:lnTo>
                    <a:pt x="135212" y="188880"/>
                  </a:lnTo>
                  <a:lnTo>
                    <a:pt x="167520" y="153432"/>
                  </a:lnTo>
                  <a:lnTo>
                    <a:pt x="201665" y="122765"/>
                  </a:lnTo>
                  <a:lnTo>
                    <a:pt x="237989" y="96296"/>
                  </a:lnTo>
                  <a:lnTo>
                    <a:pt x="276832" y="73442"/>
                  </a:lnTo>
                  <a:lnTo>
                    <a:pt x="318533" y="53619"/>
                  </a:lnTo>
                  <a:lnTo>
                    <a:pt x="363433" y="36246"/>
                  </a:lnTo>
                  <a:lnTo>
                    <a:pt x="411873" y="20739"/>
                  </a:lnTo>
                  <a:lnTo>
                    <a:pt x="432050" y="13093"/>
                  </a:lnTo>
                  <a:lnTo>
                    <a:pt x="438340" y="7110"/>
                  </a:lnTo>
                  <a:lnTo>
                    <a:pt x="435162" y="3049"/>
                  </a:lnTo>
                  <a:lnTo>
                    <a:pt x="426935" y="1168"/>
                  </a:lnTo>
                  <a:lnTo>
                    <a:pt x="416327" y="455"/>
                  </a:lnTo>
                  <a:lnTo>
                    <a:pt x="407854" y="112"/>
                  </a:lnTo>
                  <a:lnTo>
                    <a:pt x="399600" y="5"/>
                  </a:lnTo>
                  <a:lnTo>
                    <a:pt x="389648" y="0"/>
                  </a:lnTo>
                  <a:close/>
                </a:path>
              </a:pathLst>
            </a:custGeom>
            <a:solidFill>
              <a:srgbClr val="F15A29"/>
            </a:solidFill>
          </p:spPr>
          <p:txBody>
            <a:bodyPr wrap="square" lIns="0" tIns="0" rIns="0" bIns="0" rtlCol="0"/>
            <a:lstStyle/>
            <a:p>
              <a:endParaRPr/>
            </a:p>
          </p:txBody>
        </p:sp>
        <p:sp>
          <p:nvSpPr>
            <p:cNvPr id="12" name="object 12"/>
            <p:cNvSpPr/>
            <p:nvPr/>
          </p:nvSpPr>
          <p:spPr>
            <a:xfrm>
              <a:off x="7060844" y="5220091"/>
              <a:ext cx="349885" cy="392430"/>
            </a:xfrm>
            <a:custGeom>
              <a:avLst/>
              <a:gdLst/>
              <a:ahLst/>
              <a:cxnLst/>
              <a:rect l="l" t="t" r="r" b="b"/>
              <a:pathLst>
                <a:path w="349884" h="392429">
                  <a:moveTo>
                    <a:pt x="65797" y="0"/>
                  </a:moveTo>
                  <a:lnTo>
                    <a:pt x="34271" y="737"/>
                  </a:lnTo>
                  <a:lnTo>
                    <a:pt x="11358" y="3559"/>
                  </a:lnTo>
                  <a:lnTo>
                    <a:pt x="0" y="7633"/>
                  </a:lnTo>
                  <a:lnTo>
                    <a:pt x="3135" y="12128"/>
                  </a:lnTo>
                  <a:lnTo>
                    <a:pt x="33209" y="22176"/>
                  </a:lnTo>
                  <a:lnTo>
                    <a:pt x="58248" y="32181"/>
                  </a:lnTo>
                  <a:lnTo>
                    <a:pt x="122150" y="67538"/>
                  </a:lnTo>
                  <a:lnTo>
                    <a:pt x="158538" y="95045"/>
                  </a:lnTo>
                  <a:lnTo>
                    <a:pt x="196237" y="130541"/>
                  </a:lnTo>
                  <a:lnTo>
                    <a:pt x="234008" y="175104"/>
                  </a:lnTo>
                  <a:lnTo>
                    <a:pt x="270615" y="229810"/>
                  </a:lnTo>
                  <a:lnTo>
                    <a:pt x="304822" y="295738"/>
                  </a:lnTo>
                  <a:lnTo>
                    <a:pt x="335393" y="373964"/>
                  </a:lnTo>
                  <a:lnTo>
                    <a:pt x="343837" y="392181"/>
                  </a:lnTo>
                  <a:lnTo>
                    <a:pt x="348301" y="389734"/>
                  </a:lnTo>
                  <a:lnTo>
                    <a:pt x="349714" y="375157"/>
                  </a:lnTo>
                  <a:lnTo>
                    <a:pt x="349007" y="356984"/>
                  </a:lnTo>
                  <a:lnTo>
                    <a:pt x="341424" y="301777"/>
                  </a:lnTo>
                  <a:lnTo>
                    <a:pt x="328678" y="250007"/>
                  </a:lnTo>
                  <a:lnTo>
                    <a:pt x="311279" y="202043"/>
                  </a:lnTo>
                  <a:lnTo>
                    <a:pt x="289738" y="158258"/>
                  </a:lnTo>
                  <a:lnTo>
                    <a:pt x="264564" y="119024"/>
                  </a:lnTo>
                  <a:lnTo>
                    <a:pt x="236267" y="84712"/>
                  </a:lnTo>
                  <a:lnTo>
                    <a:pt x="205358" y="55695"/>
                  </a:lnTo>
                  <a:lnTo>
                    <a:pt x="172347" y="32343"/>
                  </a:lnTo>
                  <a:lnTo>
                    <a:pt x="137742" y="15029"/>
                  </a:lnTo>
                  <a:lnTo>
                    <a:pt x="102056" y="4124"/>
                  </a:lnTo>
                  <a:lnTo>
                    <a:pt x="65797" y="0"/>
                  </a:lnTo>
                  <a:close/>
                </a:path>
              </a:pathLst>
            </a:custGeom>
            <a:solidFill>
              <a:srgbClr val="00BAD5"/>
            </a:solidFill>
          </p:spPr>
          <p:txBody>
            <a:bodyPr wrap="square" lIns="0" tIns="0" rIns="0" bIns="0" rtlCol="0"/>
            <a:lstStyle/>
            <a:p>
              <a:endParaRPr/>
            </a:p>
          </p:txBody>
        </p:sp>
        <p:pic>
          <p:nvPicPr>
            <p:cNvPr id="13" name="object 13"/>
            <p:cNvPicPr/>
            <p:nvPr/>
          </p:nvPicPr>
          <p:blipFill>
            <a:blip cstate="print"/>
            <a:stretch>
              <a:fillRect/>
            </a:stretch>
          </p:blipFill>
          <p:spPr>
            <a:xfrm>
              <a:off x="7551149" y="5040014"/>
              <a:ext cx="97004" cy="120776"/>
            </a:xfrm>
            <a:prstGeom prst="rect">
              <a:avLst/>
            </a:prstGeom>
          </p:spPr>
        </p:pic>
        <p:pic>
          <p:nvPicPr>
            <p:cNvPr id="14" name="object 14"/>
            <p:cNvPicPr/>
            <p:nvPr/>
          </p:nvPicPr>
          <p:blipFill>
            <a:blip r:embed="rId8" cstate="print"/>
            <a:stretch>
              <a:fillRect/>
            </a:stretch>
          </p:blipFill>
          <p:spPr>
            <a:xfrm>
              <a:off x="7784131" y="5186257"/>
              <a:ext cx="105295" cy="116069"/>
            </a:xfrm>
            <a:prstGeom prst="rect">
              <a:avLst/>
            </a:prstGeom>
          </p:spPr>
        </p:pic>
        <p:pic>
          <p:nvPicPr>
            <p:cNvPr id="15" name="object 15"/>
            <p:cNvPicPr/>
            <p:nvPr/>
          </p:nvPicPr>
          <p:blipFill>
            <a:blip r:embed="rId9" cstate="print"/>
            <a:stretch>
              <a:fillRect/>
            </a:stretch>
          </p:blipFill>
          <p:spPr>
            <a:xfrm>
              <a:off x="7256826" y="5141448"/>
              <a:ext cx="99885" cy="118746"/>
            </a:xfrm>
            <a:prstGeom prst="rect">
              <a:avLst/>
            </a:prstGeom>
          </p:spPr>
        </p:pic>
      </p:grpSp>
      <p:pic>
        <p:nvPicPr>
          <p:cNvPr id="16" name="object 16"/>
          <p:cNvPicPr/>
          <p:nvPr/>
        </p:nvPicPr>
        <p:blipFill>
          <a:blip r:embed="rId10" cstate="print"/>
          <a:stretch>
            <a:fillRect/>
          </a:stretch>
        </p:blipFill>
        <p:spPr>
          <a:xfrm>
            <a:off x="6631646" y="6161873"/>
            <a:ext cx="1925365" cy="327705"/>
          </a:xfrm>
          <a:prstGeom prst="rect">
            <a:avLst/>
          </a:prstGeom>
        </p:spPr>
      </p:pic>
      <p:sp>
        <p:nvSpPr>
          <p:cNvPr id="17" name="object 17"/>
          <p:cNvSpPr/>
          <p:nvPr/>
        </p:nvSpPr>
        <p:spPr>
          <a:xfrm>
            <a:off x="1872000" y="953999"/>
            <a:ext cx="0" cy="1782445"/>
          </a:xfrm>
          <a:custGeom>
            <a:avLst/>
            <a:gdLst/>
            <a:ahLst/>
            <a:cxnLst/>
            <a:rect l="l" t="t" r="r" b="b"/>
            <a:pathLst>
              <a:path h="1782445">
                <a:moveTo>
                  <a:pt x="0" y="0"/>
                </a:moveTo>
                <a:lnTo>
                  <a:pt x="0" y="1782000"/>
                </a:lnTo>
              </a:path>
            </a:pathLst>
          </a:custGeom>
          <a:ln w="12700">
            <a:solidFill>
              <a:srgbClr val="FFFFFF"/>
            </a:solidFill>
          </a:ln>
        </p:spPr>
        <p:txBody>
          <a:bodyPr wrap="square" lIns="0" tIns="0" rIns="0" bIns="0" rtlCol="0"/>
          <a:lstStyle/>
          <a:p>
            <a:endParaRPr/>
          </a:p>
        </p:txBody>
      </p:sp>
      <p:sp>
        <p:nvSpPr>
          <p:cNvPr id="18" name="object 18"/>
          <p:cNvSpPr txBox="1"/>
          <p:nvPr/>
        </p:nvSpPr>
        <p:spPr>
          <a:xfrm>
            <a:off x="2075299" y="814299"/>
            <a:ext cx="5302885" cy="1263295"/>
          </a:xfrm>
          <a:prstGeom prst="rect">
            <a:avLst/>
          </a:prstGeom>
        </p:spPr>
        <p:txBody>
          <a:bodyPr vert="horz" wrap="square" lIns="0" tIns="104140" rIns="0" bIns="0" rtlCol="0">
            <a:spAutoFit/>
          </a:bodyPr>
          <a:lstStyle/>
          <a:p>
            <a:pPr marL="12700" marR="5080">
              <a:lnSpc>
                <a:spcPts val="4100"/>
              </a:lnSpc>
              <a:spcBef>
                <a:spcPts val="820"/>
              </a:spcBef>
            </a:pPr>
            <a:r>
              <a:rPr lang="fr-FR" sz="4000" b="1" cap="small" dirty="0">
                <a:solidFill>
                  <a:srgbClr val="FFFFFF"/>
                </a:solidFill>
                <a:latin typeface="Calibri"/>
                <a:cs typeface="Calibri"/>
              </a:rPr>
              <a:t>Guide de l’organisateur</a:t>
            </a:r>
          </a:p>
          <a:p>
            <a:pPr marL="12700" marR="5080" algn="l">
              <a:lnSpc>
                <a:spcPts val="4100"/>
              </a:lnSpc>
              <a:spcBef>
                <a:spcPts val="820"/>
              </a:spcBef>
            </a:pPr>
            <a:r>
              <a:rPr lang="fr-FR" sz="4000" b="1" dirty="0">
                <a:solidFill>
                  <a:srgbClr val="FFFFFF"/>
                </a:solidFill>
                <a:latin typeface="Calibri"/>
                <a:cs typeface="Calibri"/>
              </a:rPr>
              <a:t> Championnat National </a:t>
            </a:r>
            <a:endParaRPr sz="4000" dirty="0">
              <a:latin typeface="Calibri"/>
              <a:cs typeface="Calibri"/>
            </a:endParaRPr>
          </a:p>
        </p:txBody>
      </p:sp>
      <p:sp>
        <p:nvSpPr>
          <p:cNvPr id="19" name="object 19"/>
          <p:cNvSpPr txBox="1"/>
          <p:nvPr/>
        </p:nvSpPr>
        <p:spPr>
          <a:xfrm>
            <a:off x="1872000" y="2819996"/>
            <a:ext cx="2725339" cy="423193"/>
          </a:xfrm>
          <a:prstGeom prst="rect">
            <a:avLst/>
          </a:prstGeom>
          <a:solidFill>
            <a:srgbClr val="FFFFFF"/>
          </a:solidFill>
        </p:spPr>
        <p:txBody>
          <a:bodyPr vert="horz" wrap="square" lIns="0" tIns="0" rIns="0" bIns="0" rtlCol="0">
            <a:spAutoFit/>
          </a:bodyPr>
          <a:lstStyle/>
          <a:p>
            <a:pPr marL="225425" algn="l">
              <a:lnSpc>
                <a:spcPts val="3304"/>
              </a:lnSpc>
            </a:pPr>
            <a:r>
              <a:rPr lang="fr-FR" sz="2800" b="1" spc="-10" dirty="0">
                <a:solidFill>
                  <a:srgbClr val="2E3092"/>
                </a:solidFill>
                <a:latin typeface="Calibri"/>
                <a:cs typeface="Calibri"/>
              </a:rPr>
              <a:t>BADMINTON</a:t>
            </a:r>
            <a:endParaRPr sz="28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7">
            <a:extLst>
              <a:ext uri="{FF2B5EF4-FFF2-40B4-BE49-F238E27FC236}">
                <a16:creationId xmlns:a16="http://schemas.microsoft.com/office/drawing/2014/main" id="{FEB7F9FF-0BE7-17A7-6E69-8572750C24AC}"/>
              </a:ext>
            </a:extLst>
          </p:cNvPr>
          <p:cNvSpPr txBox="1"/>
          <p:nvPr/>
        </p:nvSpPr>
        <p:spPr>
          <a:xfrm>
            <a:off x="3234904" y="1519528"/>
            <a:ext cx="2674189" cy="64376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Remise des récompenses / remise de trophée à la ville.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Marseillaise </a:t>
            </a:r>
          </a:p>
        </p:txBody>
      </p:sp>
      <p:sp>
        <p:nvSpPr>
          <p:cNvPr id="4" name="object 5">
            <a:extLst>
              <a:ext uri="{FF2B5EF4-FFF2-40B4-BE49-F238E27FC236}">
                <a16:creationId xmlns:a16="http://schemas.microsoft.com/office/drawing/2014/main" id="{A6903F5F-0239-23A2-DE3E-4A4BEE7CE29E}"/>
              </a:ext>
            </a:extLst>
          </p:cNvPr>
          <p:cNvSpPr txBox="1"/>
          <p:nvPr/>
        </p:nvSpPr>
        <p:spPr>
          <a:xfrm>
            <a:off x="3128874" y="2671466"/>
            <a:ext cx="65" cy="615553"/>
          </a:xfrm>
          <a:prstGeom prst="rect">
            <a:avLst/>
          </a:prstGeom>
        </p:spPr>
        <p:txBody>
          <a:bodyPr vert="horz" wrap="none" lIns="0" tIns="0" rIns="0" bIns="0" rtlCol="0" anchor="t">
            <a:spAutoFit/>
          </a:bodyPr>
          <a:lstStyle/>
          <a:p>
            <a:pPr>
              <a:lnSpc>
                <a:spcPct val="100000"/>
              </a:lnSpc>
              <a:spcBef>
                <a:spcPts val="65"/>
              </a:spcBef>
            </a:pPr>
            <a:endParaRPr sz="2000" dirty="0">
              <a:latin typeface="Calibri"/>
              <a:cs typeface="Calibri"/>
            </a:endParaRPr>
          </a:p>
          <a:p>
            <a:pPr>
              <a:lnSpc>
                <a:spcPct val="100000"/>
              </a:lnSpc>
              <a:spcBef>
                <a:spcPts val="35"/>
              </a:spcBef>
            </a:pPr>
            <a:endParaRPr sz="2000" dirty="0">
              <a:latin typeface="Calibri"/>
              <a:cs typeface="Calibri"/>
            </a:endParaRPr>
          </a:p>
        </p:txBody>
      </p:sp>
      <p:sp>
        <p:nvSpPr>
          <p:cNvPr id="11" name="object 4">
            <a:extLst>
              <a:ext uri="{FF2B5EF4-FFF2-40B4-BE49-F238E27FC236}">
                <a16:creationId xmlns:a16="http://schemas.microsoft.com/office/drawing/2014/main" id="{CD46FC91-95D3-989C-A41D-33DD7F657F99}"/>
              </a:ext>
            </a:extLst>
          </p:cNvPr>
          <p:cNvSpPr txBox="1">
            <a:spLocks/>
          </p:cNvSpPr>
          <p:nvPr/>
        </p:nvSpPr>
        <p:spPr>
          <a:xfrm>
            <a:off x="198243" y="1130963"/>
            <a:ext cx="2674189" cy="309059"/>
          </a:xfrm>
          <a:prstGeom prst="rect">
            <a:avLst/>
          </a:prstGeom>
          <a:noFill/>
        </p:spPr>
        <p:txBody>
          <a:bodyPr vert="horz" wrap="square" lIns="0" tIns="1270" rIns="0" bIns="0" rtlCol="0" anchor="ctr" anchorCtr="1">
            <a:noAutofit/>
          </a:bodyPr>
          <a:lstStyle>
            <a:lvl1pPr>
              <a:defRPr>
                <a:latin typeface="+mj-lt"/>
                <a:ea typeface="+mj-ea"/>
                <a:cs typeface="+mj-cs"/>
              </a:defRPr>
            </a:lvl1pPr>
          </a:lstStyle>
          <a:p>
            <a:pPr algn="ctr">
              <a:spcBef>
                <a:spcPts val="10"/>
              </a:spcBef>
            </a:pPr>
            <a:r>
              <a:rPr lang="fr-FR" sz="2000" b="1" dirty="0">
                <a:solidFill>
                  <a:srgbClr val="2E3092"/>
                </a:solidFill>
              </a:rPr>
              <a:t>Cérémonie d’ouverture</a:t>
            </a:r>
            <a:endParaRPr lang="fr-FR" sz="2000" b="1" dirty="0"/>
          </a:p>
        </p:txBody>
      </p:sp>
      <p:sp>
        <p:nvSpPr>
          <p:cNvPr id="12" name="object 4">
            <a:extLst>
              <a:ext uri="{FF2B5EF4-FFF2-40B4-BE49-F238E27FC236}">
                <a16:creationId xmlns:a16="http://schemas.microsoft.com/office/drawing/2014/main" id="{2325303C-D518-F676-A232-B218BB6F3661}"/>
              </a:ext>
            </a:extLst>
          </p:cNvPr>
          <p:cNvSpPr txBox="1">
            <a:spLocks/>
          </p:cNvSpPr>
          <p:nvPr/>
        </p:nvSpPr>
        <p:spPr>
          <a:xfrm>
            <a:off x="3234938" y="1141359"/>
            <a:ext cx="2674123"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Cérémonie de clôture </a:t>
            </a:r>
            <a:endParaRPr lang="fr-FR" sz="2000" b="1" dirty="0"/>
          </a:p>
        </p:txBody>
      </p:sp>
      <p:sp>
        <p:nvSpPr>
          <p:cNvPr id="13" name="object 4">
            <a:extLst>
              <a:ext uri="{FF2B5EF4-FFF2-40B4-BE49-F238E27FC236}">
                <a16:creationId xmlns:a16="http://schemas.microsoft.com/office/drawing/2014/main" id="{52FB77DA-8719-1143-E891-866A1C524EAD}"/>
              </a:ext>
            </a:extLst>
          </p:cNvPr>
          <p:cNvSpPr txBox="1">
            <a:spLocks/>
          </p:cNvSpPr>
          <p:nvPr/>
        </p:nvSpPr>
        <p:spPr>
          <a:xfrm>
            <a:off x="6268346" y="1141359"/>
            <a:ext cx="2674189"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Autres soirées </a:t>
            </a:r>
          </a:p>
        </p:txBody>
      </p:sp>
      <p:grpSp>
        <p:nvGrpSpPr>
          <p:cNvPr id="14" name="object 34">
            <a:extLst>
              <a:ext uri="{FF2B5EF4-FFF2-40B4-BE49-F238E27FC236}">
                <a16:creationId xmlns:a16="http://schemas.microsoft.com/office/drawing/2014/main" id="{E04331B8-3989-E898-45B2-0B7E25003C55}"/>
              </a:ext>
            </a:extLst>
          </p:cNvPr>
          <p:cNvGrpSpPr/>
          <p:nvPr/>
        </p:nvGrpSpPr>
        <p:grpSpPr>
          <a:xfrm>
            <a:off x="1041111" y="594270"/>
            <a:ext cx="387214" cy="369675"/>
            <a:chOff x="1122715" y="2559591"/>
            <a:chExt cx="374849" cy="378475"/>
          </a:xfrm>
        </p:grpSpPr>
        <p:sp>
          <p:nvSpPr>
            <p:cNvPr id="15" name="object 35">
              <a:extLst>
                <a:ext uri="{FF2B5EF4-FFF2-40B4-BE49-F238E27FC236}">
                  <a16:creationId xmlns:a16="http://schemas.microsoft.com/office/drawing/2014/main" id="{00C6FCD3-2719-6469-4D6F-56ADE7956D32}"/>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6" name="object 36">
              <a:extLst>
                <a:ext uri="{FF2B5EF4-FFF2-40B4-BE49-F238E27FC236}">
                  <a16:creationId xmlns:a16="http://schemas.microsoft.com/office/drawing/2014/main" id="{D2081717-D79B-BB6F-B4CE-1B79BBBB3A07}"/>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1A13CF31-0E05-96C5-2E2A-8C6988CAAC57}"/>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pSp>
        <p:nvGrpSpPr>
          <p:cNvPr id="19" name="object 34">
            <a:extLst>
              <a:ext uri="{FF2B5EF4-FFF2-40B4-BE49-F238E27FC236}">
                <a16:creationId xmlns:a16="http://schemas.microsoft.com/office/drawing/2014/main" id="{9874D6B0-1B84-7753-36F3-5CFC307F39BE}"/>
              </a:ext>
            </a:extLst>
          </p:cNvPr>
          <p:cNvGrpSpPr/>
          <p:nvPr/>
        </p:nvGrpSpPr>
        <p:grpSpPr>
          <a:xfrm>
            <a:off x="1048886" y="3750566"/>
            <a:ext cx="387214" cy="369675"/>
            <a:chOff x="1122715" y="2559591"/>
            <a:chExt cx="374849" cy="378475"/>
          </a:xfrm>
        </p:grpSpPr>
        <p:sp>
          <p:nvSpPr>
            <p:cNvPr id="20" name="object 35">
              <a:extLst>
                <a:ext uri="{FF2B5EF4-FFF2-40B4-BE49-F238E27FC236}">
                  <a16:creationId xmlns:a16="http://schemas.microsoft.com/office/drawing/2014/main" id="{171BA3AC-C86D-B243-126D-EA51981F2A6C}"/>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21" name="object 36">
              <a:extLst>
                <a:ext uri="{FF2B5EF4-FFF2-40B4-BE49-F238E27FC236}">
                  <a16:creationId xmlns:a16="http://schemas.microsoft.com/office/drawing/2014/main" id="{29E73796-7FCA-A966-B87F-10BF097BF848}"/>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22" name="object 37">
              <a:extLst>
                <a:ext uri="{FF2B5EF4-FFF2-40B4-BE49-F238E27FC236}">
                  <a16:creationId xmlns:a16="http://schemas.microsoft.com/office/drawing/2014/main" id="{4CF9A1C5-B84A-7F61-CCAC-7CF2FE31FED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24" name="object 4">
            <a:extLst>
              <a:ext uri="{FF2B5EF4-FFF2-40B4-BE49-F238E27FC236}">
                <a16:creationId xmlns:a16="http://schemas.microsoft.com/office/drawing/2014/main" id="{DB70397D-6EB5-F23F-04F4-A2AC4622BBE8}"/>
              </a:ext>
            </a:extLst>
          </p:cNvPr>
          <p:cNvSpPr txBox="1">
            <a:spLocks/>
          </p:cNvSpPr>
          <p:nvPr/>
        </p:nvSpPr>
        <p:spPr>
          <a:xfrm>
            <a:off x="244087" y="4438412"/>
            <a:ext cx="2726735"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Sur la compétition</a:t>
            </a:r>
            <a:endParaRPr lang="fr-FR" sz="2000" b="1" dirty="0"/>
          </a:p>
        </p:txBody>
      </p:sp>
      <p:sp>
        <p:nvSpPr>
          <p:cNvPr id="25" name="object 4">
            <a:extLst>
              <a:ext uri="{FF2B5EF4-FFF2-40B4-BE49-F238E27FC236}">
                <a16:creationId xmlns:a16="http://schemas.microsoft.com/office/drawing/2014/main" id="{E48E8182-473D-E6A0-F1A0-7AFAC979133F}"/>
              </a:ext>
            </a:extLst>
          </p:cNvPr>
          <p:cNvSpPr txBox="1">
            <a:spLocks/>
          </p:cNvSpPr>
          <p:nvPr/>
        </p:nvSpPr>
        <p:spPr>
          <a:xfrm>
            <a:off x="6478531" y="4223903"/>
            <a:ext cx="2253817" cy="616836"/>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Invitation-Partenaires-Sponsors</a:t>
            </a:r>
            <a:endParaRPr lang="fr-FR" sz="2000" b="1" dirty="0"/>
          </a:p>
        </p:txBody>
      </p:sp>
      <p:sp>
        <p:nvSpPr>
          <p:cNvPr id="26" name="object 4">
            <a:extLst>
              <a:ext uri="{FF2B5EF4-FFF2-40B4-BE49-F238E27FC236}">
                <a16:creationId xmlns:a16="http://schemas.microsoft.com/office/drawing/2014/main" id="{8CABE96E-5EC3-88FC-4BBE-BD4A5F40A5F1}"/>
              </a:ext>
            </a:extLst>
          </p:cNvPr>
          <p:cNvSpPr txBox="1">
            <a:spLocks/>
          </p:cNvSpPr>
          <p:nvPr/>
        </p:nvSpPr>
        <p:spPr>
          <a:xfrm>
            <a:off x="3407344" y="4438412"/>
            <a:ext cx="2329308"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Réseaux sociaux</a:t>
            </a:r>
            <a:endParaRPr lang="fr-FR" sz="2000" b="1" dirty="0"/>
          </a:p>
        </p:txBody>
      </p:sp>
      <p:sp>
        <p:nvSpPr>
          <p:cNvPr id="5" name="object 7">
            <a:extLst>
              <a:ext uri="{FF2B5EF4-FFF2-40B4-BE49-F238E27FC236}">
                <a16:creationId xmlns:a16="http://schemas.microsoft.com/office/drawing/2014/main" id="{623CD7E8-7E7C-8297-8B01-4F07068054F7}"/>
              </a:ext>
            </a:extLst>
          </p:cNvPr>
          <p:cNvSpPr txBox="1"/>
          <p:nvPr/>
        </p:nvSpPr>
        <p:spPr>
          <a:xfrm>
            <a:off x="6625535" y="4731214"/>
            <a:ext cx="2157997" cy="900503"/>
          </a:xfrm>
          <a:prstGeom prst="rect">
            <a:avLst/>
          </a:prstGeom>
        </p:spPr>
        <p:txBody>
          <a:bodyPr vert="horz" wrap="square" lIns="0" tIns="12700" rIns="0" bIns="0" rtlCol="0">
            <a:spAutoFit/>
          </a:bodyPr>
          <a:lstStyle/>
          <a:p>
            <a:pPr marL="285750" indent="-285750">
              <a:lnSpc>
                <a:spcPct val="150000"/>
              </a:lnSpc>
              <a:spcBef>
                <a:spcPts val="100"/>
              </a:spcBef>
              <a:buClr>
                <a:srgbClr val="F4C009"/>
              </a:buClr>
              <a:buFont typeface="Wingdings" pitchFamily="2" charset="2"/>
              <a:buChar char="ü"/>
            </a:pPr>
            <a:endParaRPr lang="fr-FR" sz="1100" dirty="0">
              <a:solidFill>
                <a:srgbClr val="2E3092"/>
              </a:solidFill>
              <a:latin typeface="Calibri"/>
              <a:cs typeface="Calibri"/>
            </a:endParaRPr>
          </a:p>
          <a:p>
            <a:pPr>
              <a:lnSpc>
                <a:spcPct val="150000"/>
              </a:lnSpc>
              <a:spcBef>
                <a:spcPts val="100"/>
              </a:spcBef>
              <a:buClr>
                <a:srgbClr val="F4C009"/>
              </a:buClr>
            </a:pPr>
            <a:endParaRPr lang="fr-FR" sz="1200" dirty="0">
              <a:solidFill>
                <a:srgbClr val="2E3092"/>
              </a:solidFill>
              <a:latin typeface="Calibri"/>
              <a:cs typeface="Calibri"/>
            </a:endParaRPr>
          </a:p>
          <a:p>
            <a:pPr marL="12700">
              <a:lnSpc>
                <a:spcPct val="150000"/>
              </a:lnSpc>
              <a:spcBef>
                <a:spcPts val="100"/>
              </a:spcBef>
              <a:buClr>
                <a:srgbClr val="F4C009"/>
              </a:buClr>
            </a:pPr>
            <a:endParaRPr lang="fr-FR" sz="1600" b="1" dirty="0">
              <a:solidFill>
                <a:srgbClr val="2E3092"/>
              </a:solidFill>
              <a:latin typeface="Calibri"/>
              <a:cs typeface="Calibri"/>
            </a:endParaRPr>
          </a:p>
        </p:txBody>
      </p:sp>
      <p:sp>
        <p:nvSpPr>
          <p:cNvPr id="2" name="object 4">
            <a:extLst>
              <a:ext uri="{FF2B5EF4-FFF2-40B4-BE49-F238E27FC236}">
                <a16:creationId xmlns:a16="http://schemas.microsoft.com/office/drawing/2014/main" id="{E5D0B0A6-2150-37C2-DB1A-14D3A90E0D73}"/>
              </a:ext>
            </a:extLst>
          </p:cNvPr>
          <p:cNvSpPr txBox="1">
            <a:spLocks/>
          </p:cNvSpPr>
          <p:nvPr/>
        </p:nvSpPr>
        <p:spPr>
          <a:xfrm>
            <a:off x="1607455" y="655356"/>
            <a:ext cx="1335978"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Animation</a:t>
            </a:r>
            <a:endParaRPr lang="fr-FR" sz="1600" b="1" dirty="0">
              <a:latin typeface="+mn-lt"/>
            </a:endParaRPr>
          </a:p>
        </p:txBody>
      </p:sp>
      <p:sp>
        <p:nvSpPr>
          <p:cNvPr id="7" name="object 7">
            <a:extLst>
              <a:ext uri="{FF2B5EF4-FFF2-40B4-BE49-F238E27FC236}">
                <a16:creationId xmlns:a16="http://schemas.microsoft.com/office/drawing/2014/main" id="{32916C51-7B29-A4BF-C660-3C4A8AA09179}"/>
              </a:ext>
            </a:extLst>
          </p:cNvPr>
          <p:cNvSpPr txBox="1"/>
          <p:nvPr/>
        </p:nvSpPr>
        <p:spPr>
          <a:xfrm>
            <a:off x="276626" y="1514574"/>
            <a:ext cx="2674189" cy="1797928"/>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Lecture « Charte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Inclure la pastorale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Construire un moment attrayant, ludique…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Utiliser, si possible, des moyens modernes de projection et de communication.</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Inviter les différents acteurs</a:t>
            </a:r>
          </a:p>
        </p:txBody>
      </p:sp>
      <p:cxnSp>
        <p:nvCxnSpPr>
          <p:cNvPr id="31" name="Connecteur droit 30">
            <a:extLst>
              <a:ext uri="{FF2B5EF4-FFF2-40B4-BE49-F238E27FC236}">
                <a16:creationId xmlns:a16="http://schemas.microsoft.com/office/drawing/2014/main" id="{01676D0E-2501-E097-B377-DF308768D927}"/>
              </a:ext>
            </a:extLst>
          </p:cNvPr>
          <p:cNvCxnSpPr>
            <a:cxnSpLocks/>
          </p:cNvCxnSpPr>
          <p:nvPr/>
        </p:nvCxnSpPr>
        <p:spPr>
          <a:xfrm>
            <a:off x="6013003" y="1119146"/>
            <a:ext cx="2058" cy="216787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32" name="object 7">
            <a:extLst>
              <a:ext uri="{FF2B5EF4-FFF2-40B4-BE49-F238E27FC236}">
                <a16:creationId xmlns:a16="http://schemas.microsoft.com/office/drawing/2014/main" id="{663E421D-719D-085C-4C60-976937E9AC34}"/>
              </a:ext>
            </a:extLst>
          </p:cNvPr>
          <p:cNvSpPr txBox="1"/>
          <p:nvPr/>
        </p:nvSpPr>
        <p:spPr>
          <a:xfrm>
            <a:off x="6193185" y="1450418"/>
            <a:ext cx="2674189" cy="164404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Réunion Technique : résultats de la journée + organisation du lendemain (activités +matchs)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l’animation d’une autre soirée (apéritif des régions…)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Soirée festive, exemples = karaoké, spectacles, soirée récréative, gala, cinéma…</a:t>
            </a:r>
          </a:p>
        </p:txBody>
      </p:sp>
      <p:sp>
        <p:nvSpPr>
          <p:cNvPr id="36" name="object 4">
            <a:extLst>
              <a:ext uri="{FF2B5EF4-FFF2-40B4-BE49-F238E27FC236}">
                <a16:creationId xmlns:a16="http://schemas.microsoft.com/office/drawing/2014/main" id="{C94AC6CB-BDEC-32C2-65E8-5E9A6435D8A5}"/>
              </a:ext>
            </a:extLst>
          </p:cNvPr>
          <p:cNvSpPr txBox="1">
            <a:spLocks/>
          </p:cNvSpPr>
          <p:nvPr/>
        </p:nvSpPr>
        <p:spPr>
          <a:xfrm>
            <a:off x="1607454" y="3812277"/>
            <a:ext cx="2107523"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Communication</a:t>
            </a:r>
            <a:endParaRPr lang="fr-FR" sz="1600" b="1" dirty="0">
              <a:latin typeface="+mn-lt"/>
            </a:endParaRPr>
          </a:p>
        </p:txBody>
      </p:sp>
      <p:sp>
        <p:nvSpPr>
          <p:cNvPr id="37" name="object 7">
            <a:extLst>
              <a:ext uri="{FF2B5EF4-FFF2-40B4-BE49-F238E27FC236}">
                <a16:creationId xmlns:a16="http://schemas.microsoft.com/office/drawing/2014/main" id="{EDB76EC9-70E7-85EE-33A5-A513AECD6EEC}"/>
              </a:ext>
            </a:extLst>
          </p:cNvPr>
          <p:cNvSpPr txBox="1"/>
          <p:nvPr/>
        </p:nvSpPr>
        <p:spPr>
          <a:xfrm>
            <a:off x="276626" y="4805606"/>
            <a:ext cx="2674189" cy="109004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Mettre en évidence les moyens de communication </a:t>
            </a:r>
            <a:r>
              <a:rPr lang="fr-FR" sz="1200" dirty="0" err="1">
                <a:solidFill>
                  <a:srgbClr val="2E3092"/>
                </a:solidFill>
                <a:latin typeface="Calibri"/>
                <a:cs typeface="Calibri"/>
              </a:rPr>
              <a:t>Ugsel</a:t>
            </a:r>
            <a:r>
              <a:rPr lang="fr-FR" sz="1200" dirty="0">
                <a:solidFill>
                  <a:srgbClr val="2E3092"/>
                </a:solidFill>
                <a:latin typeface="Calibri"/>
                <a:cs typeface="Calibri"/>
              </a:rPr>
              <a:t> : banderoles, flammes.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Contacter les médias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Réception officielle et remerciements</a:t>
            </a:r>
          </a:p>
        </p:txBody>
      </p:sp>
      <p:sp>
        <p:nvSpPr>
          <p:cNvPr id="38" name="object 7">
            <a:extLst>
              <a:ext uri="{FF2B5EF4-FFF2-40B4-BE49-F238E27FC236}">
                <a16:creationId xmlns:a16="http://schemas.microsoft.com/office/drawing/2014/main" id="{3585F1D7-FEE6-4173-4E2E-21DF9AA7EE0F}"/>
              </a:ext>
            </a:extLst>
          </p:cNvPr>
          <p:cNvSpPr txBox="1"/>
          <p:nvPr/>
        </p:nvSpPr>
        <p:spPr>
          <a:xfrm>
            <a:off x="6268346" y="4840739"/>
            <a:ext cx="2674189" cy="130548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Invitations : responsables des collectivités, représentants des établissements, autorités civiles, chefs d’établissements, responsable du mouvement sportif en particulier ceux du sport concerné, partenaires privées, représentants du Diocèse.</a:t>
            </a:r>
          </a:p>
        </p:txBody>
      </p:sp>
      <p:sp>
        <p:nvSpPr>
          <p:cNvPr id="39" name="object 7">
            <a:extLst>
              <a:ext uri="{FF2B5EF4-FFF2-40B4-BE49-F238E27FC236}">
                <a16:creationId xmlns:a16="http://schemas.microsoft.com/office/drawing/2014/main" id="{044E74FB-2BAE-460C-1ABE-802FEE32C7FA}"/>
              </a:ext>
            </a:extLst>
          </p:cNvPr>
          <p:cNvSpPr txBox="1"/>
          <p:nvPr/>
        </p:nvSpPr>
        <p:spPr>
          <a:xfrm>
            <a:off x="3237962" y="4805606"/>
            <a:ext cx="2674189" cy="64376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Contacter les médias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Mentionner </a:t>
            </a:r>
            <a:r>
              <a:rPr lang="fr-FR" sz="1200" dirty="0" err="1">
                <a:solidFill>
                  <a:srgbClr val="2E3092"/>
                </a:solidFill>
                <a:latin typeface="Calibri"/>
                <a:cs typeface="Calibri"/>
              </a:rPr>
              <a:t>Ugsel</a:t>
            </a:r>
            <a:r>
              <a:rPr lang="fr-FR" sz="1200" dirty="0">
                <a:solidFill>
                  <a:srgbClr val="2E3092"/>
                </a:solidFill>
                <a:latin typeface="Calibri"/>
                <a:cs typeface="Calibri"/>
              </a:rPr>
              <a:t> Nationale sur toutes les publications ( tous les réseaux)</a:t>
            </a:r>
          </a:p>
        </p:txBody>
      </p:sp>
      <p:cxnSp>
        <p:nvCxnSpPr>
          <p:cNvPr id="43" name="Connecteur droit 42">
            <a:extLst>
              <a:ext uri="{FF2B5EF4-FFF2-40B4-BE49-F238E27FC236}">
                <a16:creationId xmlns:a16="http://schemas.microsoft.com/office/drawing/2014/main" id="{A1EEA649-1424-AD62-570D-756B111618B1}"/>
              </a:ext>
            </a:extLst>
          </p:cNvPr>
          <p:cNvCxnSpPr>
            <a:cxnSpLocks/>
          </p:cNvCxnSpPr>
          <p:nvPr/>
        </p:nvCxnSpPr>
        <p:spPr>
          <a:xfrm>
            <a:off x="3104594" y="1141359"/>
            <a:ext cx="2058" cy="216787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DF63FA8D-B078-D943-D96F-9899B7481055}"/>
              </a:ext>
            </a:extLst>
          </p:cNvPr>
          <p:cNvCxnSpPr>
            <a:cxnSpLocks/>
          </p:cNvCxnSpPr>
          <p:nvPr/>
        </p:nvCxnSpPr>
        <p:spPr>
          <a:xfrm>
            <a:off x="3111308" y="4290783"/>
            <a:ext cx="2058" cy="1836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3557BEFA-2FAC-87E9-5736-56744308B00B}"/>
              </a:ext>
            </a:extLst>
          </p:cNvPr>
          <p:cNvCxnSpPr>
            <a:cxnSpLocks/>
          </p:cNvCxnSpPr>
          <p:nvPr/>
        </p:nvCxnSpPr>
        <p:spPr>
          <a:xfrm>
            <a:off x="6006210" y="4290783"/>
            <a:ext cx="2058" cy="1836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46" name="object 4">
            <a:extLst>
              <a:ext uri="{FF2B5EF4-FFF2-40B4-BE49-F238E27FC236}">
                <a16:creationId xmlns:a16="http://schemas.microsoft.com/office/drawing/2014/main" id="{2A4BA3B3-AD48-BE86-30CF-5A6F431EEF22}"/>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Logistique</a:t>
            </a:r>
          </a:p>
        </p:txBody>
      </p:sp>
    </p:spTree>
    <p:extLst>
      <p:ext uri="{BB962C8B-B14F-4D97-AF65-F5344CB8AC3E}">
        <p14:creationId xmlns:p14="http://schemas.microsoft.com/office/powerpoint/2010/main" val="672617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7">
            <a:extLst>
              <a:ext uri="{FF2B5EF4-FFF2-40B4-BE49-F238E27FC236}">
                <a16:creationId xmlns:a16="http://schemas.microsoft.com/office/drawing/2014/main" id="{C91CFBC2-6EB1-B0F4-56E6-72FB933F7BAA}"/>
              </a:ext>
            </a:extLst>
          </p:cNvPr>
          <p:cNvSpPr txBox="1"/>
          <p:nvPr/>
        </p:nvSpPr>
        <p:spPr>
          <a:xfrm>
            <a:off x="273353" y="1152391"/>
            <a:ext cx="2492614" cy="256480"/>
          </a:xfrm>
          <a:prstGeom prst="rect">
            <a:avLst/>
          </a:prstGeom>
        </p:spPr>
        <p:txBody>
          <a:bodyPr vert="horz" wrap="square" lIns="0" tIns="12700" rIns="0" bIns="0" rtlCol="0">
            <a:spAutoFit/>
          </a:bodyPr>
          <a:lstStyle/>
          <a:p>
            <a:pPr marL="12700">
              <a:lnSpc>
                <a:spcPts val="1905"/>
              </a:lnSpc>
              <a:spcBef>
                <a:spcPts val="100"/>
              </a:spcBef>
            </a:pPr>
            <a:r>
              <a:rPr lang="fr-FR" sz="1600" b="1" cap="all" dirty="0">
                <a:solidFill>
                  <a:srgbClr val="0BBAD6"/>
                </a:solidFill>
                <a:latin typeface="Calibri"/>
                <a:cs typeface="Calibri"/>
              </a:rPr>
              <a:t>avant la compétition : </a:t>
            </a:r>
            <a:endParaRPr lang="fr-FR" sz="1600" b="1" dirty="0">
              <a:solidFill>
                <a:srgbClr val="2E3092"/>
              </a:solidFill>
              <a:latin typeface="Calibri"/>
              <a:cs typeface="Calibri"/>
            </a:endParaRPr>
          </a:p>
        </p:txBody>
      </p:sp>
      <p:sp>
        <p:nvSpPr>
          <p:cNvPr id="46" name="object 7">
            <a:extLst>
              <a:ext uri="{FF2B5EF4-FFF2-40B4-BE49-F238E27FC236}">
                <a16:creationId xmlns:a16="http://schemas.microsoft.com/office/drawing/2014/main" id="{487CE877-76C8-7D45-99CF-CAE45866F1C1}"/>
              </a:ext>
            </a:extLst>
          </p:cNvPr>
          <p:cNvSpPr txBox="1"/>
          <p:nvPr/>
        </p:nvSpPr>
        <p:spPr>
          <a:xfrm>
            <a:off x="4761462" y="1151845"/>
            <a:ext cx="1078989" cy="256480"/>
          </a:xfrm>
          <a:prstGeom prst="rect">
            <a:avLst/>
          </a:prstGeom>
        </p:spPr>
        <p:txBody>
          <a:bodyPr vert="horz" wrap="square" lIns="0" tIns="12700" rIns="0" bIns="0" rtlCol="0">
            <a:spAutoFit/>
          </a:bodyPr>
          <a:lstStyle/>
          <a:p>
            <a:pPr marL="12700">
              <a:lnSpc>
                <a:spcPts val="1905"/>
              </a:lnSpc>
              <a:spcBef>
                <a:spcPts val="100"/>
              </a:spcBef>
              <a:buClr>
                <a:srgbClr val="E8532B"/>
              </a:buClr>
            </a:pPr>
            <a:r>
              <a:rPr lang="fr-FR" sz="1600" b="1" cap="all" dirty="0">
                <a:solidFill>
                  <a:srgbClr val="0BBAD6"/>
                </a:solidFill>
                <a:latin typeface="Calibri"/>
                <a:cs typeface="Calibri"/>
              </a:rPr>
              <a:t>Pendant : </a:t>
            </a:r>
            <a:endParaRPr lang="fr-FR" sz="1100" b="1" dirty="0">
              <a:solidFill>
                <a:srgbClr val="2E3092"/>
              </a:solidFill>
              <a:latin typeface="Calibri"/>
              <a:cs typeface="Calibri"/>
            </a:endParaRPr>
          </a:p>
        </p:txBody>
      </p:sp>
      <p:sp>
        <p:nvSpPr>
          <p:cNvPr id="47" name="object 7">
            <a:extLst>
              <a:ext uri="{FF2B5EF4-FFF2-40B4-BE49-F238E27FC236}">
                <a16:creationId xmlns:a16="http://schemas.microsoft.com/office/drawing/2014/main" id="{C31DB5B5-204D-6245-B58A-03CB88B64F5F}"/>
              </a:ext>
            </a:extLst>
          </p:cNvPr>
          <p:cNvSpPr txBox="1"/>
          <p:nvPr/>
        </p:nvSpPr>
        <p:spPr>
          <a:xfrm>
            <a:off x="6950176" y="1151845"/>
            <a:ext cx="1074873" cy="256480"/>
          </a:xfrm>
          <a:prstGeom prst="rect">
            <a:avLst/>
          </a:prstGeom>
        </p:spPr>
        <p:txBody>
          <a:bodyPr vert="horz" wrap="square" lIns="0" tIns="12700" rIns="0" bIns="0" rtlCol="0">
            <a:spAutoFit/>
          </a:bodyPr>
          <a:lstStyle/>
          <a:p>
            <a:pPr marL="12700">
              <a:lnSpc>
                <a:spcPts val="1905"/>
              </a:lnSpc>
              <a:spcBef>
                <a:spcPts val="100"/>
              </a:spcBef>
            </a:pPr>
            <a:r>
              <a:rPr lang="fr-FR" sz="1600" b="1" cap="all" dirty="0">
                <a:solidFill>
                  <a:srgbClr val="0BBAD6"/>
                </a:solidFill>
                <a:latin typeface="Calibri"/>
                <a:cs typeface="Calibri"/>
              </a:rPr>
              <a:t>Après : </a:t>
            </a:r>
          </a:p>
        </p:txBody>
      </p:sp>
      <p:grpSp>
        <p:nvGrpSpPr>
          <p:cNvPr id="8" name="object 34">
            <a:extLst>
              <a:ext uri="{FF2B5EF4-FFF2-40B4-BE49-F238E27FC236}">
                <a16:creationId xmlns:a16="http://schemas.microsoft.com/office/drawing/2014/main" id="{A3EAA5AD-5CBE-8EDB-CCF0-EC4F376D5E08}"/>
              </a:ext>
            </a:extLst>
          </p:cNvPr>
          <p:cNvGrpSpPr/>
          <p:nvPr/>
        </p:nvGrpSpPr>
        <p:grpSpPr>
          <a:xfrm>
            <a:off x="997891" y="601847"/>
            <a:ext cx="387214" cy="369675"/>
            <a:chOff x="1122715" y="2559591"/>
            <a:chExt cx="374849" cy="378475"/>
          </a:xfrm>
        </p:grpSpPr>
        <p:sp>
          <p:nvSpPr>
            <p:cNvPr id="9" name="object 35">
              <a:extLst>
                <a:ext uri="{FF2B5EF4-FFF2-40B4-BE49-F238E27FC236}">
                  <a16:creationId xmlns:a16="http://schemas.microsoft.com/office/drawing/2014/main" id="{92BE75F2-6916-2EFC-7EDB-BECCA0B88BD5}"/>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1" name="object 36">
              <a:extLst>
                <a:ext uri="{FF2B5EF4-FFF2-40B4-BE49-F238E27FC236}">
                  <a16:creationId xmlns:a16="http://schemas.microsoft.com/office/drawing/2014/main" id="{CFD2146D-D67D-CA60-F2B3-C33FDA4DA9F6}"/>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2" name="object 37">
              <a:extLst>
                <a:ext uri="{FF2B5EF4-FFF2-40B4-BE49-F238E27FC236}">
                  <a16:creationId xmlns:a16="http://schemas.microsoft.com/office/drawing/2014/main" id="{CCB5C616-2DF3-D167-4B59-2D574FA16BD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pSp>
        <p:nvGrpSpPr>
          <p:cNvPr id="13" name="object 34">
            <a:extLst>
              <a:ext uri="{FF2B5EF4-FFF2-40B4-BE49-F238E27FC236}">
                <a16:creationId xmlns:a16="http://schemas.microsoft.com/office/drawing/2014/main" id="{E067DF57-E48D-1F60-DB4D-295C9BA20F90}"/>
              </a:ext>
            </a:extLst>
          </p:cNvPr>
          <p:cNvGrpSpPr/>
          <p:nvPr/>
        </p:nvGrpSpPr>
        <p:grpSpPr>
          <a:xfrm>
            <a:off x="1034071" y="3893725"/>
            <a:ext cx="387214" cy="369675"/>
            <a:chOff x="1122715" y="2559591"/>
            <a:chExt cx="374849" cy="378475"/>
          </a:xfrm>
        </p:grpSpPr>
        <p:sp>
          <p:nvSpPr>
            <p:cNvPr id="14" name="object 35">
              <a:extLst>
                <a:ext uri="{FF2B5EF4-FFF2-40B4-BE49-F238E27FC236}">
                  <a16:creationId xmlns:a16="http://schemas.microsoft.com/office/drawing/2014/main" id="{ED16E1E8-DE8A-BA6B-735C-86FBF3C7535C}"/>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5" name="object 36">
              <a:extLst>
                <a:ext uri="{FF2B5EF4-FFF2-40B4-BE49-F238E27FC236}">
                  <a16:creationId xmlns:a16="http://schemas.microsoft.com/office/drawing/2014/main" id="{8B523C22-648C-C344-C94B-D04A9D3F4DCE}"/>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6" name="object 37">
              <a:extLst>
                <a:ext uri="{FF2B5EF4-FFF2-40B4-BE49-F238E27FC236}">
                  <a16:creationId xmlns:a16="http://schemas.microsoft.com/office/drawing/2014/main" id="{BED51C79-CBD2-96BB-C093-B5A7766DA111}"/>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17" name="object 5">
            <a:extLst>
              <a:ext uri="{FF2B5EF4-FFF2-40B4-BE49-F238E27FC236}">
                <a16:creationId xmlns:a16="http://schemas.microsoft.com/office/drawing/2014/main" id="{FC578587-ED7E-EA03-19BB-C33B98D1C5A4}"/>
              </a:ext>
            </a:extLst>
          </p:cNvPr>
          <p:cNvSpPr txBox="1"/>
          <p:nvPr/>
        </p:nvSpPr>
        <p:spPr>
          <a:xfrm>
            <a:off x="1601313" y="3949041"/>
            <a:ext cx="2329308" cy="259045"/>
          </a:xfrm>
          <a:prstGeom prst="rect">
            <a:avLst/>
          </a:prstGeom>
        </p:spPr>
        <p:txBody>
          <a:bodyPr vert="horz" wrap="square" lIns="0" tIns="12700" rIns="0" bIns="0" rtlCol="0">
            <a:spAutoFit/>
          </a:bodyPr>
          <a:lstStyle/>
          <a:p>
            <a:pPr marL="108000">
              <a:lnSpc>
                <a:spcPct val="100000"/>
              </a:lnSpc>
              <a:spcBef>
                <a:spcPts val="100"/>
              </a:spcBef>
            </a:pPr>
            <a:r>
              <a:rPr lang="fr-FR" sz="1600" b="1" dirty="0">
                <a:solidFill>
                  <a:srgbClr val="2E3092"/>
                </a:solidFill>
                <a:latin typeface="Calibri"/>
                <a:cs typeface="Calibri"/>
              </a:rPr>
              <a:t>Extra sportif</a:t>
            </a:r>
          </a:p>
        </p:txBody>
      </p:sp>
      <p:sp>
        <p:nvSpPr>
          <p:cNvPr id="18" name="object 7">
            <a:extLst>
              <a:ext uri="{FF2B5EF4-FFF2-40B4-BE49-F238E27FC236}">
                <a16:creationId xmlns:a16="http://schemas.microsoft.com/office/drawing/2014/main" id="{A4B74C0C-6886-BE5D-C7DE-2A9E6B6EDA28}"/>
              </a:ext>
            </a:extLst>
          </p:cNvPr>
          <p:cNvSpPr txBox="1"/>
          <p:nvPr/>
        </p:nvSpPr>
        <p:spPr>
          <a:xfrm>
            <a:off x="267240" y="4441684"/>
            <a:ext cx="3548081" cy="256480"/>
          </a:xfrm>
          <a:prstGeom prst="rect">
            <a:avLst/>
          </a:prstGeom>
        </p:spPr>
        <p:txBody>
          <a:bodyPr vert="horz" wrap="square" lIns="0" tIns="12700" rIns="0" bIns="0" rtlCol="0" anchor="t">
            <a:spAutoFit/>
          </a:bodyPr>
          <a:lstStyle/>
          <a:p>
            <a:pPr marL="12700">
              <a:lnSpc>
                <a:spcPts val="1905"/>
              </a:lnSpc>
              <a:spcBef>
                <a:spcPts val="100"/>
              </a:spcBef>
              <a:buClr>
                <a:srgbClr val="F4C009"/>
              </a:buClr>
            </a:pPr>
            <a:r>
              <a:rPr lang="fr-FR" sz="1600" b="1" cap="all" dirty="0">
                <a:solidFill>
                  <a:srgbClr val="0BBAD6"/>
                </a:solidFill>
                <a:latin typeface="Calibri"/>
                <a:cs typeface="Calibri"/>
              </a:rPr>
              <a:t>Restauration :</a:t>
            </a:r>
          </a:p>
        </p:txBody>
      </p:sp>
      <p:sp>
        <p:nvSpPr>
          <p:cNvPr id="19" name="object 7">
            <a:extLst>
              <a:ext uri="{FF2B5EF4-FFF2-40B4-BE49-F238E27FC236}">
                <a16:creationId xmlns:a16="http://schemas.microsoft.com/office/drawing/2014/main" id="{59E366FB-9ED3-1E23-16F7-609E8FFE2630}"/>
              </a:ext>
            </a:extLst>
          </p:cNvPr>
          <p:cNvSpPr txBox="1"/>
          <p:nvPr/>
        </p:nvSpPr>
        <p:spPr>
          <a:xfrm>
            <a:off x="4765135" y="4441684"/>
            <a:ext cx="4111625" cy="256480"/>
          </a:xfrm>
          <a:prstGeom prst="rect">
            <a:avLst/>
          </a:prstGeom>
        </p:spPr>
        <p:txBody>
          <a:bodyPr vert="horz" wrap="square" lIns="0" tIns="12700" rIns="0" bIns="0" rtlCol="0">
            <a:spAutoFit/>
          </a:bodyPr>
          <a:lstStyle/>
          <a:p>
            <a:pPr marL="12700">
              <a:lnSpc>
                <a:spcPts val="1905"/>
              </a:lnSpc>
              <a:spcBef>
                <a:spcPts val="100"/>
              </a:spcBef>
              <a:buClr>
                <a:srgbClr val="F4C009"/>
              </a:buClr>
            </a:pPr>
            <a:r>
              <a:rPr lang="fr-FR" sz="1600" b="1" cap="all" dirty="0">
                <a:solidFill>
                  <a:srgbClr val="0BBAD6"/>
                </a:solidFill>
                <a:latin typeface="Calibri"/>
                <a:cs typeface="Calibri"/>
              </a:rPr>
              <a:t>Hébergement</a:t>
            </a:r>
            <a:endParaRPr lang="fr-FR" sz="1600" b="1" dirty="0">
              <a:solidFill>
                <a:srgbClr val="2E3092"/>
              </a:solidFill>
              <a:latin typeface="Calibri"/>
              <a:cs typeface="Calibri"/>
            </a:endParaRPr>
          </a:p>
        </p:txBody>
      </p:sp>
      <p:sp>
        <p:nvSpPr>
          <p:cNvPr id="2" name="object 4">
            <a:extLst>
              <a:ext uri="{FF2B5EF4-FFF2-40B4-BE49-F238E27FC236}">
                <a16:creationId xmlns:a16="http://schemas.microsoft.com/office/drawing/2014/main" id="{6401B5E9-E516-8AD4-99A0-A2F4F47A6D5E}"/>
              </a:ext>
            </a:extLst>
          </p:cNvPr>
          <p:cNvSpPr txBox="1">
            <a:spLocks/>
          </p:cNvSpPr>
          <p:nvPr/>
        </p:nvSpPr>
        <p:spPr>
          <a:xfrm>
            <a:off x="1601313" y="679496"/>
            <a:ext cx="2807027"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Secrétariat/Administratif</a:t>
            </a:r>
            <a:endParaRPr lang="fr-FR" sz="1600" b="1" dirty="0">
              <a:latin typeface="+mn-lt"/>
            </a:endParaRPr>
          </a:p>
        </p:txBody>
      </p:sp>
      <p:sp>
        <p:nvSpPr>
          <p:cNvPr id="3" name="object 7">
            <a:extLst>
              <a:ext uri="{FF2B5EF4-FFF2-40B4-BE49-F238E27FC236}">
                <a16:creationId xmlns:a16="http://schemas.microsoft.com/office/drawing/2014/main" id="{03BAD78F-5A57-6AF0-78A9-AB8444BDD623}"/>
              </a:ext>
            </a:extLst>
          </p:cNvPr>
          <p:cNvSpPr txBox="1"/>
          <p:nvPr/>
        </p:nvSpPr>
        <p:spPr>
          <a:xfrm>
            <a:off x="267240" y="1477650"/>
            <a:ext cx="4234214" cy="227498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les différents courriers : </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réservation des installations sportives</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mise à disposition d’une antenne médicale</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réservation du matériel : poteaux, filets, tapis, …</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courrier de promotion, média</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invitations des personnalités, partenaires,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Préparer la circulaire d’informations, questionnaire de participation, confirmation d’engagement (avec les services de l’animation sportive de l’</a:t>
            </a:r>
            <a:r>
              <a:rPr lang="fr-FR" sz="1200" dirty="0" err="1">
                <a:solidFill>
                  <a:srgbClr val="2E3092"/>
                </a:solidFill>
                <a:latin typeface="Calibri"/>
                <a:cs typeface="Calibri"/>
              </a:rPr>
              <a:t>Ugsel</a:t>
            </a:r>
            <a:r>
              <a:rPr lang="fr-FR" sz="1200" dirty="0">
                <a:solidFill>
                  <a:srgbClr val="2E3092"/>
                </a:solidFill>
                <a:latin typeface="Calibri"/>
                <a:cs typeface="Calibri"/>
              </a:rPr>
              <a:t> nationale)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Informations générales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Préparation des sacs accueil</a:t>
            </a:r>
          </a:p>
        </p:txBody>
      </p:sp>
      <p:cxnSp>
        <p:nvCxnSpPr>
          <p:cNvPr id="4" name="Connecteur droit 3">
            <a:extLst>
              <a:ext uri="{FF2B5EF4-FFF2-40B4-BE49-F238E27FC236}">
                <a16:creationId xmlns:a16="http://schemas.microsoft.com/office/drawing/2014/main" id="{CCF9A37D-0588-8E05-235E-96040B31BFD0}"/>
              </a:ext>
            </a:extLst>
          </p:cNvPr>
          <p:cNvCxnSpPr>
            <a:cxnSpLocks/>
          </p:cNvCxnSpPr>
          <p:nvPr/>
        </p:nvCxnSpPr>
        <p:spPr>
          <a:xfrm>
            <a:off x="4590756" y="1102157"/>
            <a:ext cx="18158" cy="2650475"/>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5" name="object 7">
            <a:extLst>
              <a:ext uri="{FF2B5EF4-FFF2-40B4-BE49-F238E27FC236}">
                <a16:creationId xmlns:a16="http://schemas.microsoft.com/office/drawing/2014/main" id="{0B36B8B0-77B0-6839-F556-99BDD02013C4}"/>
              </a:ext>
            </a:extLst>
          </p:cNvPr>
          <p:cNvSpPr txBox="1"/>
          <p:nvPr/>
        </p:nvSpPr>
        <p:spPr>
          <a:xfrm>
            <a:off x="4761462" y="1649953"/>
            <a:ext cx="1936800" cy="213648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Accueil et vérification des licences par la CTN</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Feuilles de matchs et photocopies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Résultats et affichage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Organisation du lendemain</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s’il y en a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Villages éducatifs</a:t>
            </a:r>
          </a:p>
          <a:p>
            <a:pPr marL="183600" indent="-172800">
              <a:spcBef>
                <a:spcPts val="600"/>
              </a:spcBef>
              <a:buClr>
                <a:srgbClr val="E8532B"/>
              </a:buClr>
              <a:buFont typeface="Wingdings" pitchFamily="2" charset="2"/>
              <a:buChar char="ü"/>
            </a:pPr>
            <a:endParaRPr lang="fr-FR" sz="1200" dirty="0">
              <a:solidFill>
                <a:srgbClr val="2E3092"/>
              </a:solidFill>
              <a:latin typeface="Calibri"/>
              <a:cs typeface="Calibri"/>
            </a:endParaRPr>
          </a:p>
        </p:txBody>
      </p:sp>
      <p:sp>
        <p:nvSpPr>
          <p:cNvPr id="21" name="object 7">
            <a:extLst>
              <a:ext uri="{FF2B5EF4-FFF2-40B4-BE49-F238E27FC236}">
                <a16:creationId xmlns:a16="http://schemas.microsoft.com/office/drawing/2014/main" id="{CFCCEA91-A97A-2C39-A268-5E5134D1AE47}"/>
              </a:ext>
            </a:extLst>
          </p:cNvPr>
          <p:cNvSpPr txBox="1"/>
          <p:nvPr/>
        </p:nvSpPr>
        <p:spPr>
          <a:xfrm>
            <a:off x="6887019" y="1649953"/>
            <a:ext cx="1935029" cy="56682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Courriers de remerciements aux différentes instances/ sponsors…</a:t>
            </a:r>
          </a:p>
        </p:txBody>
      </p:sp>
      <p:cxnSp>
        <p:nvCxnSpPr>
          <p:cNvPr id="22" name="Connecteur droit 21">
            <a:extLst>
              <a:ext uri="{FF2B5EF4-FFF2-40B4-BE49-F238E27FC236}">
                <a16:creationId xmlns:a16="http://schemas.microsoft.com/office/drawing/2014/main" id="{9434CB9A-5BA7-9C7B-4D47-DE748E907413}"/>
              </a:ext>
            </a:extLst>
          </p:cNvPr>
          <p:cNvCxnSpPr>
            <a:cxnSpLocks/>
          </p:cNvCxnSpPr>
          <p:nvPr/>
        </p:nvCxnSpPr>
        <p:spPr>
          <a:xfrm>
            <a:off x="6787564" y="1102157"/>
            <a:ext cx="10153" cy="258950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FB1D9DDB-861C-EB11-31D4-0510F6D67714}"/>
              </a:ext>
            </a:extLst>
          </p:cNvPr>
          <p:cNvCxnSpPr>
            <a:cxnSpLocks/>
          </p:cNvCxnSpPr>
          <p:nvPr/>
        </p:nvCxnSpPr>
        <p:spPr>
          <a:xfrm>
            <a:off x="4597687" y="4372675"/>
            <a:ext cx="11227" cy="187283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33" name="object 7">
            <a:extLst>
              <a:ext uri="{FF2B5EF4-FFF2-40B4-BE49-F238E27FC236}">
                <a16:creationId xmlns:a16="http://schemas.microsoft.com/office/drawing/2014/main" id="{472E4492-AAD3-BFAC-AE07-6C047413D8E7}"/>
              </a:ext>
            </a:extLst>
          </p:cNvPr>
          <p:cNvSpPr txBox="1"/>
          <p:nvPr/>
        </p:nvSpPr>
        <p:spPr>
          <a:xfrm>
            <a:off x="267240" y="4756138"/>
            <a:ext cx="4234214" cy="142859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Choix d’un prestataire (se rapprocher des établissements)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Le plus proche possible des compétitions, attention aux horaires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Repas froids ou chauds, respect des tarifs (renseignements auprès de l’</a:t>
            </a:r>
            <a:r>
              <a:rPr lang="fr-FR" sz="1200" dirty="0" err="1">
                <a:solidFill>
                  <a:srgbClr val="2E3092"/>
                </a:solidFill>
                <a:latin typeface="Calibri"/>
                <a:cs typeface="Calibri"/>
              </a:rPr>
              <a:t>Ugsel</a:t>
            </a:r>
            <a:r>
              <a:rPr lang="fr-FR" sz="1200" dirty="0">
                <a:solidFill>
                  <a:srgbClr val="2E3092"/>
                </a:solidFill>
                <a:latin typeface="Calibri"/>
                <a:cs typeface="Calibri"/>
              </a:rPr>
              <a:t>). Veiller à la qualité et quantité.</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Panier-repas privilégié pour le midi</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Eau + fruits sur le lieu de la compétition, buvette</a:t>
            </a:r>
          </a:p>
        </p:txBody>
      </p:sp>
      <p:sp>
        <p:nvSpPr>
          <p:cNvPr id="34" name="object 7">
            <a:extLst>
              <a:ext uri="{FF2B5EF4-FFF2-40B4-BE49-F238E27FC236}">
                <a16:creationId xmlns:a16="http://schemas.microsoft.com/office/drawing/2014/main" id="{88F3610F-05FA-2750-48E7-331883FF89FB}"/>
              </a:ext>
            </a:extLst>
          </p:cNvPr>
          <p:cNvSpPr txBox="1"/>
          <p:nvPr/>
        </p:nvSpPr>
        <p:spPr>
          <a:xfrm>
            <a:off x="4761462" y="4756138"/>
            <a:ext cx="4234214" cy="45910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Si hébergement, déterminer le forfait</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Sinon, lister les hôtels en fonction des lieux de la compétition</a:t>
            </a:r>
          </a:p>
        </p:txBody>
      </p:sp>
      <p:sp>
        <p:nvSpPr>
          <p:cNvPr id="35" name="object 4">
            <a:extLst>
              <a:ext uri="{FF2B5EF4-FFF2-40B4-BE49-F238E27FC236}">
                <a16:creationId xmlns:a16="http://schemas.microsoft.com/office/drawing/2014/main" id="{877D0823-8DEF-251B-707B-39FDF1A1AE7C}"/>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Logistique</a:t>
            </a:r>
          </a:p>
        </p:txBody>
      </p:sp>
    </p:spTree>
    <p:extLst>
      <p:ext uri="{BB962C8B-B14F-4D97-AF65-F5344CB8AC3E}">
        <p14:creationId xmlns:p14="http://schemas.microsoft.com/office/powerpoint/2010/main" val="2962154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4">
            <a:extLst>
              <a:ext uri="{FF2B5EF4-FFF2-40B4-BE49-F238E27FC236}">
                <a16:creationId xmlns:a16="http://schemas.microsoft.com/office/drawing/2014/main" id="{0C94E808-639F-8F45-C729-FC9AD0347DFA}"/>
              </a:ext>
            </a:extLst>
          </p:cNvPr>
          <p:cNvGrpSpPr/>
          <p:nvPr/>
        </p:nvGrpSpPr>
        <p:grpSpPr>
          <a:xfrm>
            <a:off x="1142309" y="746932"/>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CE43536A-B97F-F551-6DEA-F9DFB6F3C319}"/>
              </a:ext>
            </a:extLst>
          </p:cNvPr>
          <p:cNvSpPr txBox="1"/>
          <p:nvPr/>
        </p:nvSpPr>
        <p:spPr>
          <a:xfrm>
            <a:off x="1710618" y="816330"/>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Budget prévisionnel</a:t>
            </a:r>
          </a:p>
        </p:txBody>
      </p:sp>
      <p:sp>
        <p:nvSpPr>
          <p:cNvPr id="9" name="object 5">
            <a:extLst>
              <a:ext uri="{FF2B5EF4-FFF2-40B4-BE49-F238E27FC236}">
                <a16:creationId xmlns:a16="http://schemas.microsoft.com/office/drawing/2014/main" id="{FF3AD86D-C194-A4D3-F963-800414A15509}"/>
              </a:ext>
            </a:extLst>
          </p:cNvPr>
          <p:cNvSpPr txBox="1"/>
          <p:nvPr/>
        </p:nvSpPr>
        <p:spPr>
          <a:xfrm>
            <a:off x="823340" y="4222381"/>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Transport</a:t>
            </a:r>
          </a:p>
        </p:txBody>
      </p:sp>
      <p:grpSp>
        <p:nvGrpSpPr>
          <p:cNvPr id="11" name="object 34">
            <a:extLst>
              <a:ext uri="{FF2B5EF4-FFF2-40B4-BE49-F238E27FC236}">
                <a16:creationId xmlns:a16="http://schemas.microsoft.com/office/drawing/2014/main" id="{80EAC52C-387F-F7B6-D9D5-234F7C878681}"/>
              </a:ext>
            </a:extLst>
          </p:cNvPr>
          <p:cNvGrpSpPr/>
          <p:nvPr/>
        </p:nvGrpSpPr>
        <p:grpSpPr>
          <a:xfrm>
            <a:off x="249454" y="4162666"/>
            <a:ext cx="374849" cy="378475"/>
            <a:chOff x="1122715" y="2559591"/>
            <a:chExt cx="374849" cy="378475"/>
          </a:xfrm>
        </p:grpSpPr>
        <p:sp>
          <p:nvSpPr>
            <p:cNvPr id="13" name="object 35">
              <a:extLst>
                <a:ext uri="{FF2B5EF4-FFF2-40B4-BE49-F238E27FC236}">
                  <a16:creationId xmlns:a16="http://schemas.microsoft.com/office/drawing/2014/main" id="{3DA25E4A-D37C-7B73-85A9-F07FC417EAB9}"/>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4" name="object 36">
              <a:extLst>
                <a:ext uri="{FF2B5EF4-FFF2-40B4-BE49-F238E27FC236}">
                  <a16:creationId xmlns:a16="http://schemas.microsoft.com/office/drawing/2014/main" id="{7EB35826-E963-60C1-BBB4-3246156A492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400304C1-9A92-8095-FBE3-B76C1805015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aphicFrame>
        <p:nvGraphicFramePr>
          <p:cNvPr id="22" name="Tableau 21">
            <a:extLst>
              <a:ext uri="{FF2B5EF4-FFF2-40B4-BE49-F238E27FC236}">
                <a16:creationId xmlns:a16="http://schemas.microsoft.com/office/drawing/2014/main" id="{B9AF9C0C-5BEC-4BDB-92C3-315EF3D082FD}"/>
              </a:ext>
            </a:extLst>
          </p:cNvPr>
          <p:cNvGraphicFramePr>
            <a:graphicFrameLocks noGrp="1"/>
          </p:cNvGraphicFramePr>
          <p:nvPr>
            <p:extLst>
              <p:ext uri="{D42A27DB-BD31-4B8C-83A1-F6EECF244321}">
                <p14:modId xmlns:p14="http://schemas.microsoft.com/office/powerpoint/2010/main" val="3331665266"/>
              </p:ext>
            </p:extLst>
          </p:nvPr>
        </p:nvGraphicFramePr>
        <p:xfrm>
          <a:off x="728440" y="2388132"/>
          <a:ext cx="7420645" cy="1474864"/>
        </p:xfrm>
        <a:graphic>
          <a:graphicData uri="http://schemas.openxmlformats.org/drawingml/2006/table">
            <a:tbl>
              <a:tblPr firstRow="1" firstCol="1" bandRow="1">
                <a:tableStyleId>{5C22544A-7EE6-4342-B048-85BDC9FD1C3A}</a:tableStyleId>
              </a:tblPr>
              <a:tblGrid>
                <a:gridCol w="2480586">
                  <a:extLst>
                    <a:ext uri="{9D8B030D-6E8A-4147-A177-3AD203B41FA5}">
                      <a16:colId xmlns:a16="http://schemas.microsoft.com/office/drawing/2014/main" val="2698933949"/>
                    </a:ext>
                  </a:extLst>
                </a:gridCol>
                <a:gridCol w="879895">
                  <a:extLst>
                    <a:ext uri="{9D8B030D-6E8A-4147-A177-3AD203B41FA5}">
                      <a16:colId xmlns:a16="http://schemas.microsoft.com/office/drawing/2014/main" val="2896471104"/>
                    </a:ext>
                  </a:extLst>
                </a:gridCol>
                <a:gridCol w="2760453">
                  <a:extLst>
                    <a:ext uri="{9D8B030D-6E8A-4147-A177-3AD203B41FA5}">
                      <a16:colId xmlns:a16="http://schemas.microsoft.com/office/drawing/2014/main" val="649332136"/>
                    </a:ext>
                  </a:extLst>
                </a:gridCol>
                <a:gridCol w="1299711">
                  <a:extLst>
                    <a:ext uri="{9D8B030D-6E8A-4147-A177-3AD203B41FA5}">
                      <a16:colId xmlns:a16="http://schemas.microsoft.com/office/drawing/2014/main" val="1529833487"/>
                    </a:ext>
                  </a:extLst>
                </a:gridCol>
              </a:tblGrid>
              <a:tr h="218602">
                <a:tc gridSpan="2">
                  <a:txBody>
                    <a:bodyPr/>
                    <a:lstStyle/>
                    <a:p>
                      <a:pPr algn="ctr">
                        <a:lnSpc>
                          <a:spcPct val="107000"/>
                        </a:lnSpc>
                        <a:spcAft>
                          <a:spcPts val="800"/>
                        </a:spcAft>
                      </a:pPr>
                      <a:r>
                        <a:rPr lang="fr-FR" sz="1400" dirty="0">
                          <a:effectLst/>
                        </a:rPr>
                        <a:t>DEPENSES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tc gridSpan="2">
                  <a:txBody>
                    <a:bodyPr/>
                    <a:lstStyle/>
                    <a:p>
                      <a:pPr algn="ctr">
                        <a:lnSpc>
                          <a:spcPct val="107000"/>
                        </a:lnSpc>
                        <a:spcAft>
                          <a:spcPts val="800"/>
                        </a:spcAft>
                      </a:pPr>
                      <a:r>
                        <a:rPr lang="fr-FR" sz="1400" dirty="0">
                          <a:effectLst/>
                        </a:rPr>
                        <a:t>RECETTES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extLst>
                  <a:ext uri="{0D108BD9-81ED-4DB2-BD59-A6C34878D82A}">
                    <a16:rowId xmlns:a16="http://schemas.microsoft.com/office/drawing/2014/main" val="340207116"/>
                  </a:ext>
                </a:extLst>
              </a:tr>
              <a:tr h="156126">
                <a:tc>
                  <a:txBody>
                    <a:bodyPr/>
                    <a:lstStyle/>
                    <a:p>
                      <a:pPr>
                        <a:lnSpc>
                          <a:spcPct val="107000"/>
                        </a:lnSpc>
                        <a:spcAft>
                          <a:spcPts val="800"/>
                        </a:spcAft>
                      </a:pPr>
                      <a:r>
                        <a:rPr lang="fr-FR" sz="1000" b="0" dirty="0">
                          <a:solidFill>
                            <a:srgbClr val="2E3092"/>
                          </a:solidFill>
                          <a:effectLst/>
                          <a:latin typeface="+mn-lt"/>
                        </a:rPr>
                        <a:t>Hébergement</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Droit d’engagement</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dirty="0">
                          <a:solidFill>
                            <a:srgbClr val="2E3092"/>
                          </a:solidFill>
                          <a:effectLst/>
                          <a:latin typeface="+mn-lt"/>
                        </a:rPr>
                        <a:t>14 € /élève</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900738255"/>
                  </a:ext>
                </a:extLst>
              </a:tr>
              <a:tr h="156126">
                <a:tc>
                  <a:txBody>
                    <a:bodyPr/>
                    <a:lstStyle/>
                    <a:p>
                      <a:pPr>
                        <a:lnSpc>
                          <a:spcPct val="107000"/>
                        </a:lnSpc>
                        <a:spcAft>
                          <a:spcPts val="800"/>
                        </a:spcAft>
                      </a:pPr>
                      <a:r>
                        <a:rPr lang="fr-FR" sz="1000" b="0" dirty="0">
                          <a:solidFill>
                            <a:srgbClr val="2E3092"/>
                          </a:solidFill>
                          <a:effectLst/>
                          <a:latin typeface="+mn-lt"/>
                        </a:rPr>
                        <a:t>Restauration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Frais d’hébergement + petit déjeuner</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dirty="0">
                          <a:solidFill>
                            <a:srgbClr val="2E3092"/>
                          </a:solidFill>
                          <a:effectLst/>
                          <a:latin typeface="+mn-lt"/>
                        </a:rPr>
                        <a:t>35€/élève/nuit- 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543728176"/>
                  </a:ext>
                </a:extLst>
              </a:tr>
              <a:tr h="156126">
                <a:tc>
                  <a:txBody>
                    <a:bodyPr/>
                    <a:lstStyle/>
                    <a:p>
                      <a:pPr>
                        <a:lnSpc>
                          <a:spcPct val="107000"/>
                        </a:lnSpc>
                        <a:spcAft>
                          <a:spcPts val="800"/>
                        </a:spcAft>
                      </a:pPr>
                      <a:r>
                        <a:rPr lang="fr-FR" sz="1000" b="0" dirty="0">
                          <a:solidFill>
                            <a:srgbClr val="2E3092"/>
                          </a:solidFill>
                          <a:effectLst/>
                          <a:latin typeface="+mn-lt"/>
                        </a:rPr>
                        <a:t>Navette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ea typeface="Calibri" panose="020F0502020204030204" pitchFamily="34" charset="0"/>
                          <a:cs typeface="Times New Roman" panose="02020603050405020304" pitchFamily="18" charset="0"/>
                        </a:rPr>
                        <a:t>Repas du midi établissement en jour de semaine</a:t>
                      </a: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8,50€/élève-max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3343093381"/>
                  </a:ext>
                </a:extLst>
              </a:tr>
              <a:tr h="319506">
                <a:tc>
                  <a:txBody>
                    <a:bodyPr/>
                    <a:lstStyle/>
                    <a:p>
                      <a:pPr>
                        <a:lnSpc>
                          <a:spcPct val="107000"/>
                        </a:lnSpc>
                        <a:spcAft>
                          <a:spcPts val="800"/>
                        </a:spcAft>
                      </a:pPr>
                      <a:r>
                        <a:rPr lang="fr-FR" sz="1000" b="0" dirty="0">
                          <a:solidFill>
                            <a:srgbClr val="2E3092"/>
                          </a:solidFill>
                          <a:effectLst/>
                          <a:latin typeface="+mn-lt"/>
                        </a:rPr>
                        <a:t>Activités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ea typeface="Calibri" panose="020F0502020204030204" pitchFamily="34" charset="0"/>
                          <a:cs typeface="Times New Roman" panose="02020603050405020304" pitchFamily="18" charset="0"/>
                        </a:rPr>
                        <a:t>Repas vendu à l'unité avec prestataire ou repas établissement week-end, jour férié et soirée</a:t>
                      </a: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10,00€/élève- 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558462341"/>
                  </a:ext>
                </a:extLst>
              </a:tr>
              <a:tr h="156126">
                <a:tc>
                  <a:txBody>
                    <a:bodyPr/>
                    <a:lstStyle/>
                    <a:p>
                      <a:pPr>
                        <a:lnSpc>
                          <a:spcPct val="107000"/>
                        </a:lnSpc>
                        <a:spcAft>
                          <a:spcPts val="800"/>
                        </a:spcAft>
                      </a:pPr>
                      <a:r>
                        <a:rPr lang="fr-FR" sz="1000" b="0" dirty="0">
                          <a:solidFill>
                            <a:srgbClr val="2E3092"/>
                          </a:solidFill>
                          <a:effectLst/>
                          <a:latin typeface="+mn-lt"/>
                        </a:rPr>
                        <a:t>Textile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Panier repas</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7,00€/élève- 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551513687"/>
                  </a:ext>
                </a:extLst>
              </a:tr>
              <a:tr h="156126">
                <a:tc>
                  <a:txBody>
                    <a:bodyPr/>
                    <a:lstStyle/>
                    <a:p>
                      <a:pPr>
                        <a:lnSpc>
                          <a:spcPct val="107000"/>
                        </a:lnSpc>
                        <a:spcAft>
                          <a:spcPts val="800"/>
                        </a:spcAft>
                      </a:pPr>
                      <a:r>
                        <a:rPr lang="fr-FR" sz="1000" b="0" dirty="0">
                          <a:solidFill>
                            <a:srgbClr val="2E3092"/>
                          </a:solidFill>
                          <a:effectLst/>
                          <a:latin typeface="+mn-lt"/>
                        </a:rPr>
                        <a:t>Compétitions : fruits +coupe…</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Différentes aides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dirty="0">
                          <a:solidFill>
                            <a:srgbClr val="2E3092"/>
                          </a:solidFill>
                          <a:effectLst/>
                          <a:latin typeface="+mn-lt"/>
                        </a:rPr>
                        <a:t>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013149983"/>
                  </a:ext>
                </a:extLst>
              </a:tr>
              <a:tr h="156126">
                <a:tc>
                  <a:txBody>
                    <a:bodyPr/>
                    <a:lstStyle/>
                    <a:p>
                      <a:pPr>
                        <a:lnSpc>
                          <a:spcPct val="107000"/>
                        </a:lnSpc>
                        <a:spcAft>
                          <a:spcPts val="800"/>
                        </a:spcAft>
                      </a:pPr>
                      <a:r>
                        <a:rPr lang="fr-FR" sz="1000" b="0" dirty="0">
                          <a:solidFill>
                            <a:srgbClr val="2E3092"/>
                          </a:solidFill>
                          <a:effectLst/>
                          <a:latin typeface="+mn-lt"/>
                        </a:rPr>
                        <a:t>Convivialité</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140370"/>
                  </a:ext>
                </a:extLst>
              </a:tr>
            </a:tbl>
          </a:graphicData>
        </a:graphic>
      </p:graphicFrame>
      <p:grpSp>
        <p:nvGrpSpPr>
          <p:cNvPr id="24" name="object 34">
            <a:extLst>
              <a:ext uri="{FF2B5EF4-FFF2-40B4-BE49-F238E27FC236}">
                <a16:creationId xmlns:a16="http://schemas.microsoft.com/office/drawing/2014/main" id="{FC546789-74F6-7D8C-EF25-379EFD5CC97F}"/>
              </a:ext>
            </a:extLst>
          </p:cNvPr>
          <p:cNvGrpSpPr/>
          <p:nvPr/>
        </p:nvGrpSpPr>
        <p:grpSpPr>
          <a:xfrm>
            <a:off x="4734681" y="4159533"/>
            <a:ext cx="374849" cy="378475"/>
            <a:chOff x="1122715" y="2559591"/>
            <a:chExt cx="374849" cy="378475"/>
          </a:xfrm>
        </p:grpSpPr>
        <p:sp>
          <p:nvSpPr>
            <p:cNvPr id="25" name="object 35">
              <a:extLst>
                <a:ext uri="{FF2B5EF4-FFF2-40B4-BE49-F238E27FC236}">
                  <a16:creationId xmlns:a16="http://schemas.microsoft.com/office/drawing/2014/main" id="{262FC354-1FF9-F99C-D4DA-C5517BB43AE8}"/>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26" name="object 36">
              <a:extLst>
                <a:ext uri="{FF2B5EF4-FFF2-40B4-BE49-F238E27FC236}">
                  <a16:creationId xmlns:a16="http://schemas.microsoft.com/office/drawing/2014/main" id="{1D2169D8-6241-35E9-B1AA-55203014BEAF}"/>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27" name="object 37">
              <a:extLst>
                <a:ext uri="{FF2B5EF4-FFF2-40B4-BE49-F238E27FC236}">
                  <a16:creationId xmlns:a16="http://schemas.microsoft.com/office/drawing/2014/main" id="{09CBF88D-8B7D-77E6-BEBC-D5A6635B7A0B}"/>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36" name="object 5">
            <a:extLst>
              <a:ext uri="{FF2B5EF4-FFF2-40B4-BE49-F238E27FC236}">
                <a16:creationId xmlns:a16="http://schemas.microsoft.com/office/drawing/2014/main" id="{BC6704BD-1897-537F-C578-3516DACDAD95}"/>
              </a:ext>
            </a:extLst>
          </p:cNvPr>
          <p:cNvSpPr txBox="1"/>
          <p:nvPr/>
        </p:nvSpPr>
        <p:spPr>
          <a:xfrm>
            <a:off x="5341628" y="4208862"/>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Santé/Sécurité</a:t>
            </a:r>
          </a:p>
        </p:txBody>
      </p:sp>
      <p:sp>
        <p:nvSpPr>
          <p:cNvPr id="2" name="object 4">
            <a:extLst>
              <a:ext uri="{FF2B5EF4-FFF2-40B4-BE49-F238E27FC236}">
                <a16:creationId xmlns:a16="http://schemas.microsoft.com/office/drawing/2014/main" id="{45C146C1-C6E0-F97E-782B-2593B226A163}"/>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Finances</a:t>
            </a:r>
          </a:p>
        </p:txBody>
      </p:sp>
      <p:sp>
        <p:nvSpPr>
          <p:cNvPr id="5" name="object 7">
            <a:extLst>
              <a:ext uri="{FF2B5EF4-FFF2-40B4-BE49-F238E27FC236}">
                <a16:creationId xmlns:a16="http://schemas.microsoft.com/office/drawing/2014/main" id="{B2E456C1-75F9-18F8-4A64-3D6394D5BF94}"/>
              </a:ext>
            </a:extLst>
          </p:cNvPr>
          <p:cNvSpPr txBox="1"/>
          <p:nvPr/>
        </p:nvSpPr>
        <p:spPr>
          <a:xfrm>
            <a:off x="735591" y="1258702"/>
            <a:ext cx="7672818" cy="98232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Constitution dossier de demande de subventions (avant octobre-novembre)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Appel aux partenaires : municipalité/</a:t>
            </a:r>
            <a:r>
              <a:rPr lang="fr-FR" sz="1200" dirty="0" err="1">
                <a:solidFill>
                  <a:srgbClr val="2E3092"/>
                </a:solidFill>
                <a:latin typeface="Calibri"/>
                <a:cs typeface="Calibri"/>
              </a:rPr>
              <a:t>aglo</a:t>
            </a:r>
            <a:r>
              <a:rPr lang="fr-FR" sz="1200" dirty="0">
                <a:solidFill>
                  <a:srgbClr val="2E3092"/>
                </a:solidFill>
                <a:latin typeface="Calibri"/>
                <a:cs typeface="Calibri"/>
              </a:rPr>
              <a:t>/département/région, fédération (comité départemental/ligue)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Appel aux sponsors : locaux, parents d’élèves,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Gestion des inscriptions (en lien avec commission secrétariat/administratif), reçus aux délégations – établissements</a:t>
            </a:r>
          </a:p>
        </p:txBody>
      </p:sp>
      <p:cxnSp>
        <p:nvCxnSpPr>
          <p:cNvPr id="6" name="Connecteur droit 5">
            <a:extLst>
              <a:ext uri="{FF2B5EF4-FFF2-40B4-BE49-F238E27FC236}">
                <a16:creationId xmlns:a16="http://schemas.microsoft.com/office/drawing/2014/main" id="{C82F613F-1912-57FB-B882-596D9BB20467}"/>
              </a:ext>
            </a:extLst>
          </p:cNvPr>
          <p:cNvCxnSpPr>
            <a:cxnSpLocks/>
          </p:cNvCxnSpPr>
          <p:nvPr/>
        </p:nvCxnSpPr>
        <p:spPr>
          <a:xfrm>
            <a:off x="4608914" y="4159533"/>
            <a:ext cx="0" cy="197384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2" name="object 7">
            <a:extLst>
              <a:ext uri="{FF2B5EF4-FFF2-40B4-BE49-F238E27FC236}">
                <a16:creationId xmlns:a16="http://schemas.microsoft.com/office/drawing/2014/main" id="{D55FA9B0-066A-4E73-7E59-E243F8EFC9F1}"/>
              </a:ext>
            </a:extLst>
          </p:cNvPr>
          <p:cNvSpPr txBox="1"/>
          <p:nvPr/>
        </p:nvSpPr>
        <p:spPr>
          <a:xfrm>
            <a:off x="245332" y="4680406"/>
            <a:ext cx="4234214" cy="116698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entre les différents lieux des compétitions si éloignés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 spécifique pour les officiels, invités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pour les repas.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pour gare et pour le 1</a:t>
            </a:r>
            <a:r>
              <a:rPr lang="fr-FR" sz="1200" baseline="30000" dirty="0">
                <a:solidFill>
                  <a:srgbClr val="2E3092"/>
                </a:solidFill>
                <a:latin typeface="Calibri"/>
                <a:cs typeface="Calibri"/>
              </a:rPr>
              <a:t>er</a:t>
            </a:r>
            <a:r>
              <a:rPr lang="fr-FR" sz="1200" dirty="0">
                <a:solidFill>
                  <a:srgbClr val="2E3092"/>
                </a:solidFill>
                <a:latin typeface="Calibri"/>
                <a:cs typeface="Calibri"/>
              </a:rPr>
              <a:t> et dernier jour : attention particulière pour l’amplitude horaire des chauffeurs de car </a:t>
            </a:r>
          </a:p>
        </p:txBody>
      </p:sp>
      <p:sp>
        <p:nvSpPr>
          <p:cNvPr id="15" name="object 7">
            <a:extLst>
              <a:ext uri="{FF2B5EF4-FFF2-40B4-BE49-F238E27FC236}">
                <a16:creationId xmlns:a16="http://schemas.microsoft.com/office/drawing/2014/main" id="{9B0B9B51-3435-ABB2-5D2B-BE3FE6EB79AB}"/>
              </a:ext>
            </a:extLst>
          </p:cNvPr>
          <p:cNvSpPr txBox="1"/>
          <p:nvPr/>
        </p:nvSpPr>
        <p:spPr>
          <a:xfrm>
            <a:off x="4755024" y="4680406"/>
            <a:ext cx="4234214" cy="135165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Prévenir les pompiers ou service d’urgence.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une pharmacie dans chaque installation sportive (responsable de salle)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Possible de solliciter un parent d’élève qui travaille dans le médical = médecin, infirmier, kiné…</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un vestiaire « contrôle anti-dopage »</a:t>
            </a:r>
          </a:p>
        </p:txBody>
      </p:sp>
    </p:spTree>
    <p:extLst>
      <p:ext uri="{BB962C8B-B14F-4D97-AF65-F5344CB8AC3E}">
        <p14:creationId xmlns:p14="http://schemas.microsoft.com/office/powerpoint/2010/main" val="1301114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4">
            <a:extLst>
              <a:ext uri="{FF2B5EF4-FFF2-40B4-BE49-F238E27FC236}">
                <a16:creationId xmlns:a16="http://schemas.microsoft.com/office/drawing/2014/main" id="{0C94E808-639F-8F45-C729-FC9AD0347DFA}"/>
              </a:ext>
            </a:extLst>
          </p:cNvPr>
          <p:cNvGrpSpPr/>
          <p:nvPr/>
        </p:nvGrpSpPr>
        <p:grpSpPr>
          <a:xfrm>
            <a:off x="1142309" y="873035"/>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CE43536A-B97F-F551-6DEA-F9DFB6F3C319}"/>
              </a:ext>
            </a:extLst>
          </p:cNvPr>
          <p:cNvSpPr txBox="1"/>
          <p:nvPr/>
        </p:nvSpPr>
        <p:spPr>
          <a:xfrm>
            <a:off x="1771003" y="948949"/>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Quelques exemples </a:t>
            </a:r>
          </a:p>
        </p:txBody>
      </p:sp>
      <p:sp>
        <p:nvSpPr>
          <p:cNvPr id="9" name="object 5">
            <a:extLst>
              <a:ext uri="{FF2B5EF4-FFF2-40B4-BE49-F238E27FC236}">
                <a16:creationId xmlns:a16="http://schemas.microsoft.com/office/drawing/2014/main" id="{FF3AD86D-C194-A4D3-F963-800414A15509}"/>
              </a:ext>
            </a:extLst>
          </p:cNvPr>
          <p:cNvSpPr txBox="1"/>
          <p:nvPr/>
        </p:nvSpPr>
        <p:spPr>
          <a:xfrm>
            <a:off x="1771003" y="4587904"/>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Convivialité</a:t>
            </a:r>
          </a:p>
        </p:txBody>
      </p:sp>
      <p:grpSp>
        <p:nvGrpSpPr>
          <p:cNvPr id="11" name="object 34">
            <a:extLst>
              <a:ext uri="{FF2B5EF4-FFF2-40B4-BE49-F238E27FC236}">
                <a16:creationId xmlns:a16="http://schemas.microsoft.com/office/drawing/2014/main" id="{80EAC52C-387F-F7B6-D9D5-234F7C878681}"/>
              </a:ext>
            </a:extLst>
          </p:cNvPr>
          <p:cNvGrpSpPr/>
          <p:nvPr/>
        </p:nvGrpSpPr>
        <p:grpSpPr>
          <a:xfrm>
            <a:off x="1176761" y="4527311"/>
            <a:ext cx="374849" cy="378475"/>
            <a:chOff x="1122715" y="2559591"/>
            <a:chExt cx="374849" cy="378475"/>
          </a:xfrm>
        </p:grpSpPr>
        <p:sp>
          <p:nvSpPr>
            <p:cNvPr id="13" name="object 35">
              <a:extLst>
                <a:ext uri="{FF2B5EF4-FFF2-40B4-BE49-F238E27FC236}">
                  <a16:creationId xmlns:a16="http://schemas.microsoft.com/office/drawing/2014/main" id="{3DA25E4A-D37C-7B73-85A9-F07FC417EAB9}"/>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4" name="object 36">
              <a:extLst>
                <a:ext uri="{FF2B5EF4-FFF2-40B4-BE49-F238E27FC236}">
                  <a16:creationId xmlns:a16="http://schemas.microsoft.com/office/drawing/2014/main" id="{7EB35826-E963-60C1-BBB4-3246156A492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400304C1-9A92-8095-FBE3-B76C1805015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2" name="object 4">
            <a:extLst>
              <a:ext uri="{FF2B5EF4-FFF2-40B4-BE49-F238E27FC236}">
                <a16:creationId xmlns:a16="http://schemas.microsoft.com/office/drawing/2014/main" id="{5555D6FE-29AB-CAC3-0B11-7B7CBCA9AE11}"/>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Aspect environnemental et convivial</a:t>
            </a:r>
          </a:p>
        </p:txBody>
      </p:sp>
      <p:sp>
        <p:nvSpPr>
          <p:cNvPr id="6" name="object 7">
            <a:extLst>
              <a:ext uri="{FF2B5EF4-FFF2-40B4-BE49-F238E27FC236}">
                <a16:creationId xmlns:a16="http://schemas.microsoft.com/office/drawing/2014/main" id="{F264F992-89E6-2B3E-8312-F98487D40F0C}"/>
              </a:ext>
            </a:extLst>
          </p:cNvPr>
          <p:cNvSpPr txBox="1"/>
          <p:nvPr/>
        </p:nvSpPr>
        <p:spPr>
          <a:xfrm>
            <a:off x="735591" y="1431228"/>
            <a:ext cx="7672818" cy="2736647"/>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Logo</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Point info (résultats, navettes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Photos des équipes +pendant les matchs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Apéro des terroirs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Offrir un maillot ou gobelet ou…</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Cadeaux de départ aux accompagnateurs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1 livret d’accueil</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Vérifier les conditions prévues par la charte Natura 2000 ainsi que des conditions particulières lors de passages dans des secteurs privés.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La dimension environnementale, gestion du site, des locaux, des déchets ne doit pas être oubliée.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sacs poubelles en conséquence, gobelets réutilisables...</a:t>
            </a:r>
          </a:p>
        </p:txBody>
      </p:sp>
      <p:sp>
        <p:nvSpPr>
          <p:cNvPr id="15" name="object 7">
            <a:extLst>
              <a:ext uri="{FF2B5EF4-FFF2-40B4-BE49-F238E27FC236}">
                <a16:creationId xmlns:a16="http://schemas.microsoft.com/office/drawing/2014/main" id="{E09A6002-6E72-01B3-F5B7-7DC2BB6EA1D2}"/>
              </a:ext>
            </a:extLst>
          </p:cNvPr>
          <p:cNvSpPr txBox="1"/>
          <p:nvPr/>
        </p:nvSpPr>
        <p:spPr>
          <a:xfrm>
            <a:off x="735591" y="5092808"/>
            <a:ext cx="7672818" cy="45910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Demande licence provisoire en fonction des catégories de boissons vendues = mairie et préfecture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Se poser la question du forfait </a:t>
            </a:r>
            <a:r>
              <a:rPr lang="fr-FR" sz="1200" dirty="0">
                <a:solidFill>
                  <a:srgbClr val="2E3092"/>
                </a:solidFill>
                <a:latin typeface="Calibri"/>
                <a:cs typeface="Calibri"/>
                <a:hlinkClick r:id="rId2"/>
              </a:rPr>
              <a:t>SACEM</a:t>
            </a:r>
            <a:r>
              <a:rPr lang="fr-FR" sz="1200" dirty="0">
                <a:solidFill>
                  <a:srgbClr val="2E3092"/>
                </a:solidFill>
                <a:latin typeface="Calibri"/>
                <a:cs typeface="Calibri"/>
              </a:rPr>
              <a:t> : sono journée, sono « Soirée », spectacle</a:t>
            </a:r>
          </a:p>
        </p:txBody>
      </p:sp>
    </p:spTree>
    <p:extLst>
      <p:ext uri="{BB962C8B-B14F-4D97-AF65-F5344CB8AC3E}">
        <p14:creationId xmlns:p14="http://schemas.microsoft.com/office/powerpoint/2010/main" val="302434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DC2F3-0E13-53FD-9F05-F49D2B8ACDC2}"/>
            </a:ext>
          </a:extLst>
        </p:cNvPr>
        <p:cNvGrpSpPr/>
        <p:nvPr/>
      </p:nvGrpSpPr>
      <p:grpSpPr>
        <a:xfrm>
          <a:off x="0" y="0"/>
          <a:ext cx="0" cy="0"/>
          <a:chOff x="0" y="0"/>
          <a:chExt cx="0" cy="0"/>
        </a:xfrm>
      </p:grpSpPr>
      <p:grpSp>
        <p:nvGrpSpPr>
          <p:cNvPr id="32" name="object 34">
            <a:extLst>
              <a:ext uri="{FF2B5EF4-FFF2-40B4-BE49-F238E27FC236}">
                <a16:creationId xmlns:a16="http://schemas.microsoft.com/office/drawing/2014/main" id="{CB15A68F-2DC6-E746-B146-45A194B06996}"/>
              </a:ext>
            </a:extLst>
          </p:cNvPr>
          <p:cNvGrpSpPr/>
          <p:nvPr/>
        </p:nvGrpSpPr>
        <p:grpSpPr>
          <a:xfrm>
            <a:off x="1149476" y="660707"/>
            <a:ext cx="374849" cy="378475"/>
            <a:chOff x="1122715" y="2559591"/>
            <a:chExt cx="374849" cy="378475"/>
          </a:xfrm>
        </p:grpSpPr>
        <p:sp>
          <p:nvSpPr>
            <p:cNvPr id="33" name="object 35">
              <a:extLst>
                <a:ext uri="{FF2B5EF4-FFF2-40B4-BE49-F238E27FC236}">
                  <a16:creationId xmlns:a16="http://schemas.microsoft.com/office/drawing/2014/main" id="{D682A79E-0BE2-BAE2-43FA-007364096A19}"/>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252B3FE4-E078-A3FD-F13C-39BF27002709}"/>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5FE3B299-27B1-DC0F-0909-EA35B5791ED3}"/>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CDBB9D21-4740-3D20-E31E-A1B7733F707B}"/>
              </a:ext>
            </a:extLst>
          </p:cNvPr>
          <p:cNvSpPr txBox="1"/>
          <p:nvPr/>
        </p:nvSpPr>
        <p:spPr>
          <a:xfrm>
            <a:off x="437306" y="2511036"/>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rgbClr val="F4C009"/>
                </a:solidFill>
                <a:latin typeface="Calibri"/>
                <a:cs typeface="Calibri"/>
              </a:rPr>
              <a:t>Sportif</a:t>
            </a:r>
          </a:p>
        </p:txBody>
      </p:sp>
      <p:graphicFrame>
        <p:nvGraphicFramePr>
          <p:cNvPr id="3" name="Diagramme 2">
            <a:extLst>
              <a:ext uri="{FF2B5EF4-FFF2-40B4-BE49-F238E27FC236}">
                <a16:creationId xmlns:a16="http://schemas.microsoft.com/office/drawing/2014/main" id="{7FEFFF06-B88D-F8FC-7770-953C3C2A7978}"/>
              </a:ext>
            </a:extLst>
          </p:cNvPr>
          <p:cNvGraphicFramePr/>
          <p:nvPr>
            <p:extLst>
              <p:ext uri="{D42A27DB-BD31-4B8C-83A1-F6EECF244321}">
                <p14:modId xmlns:p14="http://schemas.microsoft.com/office/powerpoint/2010/main" val="1823725720"/>
              </p:ext>
            </p:extLst>
          </p:nvPr>
        </p:nvGraphicFramePr>
        <p:xfrm>
          <a:off x="1524325" y="1564769"/>
          <a:ext cx="7022516" cy="45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49B2E7E5-0F7C-5FF0-C80B-63B9B1B09680}"/>
              </a:ext>
            </a:extLst>
          </p:cNvPr>
          <p:cNvSpPr txBox="1"/>
          <p:nvPr/>
        </p:nvSpPr>
        <p:spPr>
          <a:xfrm>
            <a:off x="184234" y="4504437"/>
            <a:ext cx="1217085"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rgbClr val="E8532B"/>
                </a:solidFill>
                <a:latin typeface="Calibri"/>
                <a:cs typeface="Calibri"/>
              </a:rPr>
              <a:t>Administratif</a:t>
            </a:r>
          </a:p>
        </p:txBody>
      </p:sp>
      <p:sp>
        <p:nvSpPr>
          <p:cNvPr id="2" name="object 4">
            <a:extLst>
              <a:ext uri="{FF2B5EF4-FFF2-40B4-BE49-F238E27FC236}">
                <a16:creationId xmlns:a16="http://schemas.microsoft.com/office/drawing/2014/main" id="{E977215F-ABD3-92D3-6FE5-1BCDE5C6A27B}"/>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sp>
        <p:nvSpPr>
          <p:cNvPr id="5" name="object 5">
            <a:extLst>
              <a:ext uri="{FF2B5EF4-FFF2-40B4-BE49-F238E27FC236}">
                <a16:creationId xmlns:a16="http://schemas.microsoft.com/office/drawing/2014/main" id="{E973A6A5-5FCB-947E-75C0-46F1CA8CD4B9}"/>
              </a:ext>
            </a:extLst>
          </p:cNvPr>
          <p:cNvSpPr txBox="1"/>
          <p:nvPr/>
        </p:nvSpPr>
        <p:spPr>
          <a:xfrm>
            <a:off x="1849965" y="736621"/>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1 an avant le championnat</a:t>
            </a:r>
          </a:p>
        </p:txBody>
      </p:sp>
    </p:spTree>
    <p:extLst>
      <p:ext uri="{BB962C8B-B14F-4D97-AF65-F5344CB8AC3E}">
        <p14:creationId xmlns:p14="http://schemas.microsoft.com/office/powerpoint/2010/main" val="988627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76F0E-A515-066D-7AED-82F70B024602}"/>
            </a:ext>
          </a:extLst>
        </p:cNvPr>
        <p:cNvGrpSpPr/>
        <p:nvPr/>
      </p:nvGrpSpPr>
      <p:grpSpPr>
        <a:xfrm>
          <a:off x="0" y="0"/>
          <a:ext cx="0" cy="0"/>
          <a:chOff x="0" y="0"/>
          <a:chExt cx="0" cy="0"/>
        </a:xfrm>
      </p:grpSpPr>
      <p:sp>
        <p:nvSpPr>
          <p:cNvPr id="4" name="object 5">
            <a:extLst>
              <a:ext uri="{FF2B5EF4-FFF2-40B4-BE49-F238E27FC236}">
                <a16:creationId xmlns:a16="http://schemas.microsoft.com/office/drawing/2014/main" id="{85D0821C-13BD-647C-CB1A-F9325F06264D}"/>
              </a:ext>
            </a:extLst>
          </p:cNvPr>
          <p:cNvSpPr txBox="1"/>
          <p:nvPr/>
        </p:nvSpPr>
        <p:spPr>
          <a:xfrm>
            <a:off x="508585" y="2318750"/>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4"/>
                </a:solidFill>
                <a:latin typeface="Calibri"/>
                <a:cs typeface="Calibri"/>
              </a:rPr>
              <a:t>Sportif</a:t>
            </a:r>
          </a:p>
        </p:txBody>
      </p:sp>
      <p:graphicFrame>
        <p:nvGraphicFramePr>
          <p:cNvPr id="3" name="Diagramme 2">
            <a:extLst>
              <a:ext uri="{FF2B5EF4-FFF2-40B4-BE49-F238E27FC236}">
                <a16:creationId xmlns:a16="http://schemas.microsoft.com/office/drawing/2014/main" id="{00722889-AB96-D152-4A46-E26FA7607049}"/>
              </a:ext>
            </a:extLst>
          </p:cNvPr>
          <p:cNvGraphicFramePr/>
          <p:nvPr>
            <p:extLst>
              <p:ext uri="{D42A27DB-BD31-4B8C-83A1-F6EECF244321}">
                <p14:modId xmlns:p14="http://schemas.microsoft.com/office/powerpoint/2010/main" val="2000168367"/>
              </p:ext>
            </p:extLst>
          </p:nvPr>
        </p:nvGraphicFramePr>
        <p:xfrm>
          <a:off x="1524325" y="1564769"/>
          <a:ext cx="7022516" cy="4443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D79434FB-04C3-9514-7ECE-A2AD8DC4B88D}"/>
              </a:ext>
            </a:extLst>
          </p:cNvPr>
          <p:cNvSpPr txBox="1"/>
          <p:nvPr/>
        </p:nvSpPr>
        <p:spPr>
          <a:xfrm>
            <a:off x="278219" y="4408808"/>
            <a:ext cx="1171671"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2"/>
                </a:solidFill>
                <a:latin typeface="Calibri"/>
                <a:cs typeface="Calibri"/>
              </a:rPr>
              <a:t>Administratif</a:t>
            </a:r>
          </a:p>
        </p:txBody>
      </p:sp>
      <p:sp>
        <p:nvSpPr>
          <p:cNvPr id="2" name="object 4">
            <a:extLst>
              <a:ext uri="{FF2B5EF4-FFF2-40B4-BE49-F238E27FC236}">
                <a16:creationId xmlns:a16="http://schemas.microsoft.com/office/drawing/2014/main" id="{67244361-B287-79F6-0AE0-B15A919192C4}"/>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grpSp>
        <p:nvGrpSpPr>
          <p:cNvPr id="5" name="object 34">
            <a:extLst>
              <a:ext uri="{FF2B5EF4-FFF2-40B4-BE49-F238E27FC236}">
                <a16:creationId xmlns:a16="http://schemas.microsoft.com/office/drawing/2014/main" id="{12041F48-3077-9F2B-5B29-ED3717DBCB6B}"/>
              </a:ext>
            </a:extLst>
          </p:cNvPr>
          <p:cNvGrpSpPr/>
          <p:nvPr/>
        </p:nvGrpSpPr>
        <p:grpSpPr>
          <a:xfrm>
            <a:off x="1108479" y="774030"/>
            <a:ext cx="374849" cy="378475"/>
            <a:chOff x="1122715" y="2559591"/>
            <a:chExt cx="374849" cy="378475"/>
          </a:xfrm>
        </p:grpSpPr>
        <p:sp>
          <p:nvSpPr>
            <p:cNvPr id="6" name="object 35">
              <a:extLst>
                <a:ext uri="{FF2B5EF4-FFF2-40B4-BE49-F238E27FC236}">
                  <a16:creationId xmlns:a16="http://schemas.microsoft.com/office/drawing/2014/main" id="{F28B2D98-214A-53C1-5BF0-8EED1B879078}"/>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7" name="object 36">
              <a:extLst>
                <a:ext uri="{FF2B5EF4-FFF2-40B4-BE49-F238E27FC236}">
                  <a16:creationId xmlns:a16="http://schemas.microsoft.com/office/drawing/2014/main" id="{DBF07A38-B68C-859F-0FE0-A9575F6AD8F6}"/>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8" name="object 37">
              <a:extLst>
                <a:ext uri="{FF2B5EF4-FFF2-40B4-BE49-F238E27FC236}">
                  <a16:creationId xmlns:a16="http://schemas.microsoft.com/office/drawing/2014/main" id="{0D1A013D-7918-4B3C-DEF0-CBFAB79A3158}"/>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10" name="object 5">
            <a:extLst>
              <a:ext uri="{FF2B5EF4-FFF2-40B4-BE49-F238E27FC236}">
                <a16:creationId xmlns:a16="http://schemas.microsoft.com/office/drawing/2014/main" id="{59DB5150-2EFB-9EF2-F047-29184EFC920B}"/>
              </a:ext>
            </a:extLst>
          </p:cNvPr>
          <p:cNvSpPr txBox="1"/>
          <p:nvPr/>
        </p:nvSpPr>
        <p:spPr>
          <a:xfrm>
            <a:off x="1808968" y="849944"/>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8 mois avant le championnat</a:t>
            </a:r>
          </a:p>
        </p:txBody>
      </p:sp>
    </p:spTree>
    <p:extLst>
      <p:ext uri="{BB962C8B-B14F-4D97-AF65-F5344CB8AC3E}">
        <p14:creationId xmlns:p14="http://schemas.microsoft.com/office/powerpoint/2010/main" val="4209603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F1329-9E43-9B8B-07EF-CC6C3D18382B}"/>
            </a:ext>
          </a:extLst>
        </p:cNvPr>
        <p:cNvGrpSpPr/>
        <p:nvPr/>
      </p:nvGrpSpPr>
      <p:grpSpPr>
        <a:xfrm>
          <a:off x="0" y="0"/>
          <a:ext cx="0" cy="0"/>
          <a:chOff x="0" y="0"/>
          <a:chExt cx="0" cy="0"/>
        </a:xfrm>
      </p:grpSpPr>
      <p:grpSp>
        <p:nvGrpSpPr>
          <p:cNvPr id="32" name="object 34">
            <a:extLst>
              <a:ext uri="{FF2B5EF4-FFF2-40B4-BE49-F238E27FC236}">
                <a16:creationId xmlns:a16="http://schemas.microsoft.com/office/drawing/2014/main" id="{D04BD771-497D-6350-F95B-3C8E756CEB86}"/>
              </a:ext>
            </a:extLst>
          </p:cNvPr>
          <p:cNvGrpSpPr/>
          <p:nvPr/>
        </p:nvGrpSpPr>
        <p:grpSpPr>
          <a:xfrm>
            <a:off x="1136753" y="790228"/>
            <a:ext cx="374849" cy="378475"/>
            <a:chOff x="1122715" y="2559591"/>
            <a:chExt cx="374849" cy="378475"/>
          </a:xfrm>
        </p:grpSpPr>
        <p:sp>
          <p:nvSpPr>
            <p:cNvPr id="33" name="object 35">
              <a:extLst>
                <a:ext uri="{FF2B5EF4-FFF2-40B4-BE49-F238E27FC236}">
                  <a16:creationId xmlns:a16="http://schemas.microsoft.com/office/drawing/2014/main" id="{3C9095DE-CF1E-6505-6FD6-ACB42889ACA5}"/>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725BFE88-2A97-D1C8-501D-BBDF6CACB00C}"/>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4E5B1C38-44AE-DC01-C6AE-76E18A9D4EE1}"/>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6BF80E94-8E76-6FDE-6C99-3AE37008BF8F}"/>
              </a:ext>
            </a:extLst>
          </p:cNvPr>
          <p:cNvSpPr txBox="1"/>
          <p:nvPr/>
        </p:nvSpPr>
        <p:spPr>
          <a:xfrm>
            <a:off x="425813" y="2404524"/>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4"/>
                </a:solidFill>
                <a:latin typeface="Calibri"/>
                <a:cs typeface="Calibri"/>
              </a:rPr>
              <a:t>Sportif</a:t>
            </a:r>
          </a:p>
        </p:txBody>
      </p:sp>
      <p:graphicFrame>
        <p:nvGraphicFramePr>
          <p:cNvPr id="3" name="Diagramme 2">
            <a:extLst>
              <a:ext uri="{FF2B5EF4-FFF2-40B4-BE49-F238E27FC236}">
                <a16:creationId xmlns:a16="http://schemas.microsoft.com/office/drawing/2014/main" id="{D496352F-A323-81A8-0C18-2033AB2B0C66}"/>
              </a:ext>
            </a:extLst>
          </p:cNvPr>
          <p:cNvGraphicFramePr/>
          <p:nvPr>
            <p:extLst>
              <p:ext uri="{D42A27DB-BD31-4B8C-83A1-F6EECF244321}">
                <p14:modId xmlns:p14="http://schemas.microsoft.com/office/powerpoint/2010/main" val="2734368852"/>
              </p:ext>
            </p:extLst>
          </p:nvPr>
        </p:nvGraphicFramePr>
        <p:xfrm>
          <a:off x="1511602" y="1555721"/>
          <a:ext cx="6988586" cy="45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BEC573AF-3F43-2491-0F96-9683CB8777AF}"/>
              </a:ext>
            </a:extLst>
          </p:cNvPr>
          <p:cNvSpPr txBox="1"/>
          <p:nvPr/>
        </p:nvSpPr>
        <p:spPr>
          <a:xfrm>
            <a:off x="126087" y="4341473"/>
            <a:ext cx="1310391"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2"/>
                </a:solidFill>
                <a:latin typeface="Calibri"/>
                <a:cs typeface="Calibri"/>
              </a:rPr>
              <a:t>Administratif</a:t>
            </a:r>
          </a:p>
        </p:txBody>
      </p:sp>
      <p:sp>
        <p:nvSpPr>
          <p:cNvPr id="2" name="object 4">
            <a:extLst>
              <a:ext uri="{FF2B5EF4-FFF2-40B4-BE49-F238E27FC236}">
                <a16:creationId xmlns:a16="http://schemas.microsoft.com/office/drawing/2014/main" id="{B8235580-E91E-097E-8567-4D5875CF0B2E}"/>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sp>
        <p:nvSpPr>
          <p:cNvPr id="5" name="object 5">
            <a:extLst>
              <a:ext uri="{FF2B5EF4-FFF2-40B4-BE49-F238E27FC236}">
                <a16:creationId xmlns:a16="http://schemas.microsoft.com/office/drawing/2014/main" id="{201819B0-3739-49ED-2A77-04CCA93DE488}"/>
              </a:ext>
            </a:extLst>
          </p:cNvPr>
          <p:cNvSpPr txBox="1"/>
          <p:nvPr/>
        </p:nvSpPr>
        <p:spPr>
          <a:xfrm>
            <a:off x="1808968" y="849944"/>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6 mois avant le championnat</a:t>
            </a:r>
          </a:p>
        </p:txBody>
      </p:sp>
    </p:spTree>
    <p:extLst>
      <p:ext uri="{BB962C8B-B14F-4D97-AF65-F5344CB8AC3E}">
        <p14:creationId xmlns:p14="http://schemas.microsoft.com/office/powerpoint/2010/main" val="1918821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E0A18-FDD9-4CDC-E4F9-1F007F2DD997}"/>
            </a:ext>
          </a:extLst>
        </p:cNvPr>
        <p:cNvGrpSpPr/>
        <p:nvPr/>
      </p:nvGrpSpPr>
      <p:grpSpPr>
        <a:xfrm>
          <a:off x="0" y="0"/>
          <a:ext cx="0" cy="0"/>
          <a:chOff x="0" y="0"/>
          <a:chExt cx="0" cy="0"/>
        </a:xfrm>
      </p:grpSpPr>
      <p:grpSp>
        <p:nvGrpSpPr>
          <p:cNvPr id="32" name="object 34">
            <a:extLst>
              <a:ext uri="{FF2B5EF4-FFF2-40B4-BE49-F238E27FC236}">
                <a16:creationId xmlns:a16="http://schemas.microsoft.com/office/drawing/2014/main" id="{CF4E099A-5A7C-8F54-2F08-A8513961CC35}"/>
              </a:ext>
            </a:extLst>
          </p:cNvPr>
          <p:cNvGrpSpPr/>
          <p:nvPr/>
        </p:nvGrpSpPr>
        <p:grpSpPr>
          <a:xfrm>
            <a:off x="1136753" y="790228"/>
            <a:ext cx="374849" cy="378475"/>
            <a:chOff x="1122715" y="2559591"/>
            <a:chExt cx="374849" cy="378475"/>
          </a:xfrm>
        </p:grpSpPr>
        <p:sp>
          <p:nvSpPr>
            <p:cNvPr id="33" name="object 35">
              <a:extLst>
                <a:ext uri="{FF2B5EF4-FFF2-40B4-BE49-F238E27FC236}">
                  <a16:creationId xmlns:a16="http://schemas.microsoft.com/office/drawing/2014/main" id="{8083431F-7EDF-DFFE-723D-68A98D8312A1}"/>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DF6FFFE3-1B73-252F-358A-F3180E08AEC1}"/>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BE884A76-D353-9E64-3EFE-8CBF1F0AA6A3}"/>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857C9B1A-64EC-19BD-3DFA-943CD521FE4C}"/>
              </a:ext>
            </a:extLst>
          </p:cNvPr>
          <p:cNvSpPr txBox="1"/>
          <p:nvPr/>
        </p:nvSpPr>
        <p:spPr>
          <a:xfrm>
            <a:off x="425813" y="2404524"/>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4"/>
                </a:solidFill>
                <a:latin typeface="Calibri"/>
                <a:cs typeface="Calibri"/>
              </a:rPr>
              <a:t>Sportif</a:t>
            </a:r>
          </a:p>
        </p:txBody>
      </p:sp>
      <p:graphicFrame>
        <p:nvGraphicFramePr>
          <p:cNvPr id="3" name="Diagramme 2">
            <a:extLst>
              <a:ext uri="{FF2B5EF4-FFF2-40B4-BE49-F238E27FC236}">
                <a16:creationId xmlns:a16="http://schemas.microsoft.com/office/drawing/2014/main" id="{D754CD94-7266-4806-20AB-8C598B5F43EE}"/>
              </a:ext>
            </a:extLst>
          </p:cNvPr>
          <p:cNvGraphicFramePr/>
          <p:nvPr>
            <p:extLst>
              <p:ext uri="{D42A27DB-BD31-4B8C-83A1-F6EECF244321}">
                <p14:modId xmlns:p14="http://schemas.microsoft.com/office/powerpoint/2010/main" val="2949312819"/>
              </p:ext>
            </p:extLst>
          </p:nvPr>
        </p:nvGraphicFramePr>
        <p:xfrm>
          <a:off x="1511602" y="1555721"/>
          <a:ext cx="6997916" cy="45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F8B7A860-39E6-C80E-38BF-D3406BBA5073}"/>
              </a:ext>
            </a:extLst>
          </p:cNvPr>
          <p:cNvSpPr txBox="1"/>
          <p:nvPr/>
        </p:nvSpPr>
        <p:spPr>
          <a:xfrm>
            <a:off x="126087" y="4341473"/>
            <a:ext cx="1310391"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2"/>
                </a:solidFill>
                <a:latin typeface="Calibri"/>
                <a:cs typeface="Calibri"/>
              </a:rPr>
              <a:t>Administratif</a:t>
            </a:r>
          </a:p>
        </p:txBody>
      </p:sp>
      <p:sp>
        <p:nvSpPr>
          <p:cNvPr id="2" name="object 4">
            <a:extLst>
              <a:ext uri="{FF2B5EF4-FFF2-40B4-BE49-F238E27FC236}">
                <a16:creationId xmlns:a16="http://schemas.microsoft.com/office/drawing/2014/main" id="{3F786BD0-42E3-20EF-10D1-1B2E77ABF4CA}"/>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sp>
        <p:nvSpPr>
          <p:cNvPr id="5" name="object 5">
            <a:extLst>
              <a:ext uri="{FF2B5EF4-FFF2-40B4-BE49-F238E27FC236}">
                <a16:creationId xmlns:a16="http://schemas.microsoft.com/office/drawing/2014/main" id="{2DDF87DC-E6D5-D73C-56B2-29C833449628}"/>
              </a:ext>
            </a:extLst>
          </p:cNvPr>
          <p:cNvSpPr txBox="1"/>
          <p:nvPr/>
        </p:nvSpPr>
        <p:spPr>
          <a:xfrm>
            <a:off x="1808968" y="849944"/>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3 mois avant le championnat</a:t>
            </a:r>
          </a:p>
        </p:txBody>
      </p:sp>
    </p:spTree>
    <p:extLst>
      <p:ext uri="{BB962C8B-B14F-4D97-AF65-F5344CB8AC3E}">
        <p14:creationId xmlns:p14="http://schemas.microsoft.com/office/powerpoint/2010/main" val="636865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B7926-EBEF-9A1D-AB01-C94FFBD20D9F}"/>
            </a:ext>
          </a:extLst>
        </p:cNvPr>
        <p:cNvGrpSpPr/>
        <p:nvPr/>
      </p:nvGrpSpPr>
      <p:grpSpPr>
        <a:xfrm>
          <a:off x="0" y="0"/>
          <a:ext cx="0" cy="0"/>
          <a:chOff x="0" y="0"/>
          <a:chExt cx="0" cy="0"/>
        </a:xfrm>
      </p:grpSpPr>
      <p:grpSp>
        <p:nvGrpSpPr>
          <p:cNvPr id="32" name="object 34">
            <a:extLst>
              <a:ext uri="{FF2B5EF4-FFF2-40B4-BE49-F238E27FC236}">
                <a16:creationId xmlns:a16="http://schemas.microsoft.com/office/drawing/2014/main" id="{791ECC9A-2E95-B8FC-C639-D85A1BBF906C}"/>
              </a:ext>
            </a:extLst>
          </p:cNvPr>
          <p:cNvGrpSpPr/>
          <p:nvPr/>
        </p:nvGrpSpPr>
        <p:grpSpPr>
          <a:xfrm>
            <a:off x="1136753" y="790228"/>
            <a:ext cx="374849" cy="378475"/>
            <a:chOff x="1122715" y="2559591"/>
            <a:chExt cx="374849" cy="378475"/>
          </a:xfrm>
        </p:grpSpPr>
        <p:sp>
          <p:nvSpPr>
            <p:cNvPr id="33" name="object 35">
              <a:extLst>
                <a:ext uri="{FF2B5EF4-FFF2-40B4-BE49-F238E27FC236}">
                  <a16:creationId xmlns:a16="http://schemas.microsoft.com/office/drawing/2014/main" id="{A27FD065-0680-0D70-6A1D-7CEC3E5BDF95}"/>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92F4BDB9-5A2F-96C9-CBD4-6BDBA401627F}"/>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57FE6BA6-55D2-82BD-525E-EB5F1C012A9C}"/>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95423D41-081C-972A-24A0-4A44A8C535C4}"/>
              </a:ext>
            </a:extLst>
          </p:cNvPr>
          <p:cNvSpPr txBox="1"/>
          <p:nvPr/>
        </p:nvSpPr>
        <p:spPr>
          <a:xfrm>
            <a:off x="425813" y="2404524"/>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4"/>
                </a:solidFill>
                <a:latin typeface="Calibri"/>
                <a:cs typeface="Calibri"/>
              </a:rPr>
              <a:t>Sportif</a:t>
            </a:r>
          </a:p>
        </p:txBody>
      </p:sp>
      <p:graphicFrame>
        <p:nvGraphicFramePr>
          <p:cNvPr id="3" name="Diagramme 2">
            <a:extLst>
              <a:ext uri="{FF2B5EF4-FFF2-40B4-BE49-F238E27FC236}">
                <a16:creationId xmlns:a16="http://schemas.microsoft.com/office/drawing/2014/main" id="{18F645A3-637F-3188-7921-6ACD550156BD}"/>
              </a:ext>
            </a:extLst>
          </p:cNvPr>
          <p:cNvGraphicFramePr/>
          <p:nvPr>
            <p:extLst>
              <p:ext uri="{D42A27DB-BD31-4B8C-83A1-F6EECF244321}">
                <p14:modId xmlns:p14="http://schemas.microsoft.com/office/powerpoint/2010/main" val="2567208165"/>
              </p:ext>
            </p:extLst>
          </p:nvPr>
        </p:nvGraphicFramePr>
        <p:xfrm>
          <a:off x="1511602" y="1555721"/>
          <a:ext cx="6997916" cy="45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F833F42A-D6CF-CA3C-5EC3-279EF643C026}"/>
              </a:ext>
            </a:extLst>
          </p:cNvPr>
          <p:cNvSpPr txBox="1"/>
          <p:nvPr/>
        </p:nvSpPr>
        <p:spPr>
          <a:xfrm>
            <a:off x="126087" y="4341473"/>
            <a:ext cx="1310391"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2"/>
                </a:solidFill>
                <a:latin typeface="Calibri"/>
                <a:cs typeface="Calibri"/>
              </a:rPr>
              <a:t>Administratif</a:t>
            </a:r>
          </a:p>
        </p:txBody>
      </p:sp>
      <p:sp>
        <p:nvSpPr>
          <p:cNvPr id="2" name="object 4">
            <a:extLst>
              <a:ext uri="{FF2B5EF4-FFF2-40B4-BE49-F238E27FC236}">
                <a16:creationId xmlns:a16="http://schemas.microsoft.com/office/drawing/2014/main" id="{8679C330-44EC-60F1-6597-5CA679F51B24}"/>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sp>
        <p:nvSpPr>
          <p:cNvPr id="5" name="object 5">
            <a:extLst>
              <a:ext uri="{FF2B5EF4-FFF2-40B4-BE49-F238E27FC236}">
                <a16:creationId xmlns:a16="http://schemas.microsoft.com/office/drawing/2014/main" id="{36B51524-A25A-0193-D8C7-0C303094CC34}"/>
              </a:ext>
            </a:extLst>
          </p:cNvPr>
          <p:cNvSpPr txBox="1"/>
          <p:nvPr/>
        </p:nvSpPr>
        <p:spPr>
          <a:xfrm>
            <a:off x="1808968" y="849944"/>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45 jours avant le championnat</a:t>
            </a:r>
          </a:p>
        </p:txBody>
      </p:sp>
    </p:spTree>
    <p:extLst>
      <p:ext uri="{BB962C8B-B14F-4D97-AF65-F5344CB8AC3E}">
        <p14:creationId xmlns:p14="http://schemas.microsoft.com/office/powerpoint/2010/main" val="227584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E8635-BAFE-E075-C998-5A4C2B056E34}"/>
            </a:ext>
          </a:extLst>
        </p:cNvPr>
        <p:cNvGrpSpPr/>
        <p:nvPr/>
      </p:nvGrpSpPr>
      <p:grpSpPr>
        <a:xfrm>
          <a:off x="0" y="0"/>
          <a:ext cx="0" cy="0"/>
          <a:chOff x="0" y="0"/>
          <a:chExt cx="0" cy="0"/>
        </a:xfrm>
      </p:grpSpPr>
      <p:grpSp>
        <p:nvGrpSpPr>
          <p:cNvPr id="32" name="object 34">
            <a:extLst>
              <a:ext uri="{FF2B5EF4-FFF2-40B4-BE49-F238E27FC236}">
                <a16:creationId xmlns:a16="http://schemas.microsoft.com/office/drawing/2014/main" id="{5E5E58FC-8332-FD4C-D3DA-CE0974E2E173}"/>
              </a:ext>
            </a:extLst>
          </p:cNvPr>
          <p:cNvGrpSpPr/>
          <p:nvPr/>
        </p:nvGrpSpPr>
        <p:grpSpPr>
          <a:xfrm>
            <a:off x="1136753" y="790228"/>
            <a:ext cx="374849" cy="378475"/>
            <a:chOff x="1122715" y="2559591"/>
            <a:chExt cx="374849" cy="378475"/>
          </a:xfrm>
        </p:grpSpPr>
        <p:sp>
          <p:nvSpPr>
            <p:cNvPr id="33" name="object 35">
              <a:extLst>
                <a:ext uri="{FF2B5EF4-FFF2-40B4-BE49-F238E27FC236}">
                  <a16:creationId xmlns:a16="http://schemas.microsoft.com/office/drawing/2014/main" id="{7ED315C1-B67E-616D-8027-79D42C5732CD}"/>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47BF0689-15D6-E7E3-DA59-37519FAD4475}"/>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F7F52E42-C44F-E2E0-0BDD-DE7B1E92B336}"/>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88BED22C-881C-AC68-C143-D77A30C3F163}"/>
              </a:ext>
            </a:extLst>
          </p:cNvPr>
          <p:cNvSpPr txBox="1"/>
          <p:nvPr/>
        </p:nvSpPr>
        <p:spPr>
          <a:xfrm>
            <a:off x="425813" y="2404524"/>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4"/>
                </a:solidFill>
                <a:latin typeface="Calibri"/>
                <a:cs typeface="Calibri"/>
              </a:rPr>
              <a:t>Sportif</a:t>
            </a:r>
          </a:p>
        </p:txBody>
      </p:sp>
      <p:graphicFrame>
        <p:nvGraphicFramePr>
          <p:cNvPr id="3" name="Diagramme 2">
            <a:extLst>
              <a:ext uri="{FF2B5EF4-FFF2-40B4-BE49-F238E27FC236}">
                <a16:creationId xmlns:a16="http://schemas.microsoft.com/office/drawing/2014/main" id="{C0C5F4A2-ABDA-BDA8-BC9A-2C04002CF796}"/>
              </a:ext>
            </a:extLst>
          </p:cNvPr>
          <p:cNvGraphicFramePr/>
          <p:nvPr>
            <p:extLst>
              <p:ext uri="{D42A27DB-BD31-4B8C-83A1-F6EECF244321}">
                <p14:modId xmlns:p14="http://schemas.microsoft.com/office/powerpoint/2010/main" val="3994333188"/>
              </p:ext>
            </p:extLst>
          </p:nvPr>
        </p:nvGraphicFramePr>
        <p:xfrm>
          <a:off x="1511602" y="1555721"/>
          <a:ext cx="6997916" cy="45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5F6E63A2-C97C-661A-6090-6F790F85087F}"/>
              </a:ext>
            </a:extLst>
          </p:cNvPr>
          <p:cNvSpPr txBox="1"/>
          <p:nvPr/>
        </p:nvSpPr>
        <p:spPr>
          <a:xfrm>
            <a:off x="126087" y="4341473"/>
            <a:ext cx="1310391"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2"/>
                </a:solidFill>
                <a:latin typeface="Calibri"/>
                <a:cs typeface="Calibri"/>
              </a:rPr>
              <a:t>Administratif</a:t>
            </a:r>
          </a:p>
        </p:txBody>
      </p:sp>
      <p:sp>
        <p:nvSpPr>
          <p:cNvPr id="2" name="object 4">
            <a:extLst>
              <a:ext uri="{FF2B5EF4-FFF2-40B4-BE49-F238E27FC236}">
                <a16:creationId xmlns:a16="http://schemas.microsoft.com/office/drawing/2014/main" id="{DB9C5371-E629-9AEC-5D6C-844B823768E7}"/>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sp>
        <p:nvSpPr>
          <p:cNvPr id="5" name="object 5">
            <a:extLst>
              <a:ext uri="{FF2B5EF4-FFF2-40B4-BE49-F238E27FC236}">
                <a16:creationId xmlns:a16="http://schemas.microsoft.com/office/drawing/2014/main" id="{6751F91B-73CB-0764-EB7F-0DF785368D98}"/>
              </a:ext>
            </a:extLst>
          </p:cNvPr>
          <p:cNvSpPr txBox="1"/>
          <p:nvPr/>
        </p:nvSpPr>
        <p:spPr>
          <a:xfrm>
            <a:off x="1808968" y="849944"/>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30 jours avant le championnat</a:t>
            </a:r>
          </a:p>
        </p:txBody>
      </p:sp>
    </p:spTree>
    <p:extLst>
      <p:ext uri="{BB962C8B-B14F-4D97-AF65-F5344CB8AC3E}">
        <p14:creationId xmlns:p14="http://schemas.microsoft.com/office/powerpoint/2010/main" val="3058377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42750" y="660534"/>
            <a:ext cx="257508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chemeClr val="bg1"/>
                </a:solidFill>
              </a:rPr>
              <a:t>OBJECTIF DE CE GUIDE</a:t>
            </a:r>
          </a:p>
        </p:txBody>
      </p:sp>
      <p:sp>
        <p:nvSpPr>
          <p:cNvPr id="4" name="object 5">
            <a:extLst>
              <a:ext uri="{FF2B5EF4-FFF2-40B4-BE49-F238E27FC236}">
                <a16:creationId xmlns:a16="http://schemas.microsoft.com/office/drawing/2014/main" id="{A6903F5F-0239-23A2-DE3E-4A4BEE7CE29E}"/>
              </a:ext>
            </a:extLst>
          </p:cNvPr>
          <p:cNvSpPr txBox="1"/>
          <p:nvPr/>
        </p:nvSpPr>
        <p:spPr>
          <a:xfrm>
            <a:off x="891717" y="1678036"/>
            <a:ext cx="6983320" cy="3783087"/>
          </a:xfrm>
          <a:prstGeom prst="rect">
            <a:avLst/>
          </a:prstGeom>
        </p:spPr>
        <p:txBody>
          <a:bodyPr vert="horz" wrap="square" lIns="0" tIns="12700" rIns="0" bIns="0" rtlCol="0">
            <a:spAutoFit/>
          </a:bodyPr>
          <a:lstStyle/>
          <a:p>
            <a:pPr marL="12700" algn="just">
              <a:lnSpc>
                <a:spcPct val="100000"/>
              </a:lnSpc>
              <a:spcBef>
                <a:spcPts val="100"/>
              </a:spcBef>
            </a:pPr>
            <a:r>
              <a:rPr lang="fr-FR" sz="1600" dirty="0">
                <a:solidFill>
                  <a:srgbClr val="2E3092"/>
                </a:solidFill>
                <a:latin typeface="Calibri"/>
                <a:cs typeface="Calibri"/>
              </a:rPr>
              <a:t>Le guide de l’organisateur constitue la base des règles et directives pour l’organisation d’une </a:t>
            </a:r>
            <a:r>
              <a:rPr lang="fr-FR" sz="1600" dirty="0">
                <a:solidFill>
                  <a:srgbClr val="45479E"/>
                </a:solidFill>
                <a:latin typeface="Calibri"/>
                <a:cs typeface="Calibri"/>
              </a:rPr>
              <a:t>compétition</a:t>
            </a:r>
            <a:r>
              <a:rPr lang="fr-FR" sz="1600" dirty="0">
                <a:solidFill>
                  <a:srgbClr val="2E3092"/>
                </a:solidFill>
                <a:latin typeface="Calibri"/>
                <a:cs typeface="Calibri"/>
              </a:rPr>
              <a:t> UGSEL Nationale. Il définit les responsabilités réciproques des différents partenaires, ainsi que l’ensemble des tâches inhérentes à la mise en place d’un tel évènement.</a:t>
            </a: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r>
              <a:rPr lang="fr-FR" sz="1600" dirty="0">
                <a:solidFill>
                  <a:srgbClr val="2E3092"/>
                </a:solidFill>
                <a:latin typeface="Calibri"/>
                <a:cs typeface="Calibri"/>
              </a:rPr>
              <a:t>Permettre à chaque comité, candidat à l’organisation d’un championnat national UGSEL, de connaître quels sont les « rouages » et les outils nécessaires à une compétition.</a:t>
            </a: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r>
              <a:rPr lang="fr-FR" sz="1600" dirty="0">
                <a:solidFill>
                  <a:srgbClr val="2E3092"/>
                </a:solidFill>
                <a:latin typeface="Calibri"/>
                <a:cs typeface="Calibri"/>
              </a:rPr>
              <a:t>Le guide de l’organisateur aura pour objectif de mettre en avant les différents aspects de l’organisation. Ce document doit assurer la re conductibilité de l’évènement, et ce quel que soit l’organisateur. Il constitue la « feuille de route » pour le comité organisateur.</a:t>
            </a:r>
          </a:p>
        </p:txBody>
      </p:sp>
    </p:spTree>
    <p:extLst>
      <p:ext uri="{BB962C8B-B14F-4D97-AF65-F5344CB8AC3E}">
        <p14:creationId xmlns:p14="http://schemas.microsoft.com/office/powerpoint/2010/main" val="4024910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D42DC-FD40-7018-8945-7039F1C1BBF6}"/>
            </a:ext>
          </a:extLst>
        </p:cNvPr>
        <p:cNvGrpSpPr/>
        <p:nvPr/>
      </p:nvGrpSpPr>
      <p:grpSpPr>
        <a:xfrm>
          <a:off x="0" y="0"/>
          <a:ext cx="0" cy="0"/>
          <a:chOff x="0" y="0"/>
          <a:chExt cx="0" cy="0"/>
        </a:xfrm>
      </p:grpSpPr>
      <p:grpSp>
        <p:nvGrpSpPr>
          <p:cNvPr id="32" name="object 34">
            <a:extLst>
              <a:ext uri="{FF2B5EF4-FFF2-40B4-BE49-F238E27FC236}">
                <a16:creationId xmlns:a16="http://schemas.microsoft.com/office/drawing/2014/main" id="{18C6B894-6257-179D-C32D-63F587EC901D}"/>
              </a:ext>
            </a:extLst>
          </p:cNvPr>
          <p:cNvGrpSpPr/>
          <p:nvPr/>
        </p:nvGrpSpPr>
        <p:grpSpPr>
          <a:xfrm>
            <a:off x="1136753" y="790228"/>
            <a:ext cx="374849" cy="378475"/>
            <a:chOff x="1122715" y="2559591"/>
            <a:chExt cx="374849" cy="378475"/>
          </a:xfrm>
        </p:grpSpPr>
        <p:sp>
          <p:nvSpPr>
            <p:cNvPr id="33" name="object 35">
              <a:extLst>
                <a:ext uri="{FF2B5EF4-FFF2-40B4-BE49-F238E27FC236}">
                  <a16:creationId xmlns:a16="http://schemas.microsoft.com/office/drawing/2014/main" id="{647245A0-3506-EBF9-6327-3DD6963D4282}"/>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5C60776B-A842-FBAD-3BA1-40072D5F15FF}"/>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57C3D32C-05CD-3DA6-D52F-CC63ABED1A47}"/>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5998F4E1-71FC-1610-0EE1-2A993C5BAF57}"/>
              </a:ext>
            </a:extLst>
          </p:cNvPr>
          <p:cNvSpPr txBox="1"/>
          <p:nvPr/>
        </p:nvSpPr>
        <p:spPr>
          <a:xfrm>
            <a:off x="425813" y="2404524"/>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4"/>
                </a:solidFill>
                <a:latin typeface="Calibri"/>
                <a:cs typeface="Calibri"/>
              </a:rPr>
              <a:t>Sportif</a:t>
            </a:r>
          </a:p>
        </p:txBody>
      </p:sp>
      <p:graphicFrame>
        <p:nvGraphicFramePr>
          <p:cNvPr id="3" name="Diagramme 2">
            <a:extLst>
              <a:ext uri="{FF2B5EF4-FFF2-40B4-BE49-F238E27FC236}">
                <a16:creationId xmlns:a16="http://schemas.microsoft.com/office/drawing/2014/main" id="{71C434B2-10A2-C794-9922-C5CC8C4E434B}"/>
              </a:ext>
            </a:extLst>
          </p:cNvPr>
          <p:cNvGraphicFramePr/>
          <p:nvPr>
            <p:extLst>
              <p:ext uri="{D42A27DB-BD31-4B8C-83A1-F6EECF244321}">
                <p14:modId xmlns:p14="http://schemas.microsoft.com/office/powerpoint/2010/main" val="2550072572"/>
              </p:ext>
            </p:extLst>
          </p:nvPr>
        </p:nvGraphicFramePr>
        <p:xfrm>
          <a:off x="1511602" y="1555721"/>
          <a:ext cx="6997916" cy="45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468450EC-E2E6-9EB5-BFC3-22BF4A7A9058}"/>
              </a:ext>
            </a:extLst>
          </p:cNvPr>
          <p:cNvSpPr txBox="1"/>
          <p:nvPr/>
        </p:nvSpPr>
        <p:spPr>
          <a:xfrm>
            <a:off x="126087" y="4341473"/>
            <a:ext cx="1310391"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2"/>
                </a:solidFill>
                <a:latin typeface="Calibri"/>
                <a:cs typeface="Calibri"/>
              </a:rPr>
              <a:t>Administratif</a:t>
            </a:r>
          </a:p>
        </p:txBody>
      </p:sp>
      <p:sp>
        <p:nvSpPr>
          <p:cNvPr id="2" name="object 4">
            <a:extLst>
              <a:ext uri="{FF2B5EF4-FFF2-40B4-BE49-F238E27FC236}">
                <a16:creationId xmlns:a16="http://schemas.microsoft.com/office/drawing/2014/main" id="{0A030517-7F14-4791-8171-70F96C3A3EC2}"/>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sp>
        <p:nvSpPr>
          <p:cNvPr id="5" name="object 5">
            <a:extLst>
              <a:ext uri="{FF2B5EF4-FFF2-40B4-BE49-F238E27FC236}">
                <a16:creationId xmlns:a16="http://schemas.microsoft.com/office/drawing/2014/main" id="{3F389B50-2FA2-E32B-1CE1-FF4E21987710}"/>
              </a:ext>
            </a:extLst>
          </p:cNvPr>
          <p:cNvSpPr txBox="1"/>
          <p:nvPr/>
        </p:nvSpPr>
        <p:spPr>
          <a:xfrm>
            <a:off x="1808968" y="849944"/>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15 jours avant le championnat</a:t>
            </a:r>
          </a:p>
        </p:txBody>
      </p:sp>
    </p:spTree>
    <p:extLst>
      <p:ext uri="{BB962C8B-B14F-4D97-AF65-F5344CB8AC3E}">
        <p14:creationId xmlns:p14="http://schemas.microsoft.com/office/powerpoint/2010/main" val="9659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247DC-4423-F4B5-C518-F4096DEEB9F2}"/>
            </a:ext>
          </a:extLst>
        </p:cNvPr>
        <p:cNvGrpSpPr/>
        <p:nvPr/>
      </p:nvGrpSpPr>
      <p:grpSpPr>
        <a:xfrm>
          <a:off x="0" y="0"/>
          <a:ext cx="0" cy="0"/>
          <a:chOff x="0" y="0"/>
          <a:chExt cx="0" cy="0"/>
        </a:xfrm>
      </p:grpSpPr>
      <p:grpSp>
        <p:nvGrpSpPr>
          <p:cNvPr id="32" name="object 34">
            <a:extLst>
              <a:ext uri="{FF2B5EF4-FFF2-40B4-BE49-F238E27FC236}">
                <a16:creationId xmlns:a16="http://schemas.microsoft.com/office/drawing/2014/main" id="{6505939E-D42E-0FB4-0CBB-5C9073C79108}"/>
              </a:ext>
            </a:extLst>
          </p:cNvPr>
          <p:cNvGrpSpPr/>
          <p:nvPr/>
        </p:nvGrpSpPr>
        <p:grpSpPr>
          <a:xfrm>
            <a:off x="1136753" y="790228"/>
            <a:ext cx="374849" cy="378475"/>
            <a:chOff x="1122715" y="2559591"/>
            <a:chExt cx="374849" cy="378475"/>
          </a:xfrm>
        </p:grpSpPr>
        <p:sp>
          <p:nvSpPr>
            <p:cNvPr id="33" name="object 35">
              <a:extLst>
                <a:ext uri="{FF2B5EF4-FFF2-40B4-BE49-F238E27FC236}">
                  <a16:creationId xmlns:a16="http://schemas.microsoft.com/office/drawing/2014/main" id="{040CC56C-8757-8A51-7926-31EDE1D45D6F}"/>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C78F571A-F063-2BB0-55B1-24D0BFF06D47}"/>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0A1C827A-B880-D05B-E871-F4EE432F5C9A}"/>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B353AAAD-1D59-42CC-D9FF-542B88F4F25B}"/>
              </a:ext>
            </a:extLst>
          </p:cNvPr>
          <p:cNvSpPr txBox="1"/>
          <p:nvPr/>
        </p:nvSpPr>
        <p:spPr>
          <a:xfrm>
            <a:off x="425813" y="2404524"/>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4"/>
                </a:solidFill>
                <a:latin typeface="Calibri"/>
                <a:cs typeface="Calibri"/>
              </a:rPr>
              <a:t>Sportif</a:t>
            </a:r>
          </a:p>
        </p:txBody>
      </p:sp>
      <p:graphicFrame>
        <p:nvGraphicFramePr>
          <p:cNvPr id="3" name="Diagramme 2">
            <a:extLst>
              <a:ext uri="{FF2B5EF4-FFF2-40B4-BE49-F238E27FC236}">
                <a16:creationId xmlns:a16="http://schemas.microsoft.com/office/drawing/2014/main" id="{D0131BCD-68EF-A37F-6174-30087C7B390F}"/>
              </a:ext>
            </a:extLst>
          </p:cNvPr>
          <p:cNvGraphicFramePr/>
          <p:nvPr>
            <p:extLst>
              <p:ext uri="{D42A27DB-BD31-4B8C-83A1-F6EECF244321}">
                <p14:modId xmlns:p14="http://schemas.microsoft.com/office/powerpoint/2010/main" val="502479688"/>
              </p:ext>
            </p:extLst>
          </p:nvPr>
        </p:nvGraphicFramePr>
        <p:xfrm>
          <a:off x="1511602" y="1555721"/>
          <a:ext cx="6997916" cy="45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4537797A-4E61-720D-0C90-472DC96C81F5}"/>
              </a:ext>
            </a:extLst>
          </p:cNvPr>
          <p:cNvSpPr txBox="1"/>
          <p:nvPr/>
        </p:nvSpPr>
        <p:spPr>
          <a:xfrm>
            <a:off x="126087" y="4341473"/>
            <a:ext cx="1310391"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2"/>
                </a:solidFill>
                <a:latin typeface="Calibri"/>
                <a:cs typeface="Calibri"/>
              </a:rPr>
              <a:t>Administratif</a:t>
            </a:r>
          </a:p>
        </p:txBody>
      </p:sp>
      <p:sp>
        <p:nvSpPr>
          <p:cNvPr id="2" name="object 4">
            <a:extLst>
              <a:ext uri="{FF2B5EF4-FFF2-40B4-BE49-F238E27FC236}">
                <a16:creationId xmlns:a16="http://schemas.microsoft.com/office/drawing/2014/main" id="{120FDF7A-EBA0-E044-5CE9-103E1BFFA932}"/>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sp>
        <p:nvSpPr>
          <p:cNvPr id="5" name="object 5">
            <a:extLst>
              <a:ext uri="{FF2B5EF4-FFF2-40B4-BE49-F238E27FC236}">
                <a16:creationId xmlns:a16="http://schemas.microsoft.com/office/drawing/2014/main" id="{4EDA63E9-CC0A-2AB8-CD90-102F62988DFB}"/>
              </a:ext>
            </a:extLst>
          </p:cNvPr>
          <p:cNvSpPr txBox="1"/>
          <p:nvPr/>
        </p:nvSpPr>
        <p:spPr>
          <a:xfrm>
            <a:off x="1808968" y="849944"/>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1 semaine avant le championnat</a:t>
            </a:r>
          </a:p>
        </p:txBody>
      </p:sp>
    </p:spTree>
    <p:extLst>
      <p:ext uri="{BB962C8B-B14F-4D97-AF65-F5344CB8AC3E}">
        <p14:creationId xmlns:p14="http://schemas.microsoft.com/office/powerpoint/2010/main" val="3762077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53898-D38C-269B-5B55-6D7A49D310A2}"/>
            </a:ext>
          </a:extLst>
        </p:cNvPr>
        <p:cNvGrpSpPr/>
        <p:nvPr/>
      </p:nvGrpSpPr>
      <p:grpSpPr>
        <a:xfrm>
          <a:off x="0" y="0"/>
          <a:ext cx="0" cy="0"/>
          <a:chOff x="0" y="0"/>
          <a:chExt cx="0" cy="0"/>
        </a:xfrm>
      </p:grpSpPr>
      <p:grpSp>
        <p:nvGrpSpPr>
          <p:cNvPr id="32" name="object 34">
            <a:extLst>
              <a:ext uri="{FF2B5EF4-FFF2-40B4-BE49-F238E27FC236}">
                <a16:creationId xmlns:a16="http://schemas.microsoft.com/office/drawing/2014/main" id="{5FD321A5-1922-C1E0-1816-8CFD04C686DC}"/>
              </a:ext>
            </a:extLst>
          </p:cNvPr>
          <p:cNvGrpSpPr/>
          <p:nvPr/>
        </p:nvGrpSpPr>
        <p:grpSpPr>
          <a:xfrm>
            <a:off x="1136753" y="790228"/>
            <a:ext cx="374849" cy="378475"/>
            <a:chOff x="1122715" y="2559591"/>
            <a:chExt cx="374849" cy="378475"/>
          </a:xfrm>
        </p:grpSpPr>
        <p:sp>
          <p:nvSpPr>
            <p:cNvPr id="33" name="object 35">
              <a:extLst>
                <a:ext uri="{FF2B5EF4-FFF2-40B4-BE49-F238E27FC236}">
                  <a16:creationId xmlns:a16="http://schemas.microsoft.com/office/drawing/2014/main" id="{CEDA0F16-D516-2E1F-5E6A-5179724DC642}"/>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7151846-D5B3-96BF-6BCF-3D3D7CDF741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2D25C204-8604-47CB-7DB1-B869F4625309}"/>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CEC1CD08-E2B7-C70E-61FF-355B67175602}"/>
              </a:ext>
            </a:extLst>
          </p:cNvPr>
          <p:cNvSpPr txBox="1"/>
          <p:nvPr/>
        </p:nvSpPr>
        <p:spPr>
          <a:xfrm>
            <a:off x="425813" y="2404524"/>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4"/>
                </a:solidFill>
                <a:latin typeface="Calibri"/>
                <a:cs typeface="Calibri"/>
              </a:rPr>
              <a:t>Sportif</a:t>
            </a:r>
          </a:p>
        </p:txBody>
      </p:sp>
      <p:graphicFrame>
        <p:nvGraphicFramePr>
          <p:cNvPr id="3" name="Diagramme 2">
            <a:extLst>
              <a:ext uri="{FF2B5EF4-FFF2-40B4-BE49-F238E27FC236}">
                <a16:creationId xmlns:a16="http://schemas.microsoft.com/office/drawing/2014/main" id="{CEAD22EB-DD7B-743D-AD4E-A25A55AF4EED}"/>
              </a:ext>
            </a:extLst>
          </p:cNvPr>
          <p:cNvGraphicFramePr/>
          <p:nvPr>
            <p:extLst>
              <p:ext uri="{D42A27DB-BD31-4B8C-83A1-F6EECF244321}">
                <p14:modId xmlns:p14="http://schemas.microsoft.com/office/powerpoint/2010/main" val="2716949126"/>
              </p:ext>
            </p:extLst>
          </p:nvPr>
        </p:nvGraphicFramePr>
        <p:xfrm>
          <a:off x="1511602" y="1555721"/>
          <a:ext cx="6997916" cy="45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A6C05D60-F020-4F79-329E-C5C10F0BE330}"/>
              </a:ext>
            </a:extLst>
          </p:cNvPr>
          <p:cNvSpPr txBox="1"/>
          <p:nvPr/>
        </p:nvSpPr>
        <p:spPr>
          <a:xfrm>
            <a:off x="126087" y="4341473"/>
            <a:ext cx="1310391"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2"/>
                </a:solidFill>
                <a:latin typeface="Calibri"/>
                <a:cs typeface="Calibri"/>
              </a:rPr>
              <a:t>Administratif</a:t>
            </a:r>
          </a:p>
        </p:txBody>
      </p:sp>
      <p:sp>
        <p:nvSpPr>
          <p:cNvPr id="2" name="object 4">
            <a:extLst>
              <a:ext uri="{FF2B5EF4-FFF2-40B4-BE49-F238E27FC236}">
                <a16:creationId xmlns:a16="http://schemas.microsoft.com/office/drawing/2014/main" id="{15E19E29-01C8-CC36-1103-219D916A82B8}"/>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sp>
        <p:nvSpPr>
          <p:cNvPr id="5" name="object 5">
            <a:extLst>
              <a:ext uri="{FF2B5EF4-FFF2-40B4-BE49-F238E27FC236}">
                <a16:creationId xmlns:a16="http://schemas.microsoft.com/office/drawing/2014/main" id="{CDA13352-747C-E779-6C31-95A31FE6FBA6}"/>
              </a:ext>
            </a:extLst>
          </p:cNvPr>
          <p:cNvSpPr txBox="1"/>
          <p:nvPr/>
        </p:nvSpPr>
        <p:spPr>
          <a:xfrm>
            <a:off x="1808968" y="849944"/>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Jour de l’accueil du championnat</a:t>
            </a:r>
          </a:p>
        </p:txBody>
      </p:sp>
    </p:spTree>
    <p:extLst>
      <p:ext uri="{BB962C8B-B14F-4D97-AF65-F5344CB8AC3E}">
        <p14:creationId xmlns:p14="http://schemas.microsoft.com/office/powerpoint/2010/main" val="3357040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623196F-935E-5F5F-C039-349570E8CC53}"/>
              </a:ext>
            </a:extLst>
          </p:cNvPr>
          <p:cNvPicPr>
            <a:picLocks noChangeAspect="1"/>
          </p:cNvPicPr>
          <p:nvPr/>
        </p:nvPicPr>
        <p:blipFill>
          <a:blip r:embed="rId2"/>
          <a:stretch>
            <a:fillRect/>
          </a:stretch>
        </p:blipFill>
        <p:spPr>
          <a:xfrm>
            <a:off x="2895600" y="2362200"/>
            <a:ext cx="3276600" cy="521888"/>
          </a:xfrm>
          <a:prstGeom prst="rect">
            <a:avLst/>
          </a:prstGeom>
        </p:spPr>
      </p:pic>
      <p:sp>
        <p:nvSpPr>
          <p:cNvPr id="3" name="object 3">
            <a:extLst>
              <a:ext uri="{FF2B5EF4-FFF2-40B4-BE49-F238E27FC236}">
                <a16:creationId xmlns:a16="http://schemas.microsoft.com/office/drawing/2014/main" id="{73ADD629-F004-52A5-FD08-CCCA57376D67}"/>
              </a:ext>
            </a:extLst>
          </p:cNvPr>
          <p:cNvSpPr txBox="1">
            <a:spLocks/>
          </p:cNvSpPr>
          <p:nvPr/>
        </p:nvSpPr>
        <p:spPr>
          <a:xfrm>
            <a:off x="2743200" y="1676400"/>
            <a:ext cx="3487704" cy="386644"/>
          </a:xfrm>
          <a:prstGeom prst="rect">
            <a:avLst/>
          </a:prstGeom>
        </p:spPr>
        <p:txBody>
          <a:bodyPr vert="horz" wrap="square" lIns="0" tIns="17145" rIns="0" bIns="0" rtlCol="0">
            <a:spAutoFit/>
          </a:bodyPr>
          <a:lstStyle>
            <a:lvl1pPr>
              <a:defRPr>
                <a:latin typeface="+mj-lt"/>
                <a:ea typeface="+mj-ea"/>
                <a:cs typeface="+mj-cs"/>
              </a:defRPr>
            </a:lvl1pPr>
          </a:lstStyle>
          <a:p>
            <a:pPr marL="13970" algn="ctr">
              <a:spcBef>
                <a:spcPts val="135"/>
              </a:spcBef>
            </a:pPr>
            <a:r>
              <a:rPr lang="fr-FR" sz="2400" spc="-20" dirty="0">
                <a:solidFill>
                  <a:schemeClr val="bg1"/>
                </a:solidFill>
                <a:latin typeface="Calibri Light" panose="020F0302020204030204" pitchFamily="34" charset="0"/>
                <a:cs typeface="Calibri Light" panose="020F0302020204030204" pitchFamily="34" charset="0"/>
              </a:rPr>
              <a:t>Suivez-nous</a:t>
            </a:r>
            <a:endParaRPr lang="fr-FR" sz="2400" dirty="0">
              <a:solidFill>
                <a:schemeClr val="bg1"/>
              </a:solidFill>
              <a:latin typeface="Calibri Light" panose="020F0302020204030204" pitchFamily="34" charset="0"/>
              <a:cs typeface="Calibri Light" panose="020F0302020204030204" pitchFamily="34" charset="0"/>
            </a:endParaRPr>
          </a:p>
        </p:txBody>
      </p:sp>
      <p:sp>
        <p:nvSpPr>
          <p:cNvPr id="4" name="object 3">
            <a:extLst>
              <a:ext uri="{FF2B5EF4-FFF2-40B4-BE49-F238E27FC236}">
                <a16:creationId xmlns:a16="http://schemas.microsoft.com/office/drawing/2014/main" id="{CD9DC9D9-071F-9618-A7D5-A2B4F95A4B67}"/>
              </a:ext>
            </a:extLst>
          </p:cNvPr>
          <p:cNvSpPr txBox="1">
            <a:spLocks/>
          </p:cNvSpPr>
          <p:nvPr/>
        </p:nvSpPr>
        <p:spPr>
          <a:xfrm>
            <a:off x="2828147" y="2967355"/>
            <a:ext cx="3487704" cy="448200"/>
          </a:xfrm>
          <a:prstGeom prst="rect">
            <a:avLst/>
          </a:prstGeom>
        </p:spPr>
        <p:txBody>
          <a:bodyPr vert="horz" wrap="square" lIns="0" tIns="17145" rIns="0" bIns="0" rtlCol="0">
            <a:spAutoFit/>
          </a:bodyPr>
          <a:lstStyle>
            <a:lvl1pPr>
              <a:defRPr>
                <a:latin typeface="+mj-lt"/>
                <a:ea typeface="+mj-ea"/>
                <a:cs typeface="+mj-cs"/>
              </a:defRPr>
            </a:lvl1pPr>
          </a:lstStyle>
          <a:p>
            <a:pPr marL="13970" algn="ctr">
              <a:spcBef>
                <a:spcPts val="135"/>
              </a:spcBef>
            </a:pPr>
            <a:r>
              <a:rPr lang="fr-FR" sz="2800" b="1" spc="-20" dirty="0" err="1">
                <a:solidFill>
                  <a:schemeClr val="bg1"/>
                </a:solidFill>
                <a:latin typeface="Calibri"/>
                <a:cs typeface="Calibri"/>
              </a:rPr>
              <a:t>ugsel.org</a:t>
            </a:r>
            <a:endParaRPr lang="fr-FR" sz="2800" dirty="0">
              <a:solidFill>
                <a:schemeClr val="bg1"/>
              </a:solidFill>
              <a:latin typeface="Calibri"/>
              <a:cs typeface="Calibri"/>
            </a:endParaRPr>
          </a:p>
        </p:txBody>
      </p:sp>
      <p:pic>
        <p:nvPicPr>
          <p:cNvPr id="5" name="Image 4">
            <a:extLst>
              <a:ext uri="{FF2B5EF4-FFF2-40B4-BE49-F238E27FC236}">
                <a16:creationId xmlns:a16="http://schemas.microsoft.com/office/drawing/2014/main" id="{F8739214-141C-C64B-DF1C-FEAE7D891D57}"/>
              </a:ext>
            </a:extLst>
          </p:cNvPr>
          <p:cNvPicPr>
            <a:picLocks noChangeAspect="1"/>
          </p:cNvPicPr>
          <p:nvPr/>
        </p:nvPicPr>
        <p:blipFill>
          <a:blip r:embed="rId3"/>
          <a:stretch>
            <a:fillRect/>
          </a:stretch>
        </p:blipFill>
        <p:spPr>
          <a:xfrm>
            <a:off x="3873903" y="593372"/>
            <a:ext cx="1226297" cy="933450"/>
          </a:xfrm>
          <a:prstGeom prst="rect">
            <a:avLst/>
          </a:prstGeom>
        </p:spPr>
      </p:pic>
    </p:spTree>
    <p:extLst>
      <p:ext uri="{BB962C8B-B14F-4D97-AF65-F5344CB8AC3E}">
        <p14:creationId xmlns:p14="http://schemas.microsoft.com/office/powerpoint/2010/main" val="261398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83172" y="200474"/>
            <a:ext cx="4670393"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chemeClr val="bg1"/>
                </a:solidFill>
              </a:rPr>
              <a:t>Vue d’ensemble de l’organisateur</a:t>
            </a:r>
          </a:p>
        </p:txBody>
      </p:sp>
      <p:sp>
        <p:nvSpPr>
          <p:cNvPr id="4" name="object 5">
            <a:extLst>
              <a:ext uri="{FF2B5EF4-FFF2-40B4-BE49-F238E27FC236}">
                <a16:creationId xmlns:a16="http://schemas.microsoft.com/office/drawing/2014/main" id="{A6903F5F-0239-23A2-DE3E-4A4BEE7CE29E}"/>
              </a:ext>
            </a:extLst>
          </p:cNvPr>
          <p:cNvSpPr txBox="1"/>
          <p:nvPr/>
        </p:nvSpPr>
        <p:spPr>
          <a:xfrm>
            <a:off x="877708" y="552799"/>
            <a:ext cx="7650075" cy="1418337"/>
          </a:xfrm>
          <a:prstGeom prst="rect">
            <a:avLst/>
          </a:prstGeom>
        </p:spPr>
        <p:txBody>
          <a:bodyPr vert="horz" wrap="square" lIns="0" tIns="12700" rIns="0" bIns="0" rtlCol="0">
            <a:spAutoFit/>
          </a:bodyPr>
          <a:lstStyle/>
          <a:p>
            <a:pPr marL="12700">
              <a:lnSpc>
                <a:spcPct val="100000"/>
              </a:lnSpc>
              <a:spcBef>
                <a:spcPts val="100"/>
              </a:spcBef>
            </a:pPr>
            <a:r>
              <a:rPr lang="fr-FR" sz="1600" dirty="0">
                <a:solidFill>
                  <a:srgbClr val="2E3092"/>
                </a:solidFill>
                <a:latin typeface="Calibri"/>
                <a:cs typeface="Calibri"/>
              </a:rPr>
              <a:t> </a:t>
            </a:r>
            <a:r>
              <a:rPr lang="fr-FR" sz="1200" b="1" dirty="0">
                <a:solidFill>
                  <a:srgbClr val="2E3092"/>
                </a:solidFill>
                <a:latin typeface="Calibri"/>
                <a:cs typeface="Calibri"/>
              </a:rPr>
              <a:t>Le comité d’organisation du championnat</a:t>
            </a:r>
          </a:p>
          <a:p>
            <a:pPr marL="538163" lvl="2" algn="just">
              <a:spcBef>
                <a:spcPts val="100"/>
              </a:spcBef>
            </a:pPr>
            <a:r>
              <a:rPr lang="fr-FR" sz="1200" dirty="0">
                <a:solidFill>
                  <a:srgbClr val="2E3092"/>
                </a:solidFill>
                <a:latin typeface="Calibri"/>
                <a:cs typeface="Calibri"/>
              </a:rPr>
              <a:t>Un comité d’organisation est constitué, piloté par un responsable. Cette équipe a en charge l’organisation générale et complète de la compétition.</a:t>
            </a:r>
          </a:p>
          <a:p>
            <a:pPr marL="538163" lvl="2" algn="just">
              <a:spcBef>
                <a:spcPts val="100"/>
              </a:spcBef>
            </a:pPr>
            <a:r>
              <a:rPr lang="fr-FR" sz="1200" dirty="0">
                <a:solidFill>
                  <a:srgbClr val="2E3092"/>
                </a:solidFill>
                <a:latin typeface="Calibri"/>
                <a:cs typeface="Calibri"/>
              </a:rPr>
              <a:t>Le pilote met en place des commissions qui gèrent les différents aspects de la compétition. Il coordonne, accompagne et soutient l’équipe, il est nécessaire de savoir s’entourer, de prévoir des personnes volontaires en amont, durant la préparation mais aussi pendant la compétition.</a:t>
            </a:r>
          </a:p>
          <a:p>
            <a:pPr marL="538163" lvl="2" algn="just">
              <a:spcBef>
                <a:spcPts val="100"/>
              </a:spcBef>
            </a:pPr>
            <a:r>
              <a:rPr lang="fr-FR" sz="1200" dirty="0">
                <a:solidFill>
                  <a:srgbClr val="2E3092"/>
                </a:solidFill>
                <a:latin typeface="Calibri"/>
                <a:cs typeface="Calibri"/>
              </a:rPr>
              <a:t>Cette organisation peut être portée par une AS, un établissement, un comité, un territoire.</a:t>
            </a:r>
          </a:p>
        </p:txBody>
      </p:sp>
      <p:sp>
        <p:nvSpPr>
          <p:cNvPr id="17" name="object 5">
            <a:extLst>
              <a:ext uri="{FF2B5EF4-FFF2-40B4-BE49-F238E27FC236}">
                <a16:creationId xmlns:a16="http://schemas.microsoft.com/office/drawing/2014/main" id="{975D6F63-5F97-ECFF-D8E0-0AF89F0705F1}"/>
              </a:ext>
            </a:extLst>
          </p:cNvPr>
          <p:cNvSpPr txBox="1"/>
          <p:nvPr/>
        </p:nvSpPr>
        <p:spPr>
          <a:xfrm>
            <a:off x="965672" y="2686288"/>
            <a:ext cx="3438000" cy="247235"/>
          </a:xfrm>
          <a:prstGeom prst="roundRect">
            <a:avLst/>
          </a:prstGeom>
          <a:solidFill>
            <a:srgbClr val="F4C009"/>
          </a:solidFill>
        </p:spPr>
        <p:txBody>
          <a:bodyPr vert="horz" wrap="square" lIns="0" tIns="12700" rIns="0" bIns="0" rtlCol="0">
            <a:noAutofit/>
          </a:bodyPr>
          <a:lstStyle/>
          <a:p>
            <a:pPr marL="12700" algn="ctr">
              <a:lnSpc>
                <a:spcPct val="100000"/>
              </a:lnSpc>
              <a:spcBef>
                <a:spcPts val="100"/>
              </a:spcBef>
            </a:pPr>
            <a:r>
              <a:rPr lang="fr-FR" sz="1200" dirty="0">
                <a:solidFill>
                  <a:schemeClr val="bg1"/>
                </a:solidFill>
                <a:latin typeface="Calibri"/>
                <a:cs typeface="Calibri"/>
              </a:rPr>
              <a:t>Pôle technique et sportif</a:t>
            </a:r>
          </a:p>
        </p:txBody>
      </p:sp>
      <p:sp>
        <p:nvSpPr>
          <p:cNvPr id="18" name="object 5">
            <a:extLst>
              <a:ext uri="{FF2B5EF4-FFF2-40B4-BE49-F238E27FC236}">
                <a16:creationId xmlns:a16="http://schemas.microsoft.com/office/drawing/2014/main" id="{590DE7BA-6C5C-81E0-4051-3467EB413B20}"/>
              </a:ext>
            </a:extLst>
          </p:cNvPr>
          <p:cNvSpPr txBox="1"/>
          <p:nvPr/>
        </p:nvSpPr>
        <p:spPr>
          <a:xfrm>
            <a:off x="4740330" y="2681786"/>
            <a:ext cx="3438000" cy="252223"/>
          </a:xfrm>
          <a:prstGeom prst="roundRect">
            <a:avLst/>
          </a:prstGeom>
          <a:solidFill>
            <a:srgbClr val="E8532B"/>
          </a:solidFill>
        </p:spPr>
        <p:txBody>
          <a:bodyPr vert="horz" wrap="square" lIns="0" tIns="12700" rIns="0" bIns="0" rtlCol="0">
            <a:noAutofit/>
          </a:bodyPr>
          <a:lstStyle/>
          <a:p>
            <a:pPr marL="12700" algn="ctr">
              <a:lnSpc>
                <a:spcPct val="100000"/>
              </a:lnSpc>
              <a:spcBef>
                <a:spcPts val="100"/>
              </a:spcBef>
            </a:pPr>
            <a:r>
              <a:rPr lang="fr-FR" sz="1200" dirty="0">
                <a:solidFill>
                  <a:schemeClr val="bg1"/>
                </a:solidFill>
                <a:latin typeface="Calibri"/>
                <a:cs typeface="Calibri"/>
              </a:rPr>
              <a:t>Pôle Logistique : EVENEMENTIEL et ADMINSTRATIF</a:t>
            </a:r>
          </a:p>
        </p:txBody>
      </p:sp>
      <p:sp>
        <p:nvSpPr>
          <p:cNvPr id="16" name="object 5">
            <a:extLst>
              <a:ext uri="{FF2B5EF4-FFF2-40B4-BE49-F238E27FC236}">
                <a16:creationId xmlns:a16="http://schemas.microsoft.com/office/drawing/2014/main" id="{9BDC20D7-B14C-1385-B798-613067BBD659}"/>
              </a:ext>
            </a:extLst>
          </p:cNvPr>
          <p:cNvSpPr txBox="1">
            <a:spLocks/>
          </p:cNvSpPr>
          <p:nvPr/>
        </p:nvSpPr>
        <p:spPr>
          <a:xfrm>
            <a:off x="3553367" y="2078962"/>
            <a:ext cx="2067609" cy="491880"/>
          </a:xfrm>
          <a:prstGeom prst="roundRect">
            <a:avLst>
              <a:gd name="adj" fmla="val 24563"/>
            </a:avLst>
          </a:prstGeom>
          <a:noFill/>
          <a:ln w="19050">
            <a:solidFill>
              <a:srgbClr val="2E3092"/>
            </a:solidFill>
          </a:ln>
        </p:spPr>
        <p:style>
          <a:lnRef idx="2">
            <a:schemeClr val="accent1"/>
          </a:lnRef>
          <a:fillRef idx="1">
            <a:schemeClr val="lt1"/>
          </a:fillRef>
          <a:effectRef idx="0">
            <a:schemeClr val="accent1"/>
          </a:effectRef>
          <a:fontRef idx="minor">
            <a:schemeClr val="dk1"/>
          </a:fontRef>
        </p:style>
        <p:txBody>
          <a:bodyPr vert="horz" wrap="square" lIns="0" tIns="12700" rIns="0" bIns="0" rtlCol="0" anchor="t">
            <a:noAutofit/>
          </a:bodyPr>
          <a:lstStyle/>
          <a:p>
            <a:pPr marL="12700" algn="ctr">
              <a:spcBef>
                <a:spcPts val="100"/>
              </a:spcBef>
            </a:pPr>
            <a:r>
              <a:rPr lang="fr-FR" sz="1200" b="1" dirty="0">
                <a:solidFill>
                  <a:srgbClr val="2E3092"/>
                </a:solidFill>
                <a:latin typeface="Calibri"/>
                <a:cs typeface="Calibri"/>
              </a:rPr>
              <a:t>Comité d’organisation : </a:t>
            </a:r>
          </a:p>
          <a:p>
            <a:pPr marL="12700" algn="ctr">
              <a:lnSpc>
                <a:spcPct val="100000"/>
              </a:lnSpc>
              <a:spcBef>
                <a:spcPts val="100"/>
              </a:spcBef>
            </a:pPr>
            <a:r>
              <a:rPr lang="fr-FR" sz="1200" b="1" dirty="0">
                <a:solidFill>
                  <a:srgbClr val="45479E"/>
                </a:solidFill>
                <a:latin typeface="Calibri"/>
                <a:cs typeface="Calibri"/>
              </a:rPr>
              <a:t>un</a:t>
            </a:r>
            <a:r>
              <a:rPr lang="fr-FR" sz="1200" b="1" dirty="0">
                <a:solidFill>
                  <a:schemeClr val="bg1"/>
                </a:solidFill>
                <a:latin typeface="Calibri"/>
                <a:cs typeface="Calibri"/>
              </a:rPr>
              <a:t> </a:t>
            </a:r>
            <a:r>
              <a:rPr lang="fr-FR" sz="1200" b="1" dirty="0">
                <a:solidFill>
                  <a:srgbClr val="2E3092"/>
                </a:solidFill>
                <a:latin typeface="Calibri"/>
                <a:cs typeface="Calibri"/>
              </a:rPr>
              <a:t>responsable et une équipe</a:t>
            </a:r>
          </a:p>
        </p:txBody>
      </p:sp>
      <p:cxnSp>
        <p:nvCxnSpPr>
          <p:cNvPr id="42" name="Connecteur droit avec flèche 41">
            <a:extLst>
              <a:ext uri="{FF2B5EF4-FFF2-40B4-BE49-F238E27FC236}">
                <a16:creationId xmlns:a16="http://schemas.microsoft.com/office/drawing/2014/main" id="{B88C3DE4-A366-47D6-F910-3902A99A4840}"/>
              </a:ext>
            </a:extLst>
          </p:cNvPr>
          <p:cNvCxnSpPr>
            <a:cxnSpLocks/>
          </p:cNvCxnSpPr>
          <p:nvPr/>
        </p:nvCxnSpPr>
        <p:spPr>
          <a:xfrm flipH="1">
            <a:off x="2818368" y="2294860"/>
            <a:ext cx="570082" cy="247237"/>
          </a:xfrm>
          <a:prstGeom prst="straightConnector1">
            <a:avLst/>
          </a:prstGeom>
          <a:ln>
            <a:solidFill>
              <a:srgbClr val="F4C009"/>
            </a:solidFill>
            <a:tailEnd type="triangle"/>
          </a:ln>
        </p:spPr>
        <p:style>
          <a:lnRef idx="3">
            <a:schemeClr val="accent5"/>
          </a:lnRef>
          <a:fillRef idx="0">
            <a:schemeClr val="accent5"/>
          </a:fillRef>
          <a:effectRef idx="2">
            <a:schemeClr val="accent5"/>
          </a:effectRef>
          <a:fontRef idx="minor">
            <a:schemeClr val="tx1"/>
          </a:fontRef>
        </p:style>
      </p:cxnSp>
      <p:cxnSp>
        <p:nvCxnSpPr>
          <p:cNvPr id="44" name="Connecteur droit avec flèche 43">
            <a:extLst>
              <a:ext uri="{FF2B5EF4-FFF2-40B4-BE49-F238E27FC236}">
                <a16:creationId xmlns:a16="http://schemas.microsoft.com/office/drawing/2014/main" id="{969E2E73-DEA5-44C1-E30E-AEA45226E793}"/>
              </a:ext>
            </a:extLst>
          </p:cNvPr>
          <p:cNvCxnSpPr>
            <a:cxnSpLocks/>
          </p:cNvCxnSpPr>
          <p:nvPr/>
        </p:nvCxnSpPr>
        <p:spPr>
          <a:xfrm>
            <a:off x="5785893" y="2294859"/>
            <a:ext cx="570082" cy="247237"/>
          </a:xfrm>
          <a:prstGeom prst="straightConnector1">
            <a:avLst/>
          </a:prstGeom>
          <a:ln>
            <a:solidFill>
              <a:srgbClr val="E8532B"/>
            </a:solidFill>
            <a:tailEnd type="triangle"/>
          </a:ln>
        </p:spPr>
        <p:style>
          <a:lnRef idx="3">
            <a:schemeClr val="accent2"/>
          </a:lnRef>
          <a:fillRef idx="0">
            <a:schemeClr val="accent2"/>
          </a:fillRef>
          <a:effectRef idx="2">
            <a:schemeClr val="accent2"/>
          </a:effectRef>
          <a:fontRef idx="minor">
            <a:schemeClr val="tx1"/>
          </a:fontRef>
        </p:style>
      </p:cxnSp>
      <p:sp>
        <p:nvSpPr>
          <p:cNvPr id="45" name="object 5">
            <a:extLst>
              <a:ext uri="{FF2B5EF4-FFF2-40B4-BE49-F238E27FC236}">
                <a16:creationId xmlns:a16="http://schemas.microsoft.com/office/drawing/2014/main" id="{BEB64DFB-D4C4-730C-1D54-AB73E0D881FF}"/>
              </a:ext>
            </a:extLst>
          </p:cNvPr>
          <p:cNvSpPr txBox="1"/>
          <p:nvPr/>
        </p:nvSpPr>
        <p:spPr>
          <a:xfrm>
            <a:off x="1276590" y="4442420"/>
            <a:ext cx="6852310" cy="456535"/>
          </a:xfrm>
          <a:prstGeom prst="rect">
            <a:avLst/>
          </a:prstGeom>
        </p:spPr>
        <p:txBody>
          <a:bodyPr vert="horz" wrap="square" lIns="0" tIns="12700" rIns="0" bIns="0" rtlCol="0">
            <a:spAutoFit/>
          </a:bodyPr>
          <a:lstStyle/>
          <a:p>
            <a:pPr marL="88900" algn="l">
              <a:lnSpc>
                <a:spcPct val="100000"/>
              </a:lnSpc>
              <a:spcBef>
                <a:spcPts val="100"/>
              </a:spcBef>
            </a:pPr>
            <a:r>
              <a:rPr lang="fr-FR" sz="1600" dirty="0">
                <a:solidFill>
                  <a:srgbClr val="2E3092"/>
                </a:solidFill>
                <a:latin typeface="Calibri"/>
                <a:cs typeface="Calibri"/>
              </a:rPr>
              <a:t> </a:t>
            </a:r>
            <a:r>
              <a:rPr lang="fr-FR" sz="1200" dirty="0">
                <a:solidFill>
                  <a:srgbClr val="2E3092"/>
                </a:solidFill>
                <a:latin typeface="Calibri"/>
                <a:cs typeface="Calibri"/>
              </a:rPr>
              <a:t>Il est nécessaire de bien délimiter les missions des différents acteurs et partenaires (comité d’organisation,</a:t>
            </a:r>
          </a:p>
          <a:p>
            <a:pPr marL="717550" algn="l">
              <a:lnSpc>
                <a:spcPct val="100000"/>
              </a:lnSpc>
              <a:spcBef>
                <a:spcPts val="100"/>
              </a:spcBef>
            </a:pPr>
            <a:r>
              <a:rPr lang="fr-FR" sz="1200" dirty="0">
                <a:solidFill>
                  <a:srgbClr val="2E3092"/>
                </a:solidFill>
                <a:latin typeface="Calibri"/>
                <a:cs typeface="Calibri"/>
              </a:rPr>
              <a:t>comité UGSEL départemental, territorial, national, autres partenaires, …)</a:t>
            </a:r>
          </a:p>
        </p:txBody>
      </p:sp>
      <p:sp>
        <p:nvSpPr>
          <p:cNvPr id="46" name="object 5">
            <a:extLst>
              <a:ext uri="{FF2B5EF4-FFF2-40B4-BE49-F238E27FC236}">
                <a16:creationId xmlns:a16="http://schemas.microsoft.com/office/drawing/2014/main" id="{B99974B3-F394-EE89-7731-7D895F90A93D}"/>
              </a:ext>
            </a:extLst>
          </p:cNvPr>
          <p:cNvSpPr txBox="1"/>
          <p:nvPr/>
        </p:nvSpPr>
        <p:spPr>
          <a:xfrm>
            <a:off x="922443" y="5042905"/>
            <a:ext cx="7826058" cy="1554272"/>
          </a:xfrm>
          <a:prstGeom prst="rect">
            <a:avLst/>
          </a:prstGeom>
        </p:spPr>
        <p:txBody>
          <a:bodyPr vert="horz" wrap="square" lIns="0" tIns="12700" rIns="0" bIns="0" rtlCol="0">
            <a:spAutoFit/>
          </a:bodyPr>
          <a:lstStyle/>
          <a:p>
            <a:pPr marL="12700">
              <a:lnSpc>
                <a:spcPct val="100000"/>
              </a:lnSpc>
              <a:spcBef>
                <a:spcPts val="100"/>
              </a:spcBef>
            </a:pPr>
            <a:r>
              <a:rPr lang="fr-FR" sz="1200" b="1" dirty="0">
                <a:solidFill>
                  <a:srgbClr val="2E3092"/>
                </a:solidFill>
                <a:latin typeface="Calibri"/>
                <a:cs typeface="Calibri"/>
              </a:rPr>
              <a:t>Les services nationaux UGSEL :</a:t>
            </a:r>
          </a:p>
          <a:p>
            <a:pPr marL="298450" indent="-285750">
              <a:lnSpc>
                <a:spcPct val="100000"/>
              </a:lnSpc>
              <a:spcBef>
                <a:spcPts val="100"/>
              </a:spcBef>
              <a:buFont typeface="Wingdings" panose="05000000000000000000" pitchFamily="2" charset="2"/>
              <a:buChar char="§"/>
            </a:pPr>
            <a:r>
              <a:rPr lang="fr-FR" sz="1200" dirty="0">
                <a:solidFill>
                  <a:srgbClr val="2E3092"/>
                </a:solidFill>
                <a:latin typeface="Calibri"/>
                <a:cs typeface="Calibri"/>
              </a:rPr>
              <a:t>accompagnent le comité d’organisation (secrétariat, </a:t>
            </a:r>
            <a:r>
              <a:rPr lang="fr-FR" sz="1200" dirty="0" err="1">
                <a:solidFill>
                  <a:srgbClr val="2E3092"/>
                </a:solidFill>
                <a:latin typeface="Calibri"/>
                <a:cs typeface="Calibri"/>
              </a:rPr>
              <a:t>Usport</a:t>
            </a:r>
            <a:r>
              <a:rPr lang="fr-FR" sz="1200" dirty="0">
                <a:solidFill>
                  <a:srgbClr val="2E3092"/>
                </a:solidFill>
                <a:latin typeface="Calibri"/>
                <a:cs typeface="Calibri"/>
              </a:rPr>
              <a:t>, résultats officiels, …)</a:t>
            </a:r>
          </a:p>
          <a:p>
            <a:pPr marL="12700">
              <a:lnSpc>
                <a:spcPct val="100000"/>
              </a:lnSpc>
              <a:spcBef>
                <a:spcPts val="100"/>
              </a:spcBef>
            </a:pPr>
            <a:r>
              <a:rPr lang="fr-FR" sz="1200" b="1" dirty="0">
                <a:solidFill>
                  <a:srgbClr val="2E3092"/>
                </a:solidFill>
                <a:latin typeface="Calibri"/>
                <a:cs typeface="Calibri"/>
              </a:rPr>
              <a:t>La commission technique nationale (CTN) : </a:t>
            </a:r>
          </a:p>
          <a:p>
            <a:pPr marL="298450" indent="-285750">
              <a:lnSpc>
                <a:spcPct val="100000"/>
              </a:lnSpc>
              <a:spcBef>
                <a:spcPts val="100"/>
              </a:spcBef>
              <a:buFont typeface="Wingdings" panose="05000000000000000000" pitchFamily="2" charset="2"/>
              <a:buChar char="§"/>
            </a:pPr>
            <a:r>
              <a:rPr lang="fr-FR" sz="1200" dirty="0">
                <a:solidFill>
                  <a:srgbClr val="2E3092"/>
                </a:solidFill>
                <a:latin typeface="Calibri"/>
                <a:cs typeface="Calibri"/>
              </a:rPr>
              <a:t>accompagne l’organisateur sur le plan technique (cadre règlementaire, conseils techniques, réunions techniques, visite préalable, contrôle des licences, …)	</a:t>
            </a:r>
          </a:p>
          <a:p>
            <a:pPr marL="12700">
              <a:lnSpc>
                <a:spcPct val="100000"/>
              </a:lnSpc>
              <a:spcBef>
                <a:spcPts val="100"/>
              </a:spcBef>
            </a:pPr>
            <a:r>
              <a:rPr lang="fr-FR" sz="1200" b="1" dirty="0">
                <a:solidFill>
                  <a:srgbClr val="2E3092"/>
                </a:solidFill>
                <a:latin typeface="Calibri"/>
                <a:cs typeface="Calibri"/>
              </a:rPr>
              <a:t>Le comité (département) ou le territoire (région): </a:t>
            </a:r>
          </a:p>
          <a:p>
            <a:pPr marL="298450" indent="-285750">
              <a:lnSpc>
                <a:spcPct val="100000"/>
              </a:lnSpc>
              <a:spcBef>
                <a:spcPts val="100"/>
              </a:spcBef>
              <a:buFont typeface="Wingdings" panose="05000000000000000000" pitchFamily="2" charset="2"/>
              <a:buChar char="§"/>
            </a:pPr>
            <a:r>
              <a:rPr lang="fr-FR" sz="1200" dirty="0">
                <a:solidFill>
                  <a:srgbClr val="2E3092"/>
                </a:solidFill>
                <a:latin typeface="Calibri"/>
                <a:cs typeface="Calibri"/>
              </a:rPr>
              <a:t>demande la prise en charge du championnat. Il est le représentant officiel auprès des organismes sollicités pour aider à l’organisation. Il peut déléguer sa responsabilité au comité d’organisation, s’il est différent.</a:t>
            </a:r>
          </a:p>
        </p:txBody>
      </p:sp>
      <p:sp>
        <p:nvSpPr>
          <p:cNvPr id="2" name="object 7">
            <a:extLst>
              <a:ext uri="{FF2B5EF4-FFF2-40B4-BE49-F238E27FC236}">
                <a16:creationId xmlns:a16="http://schemas.microsoft.com/office/drawing/2014/main" id="{64478822-3367-63E7-AA4F-44C48E204036}"/>
              </a:ext>
            </a:extLst>
          </p:cNvPr>
          <p:cNvSpPr txBox="1"/>
          <p:nvPr/>
        </p:nvSpPr>
        <p:spPr>
          <a:xfrm>
            <a:off x="965672" y="3073505"/>
            <a:ext cx="3368062" cy="1117870"/>
          </a:xfrm>
          <a:prstGeom prst="rect">
            <a:avLst/>
          </a:prstGeom>
        </p:spPr>
        <p:txBody>
          <a:bodyPr vert="horz" wrap="square" lIns="0" tIns="12700" rIns="0" bIns="0" rtlCol="0">
            <a:spAutoFit/>
          </a:bodyPr>
          <a:lstStyle/>
          <a:p>
            <a:pPr marL="285750" indent="-285750">
              <a:lnSpc>
                <a:spcPct val="150000"/>
              </a:lnSpc>
              <a:spcBef>
                <a:spcPts val="100"/>
              </a:spcBef>
              <a:buClr>
                <a:srgbClr val="F4C009"/>
              </a:buClr>
              <a:buFont typeface="Wingdings" pitchFamily="2" charset="2"/>
              <a:buChar char="ü"/>
            </a:pPr>
            <a:r>
              <a:rPr lang="fr-FR" sz="1200" dirty="0">
                <a:solidFill>
                  <a:srgbClr val="2E3092"/>
                </a:solidFill>
                <a:latin typeface="Calibri"/>
                <a:cs typeface="Calibri"/>
              </a:rPr>
              <a:t>Gestion technique et sportive</a:t>
            </a:r>
          </a:p>
          <a:p>
            <a:pPr marL="298450" indent="-285750">
              <a:lnSpc>
                <a:spcPct val="150000"/>
              </a:lnSpc>
              <a:spcBef>
                <a:spcPts val="100"/>
              </a:spcBef>
              <a:buClr>
                <a:srgbClr val="F4C009"/>
              </a:buClr>
              <a:buFont typeface="Wingdings" pitchFamily="2" charset="2"/>
              <a:buChar char="ü"/>
            </a:pPr>
            <a:r>
              <a:rPr lang="fr-FR" sz="1200" dirty="0">
                <a:solidFill>
                  <a:srgbClr val="2E3092"/>
                </a:solidFill>
                <a:latin typeface="Calibri"/>
                <a:cs typeface="Calibri"/>
              </a:rPr>
              <a:t>Gestion du déroulement, organisation, terrain, salles </a:t>
            </a:r>
          </a:p>
          <a:p>
            <a:pPr marL="298450" indent="-285750">
              <a:lnSpc>
                <a:spcPct val="150000"/>
              </a:lnSpc>
              <a:spcBef>
                <a:spcPts val="100"/>
              </a:spcBef>
              <a:buClr>
                <a:srgbClr val="F4C009"/>
              </a:buClr>
              <a:buFont typeface="Wingdings" pitchFamily="2" charset="2"/>
              <a:buChar char="ü"/>
            </a:pPr>
            <a:r>
              <a:rPr lang="fr-FR" sz="1200" dirty="0">
                <a:solidFill>
                  <a:srgbClr val="2E3092"/>
                </a:solidFill>
                <a:latin typeface="Calibri"/>
                <a:cs typeface="Calibri"/>
              </a:rPr>
              <a:t>Gestion des arbitres locaux et équipes</a:t>
            </a:r>
          </a:p>
        </p:txBody>
      </p:sp>
      <p:sp>
        <p:nvSpPr>
          <p:cNvPr id="6" name="object 7">
            <a:extLst>
              <a:ext uri="{FF2B5EF4-FFF2-40B4-BE49-F238E27FC236}">
                <a16:creationId xmlns:a16="http://schemas.microsoft.com/office/drawing/2014/main" id="{DEBFD858-2506-3F05-3505-FF03027E414A}"/>
              </a:ext>
            </a:extLst>
          </p:cNvPr>
          <p:cNvSpPr txBox="1"/>
          <p:nvPr/>
        </p:nvSpPr>
        <p:spPr>
          <a:xfrm>
            <a:off x="4740330" y="3068863"/>
            <a:ext cx="2221405" cy="1130694"/>
          </a:xfrm>
          <a:prstGeom prst="rect">
            <a:avLst/>
          </a:prstGeom>
        </p:spPr>
        <p:txBody>
          <a:bodyPr vert="horz" wrap="square" lIns="0" tIns="12700" rIns="0" bIns="0" rtlCol="0">
            <a:spAutoFit/>
          </a:bodyPr>
          <a:lstStyle/>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Secrétariat Administratif</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Santé Sécurité</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Communication et Protocole</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Accueil et Animation</a:t>
            </a:r>
          </a:p>
        </p:txBody>
      </p:sp>
      <p:sp>
        <p:nvSpPr>
          <p:cNvPr id="7" name="object 7">
            <a:extLst>
              <a:ext uri="{FF2B5EF4-FFF2-40B4-BE49-F238E27FC236}">
                <a16:creationId xmlns:a16="http://schemas.microsoft.com/office/drawing/2014/main" id="{1E3CF873-F915-95FF-1CC1-33DBB159842B}"/>
              </a:ext>
            </a:extLst>
          </p:cNvPr>
          <p:cNvSpPr txBox="1"/>
          <p:nvPr/>
        </p:nvSpPr>
        <p:spPr>
          <a:xfrm>
            <a:off x="6961735" y="3065929"/>
            <a:ext cx="2079087" cy="840871"/>
          </a:xfrm>
          <a:prstGeom prst="rect">
            <a:avLst/>
          </a:prstGeom>
        </p:spPr>
        <p:txBody>
          <a:bodyPr vert="horz" wrap="square" lIns="0" tIns="12700" rIns="0" bIns="0" rtlCol="0">
            <a:spAutoFit/>
          </a:bodyPr>
          <a:lstStyle/>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Finances</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Navettes Transports</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Restauration Hébergement</a:t>
            </a:r>
          </a:p>
        </p:txBody>
      </p:sp>
      <p:cxnSp>
        <p:nvCxnSpPr>
          <p:cNvPr id="11" name="Connecteur droit 10">
            <a:extLst>
              <a:ext uri="{FF2B5EF4-FFF2-40B4-BE49-F238E27FC236}">
                <a16:creationId xmlns:a16="http://schemas.microsoft.com/office/drawing/2014/main" id="{3404CBAA-F70C-7544-5FDC-1F558F34D3A1}"/>
              </a:ext>
            </a:extLst>
          </p:cNvPr>
          <p:cNvCxnSpPr/>
          <p:nvPr/>
        </p:nvCxnSpPr>
        <p:spPr>
          <a:xfrm>
            <a:off x="3257639" y="4320988"/>
            <a:ext cx="2659067" cy="0"/>
          </a:xfrm>
          <a:prstGeom prst="line">
            <a:avLst/>
          </a:prstGeom>
          <a:ln>
            <a:solidFill>
              <a:srgbClr val="00BAD5"/>
            </a:solidFill>
          </a:ln>
        </p:spPr>
        <p:style>
          <a:lnRef idx="3">
            <a:schemeClr val="accent4"/>
          </a:lnRef>
          <a:fillRef idx="0">
            <a:schemeClr val="accent4"/>
          </a:fillRef>
          <a:effectRef idx="2">
            <a:schemeClr val="accent4"/>
          </a:effectRef>
          <a:fontRef idx="minor">
            <a:schemeClr val="tx1"/>
          </a:fontRef>
        </p:style>
      </p:cxnSp>
      <p:cxnSp>
        <p:nvCxnSpPr>
          <p:cNvPr id="13" name="Connecteur droit 12">
            <a:extLst>
              <a:ext uri="{FF2B5EF4-FFF2-40B4-BE49-F238E27FC236}">
                <a16:creationId xmlns:a16="http://schemas.microsoft.com/office/drawing/2014/main" id="{78C68A98-3E83-E779-07BD-90624CE31E9F}"/>
              </a:ext>
            </a:extLst>
          </p:cNvPr>
          <p:cNvCxnSpPr>
            <a:cxnSpLocks/>
          </p:cNvCxnSpPr>
          <p:nvPr/>
        </p:nvCxnSpPr>
        <p:spPr>
          <a:xfrm>
            <a:off x="4587172" y="3065929"/>
            <a:ext cx="0" cy="1133628"/>
          </a:xfrm>
          <a:prstGeom prst="line">
            <a:avLst/>
          </a:prstGeom>
          <a:ln w="19050">
            <a:solidFill>
              <a:srgbClr val="00BA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37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43481" y="202041"/>
            <a:ext cx="4662000"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chemeClr val="bg1"/>
                </a:solidFill>
              </a:rPr>
              <a:t>Les missions des commissions</a:t>
            </a:r>
          </a:p>
        </p:txBody>
      </p:sp>
      <p:graphicFrame>
        <p:nvGraphicFramePr>
          <p:cNvPr id="2" name="Tableau 1">
            <a:extLst>
              <a:ext uri="{FF2B5EF4-FFF2-40B4-BE49-F238E27FC236}">
                <a16:creationId xmlns:a16="http://schemas.microsoft.com/office/drawing/2014/main" id="{3EAC531A-0171-742B-8DB4-8BDF987DA5A2}"/>
              </a:ext>
            </a:extLst>
          </p:cNvPr>
          <p:cNvGraphicFramePr>
            <a:graphicFrameLocks noGrp="1"/>
          </p:cNvGraphicFramePr>
          <p:nvPr>
            <p:extLst>
              <p:ext uri="{D42A27DB-BD31-4B8C-83A1-F6EECF244321}">
                <p14:modId xmlns:p14="http://schemas.microsoft.com/office/powerpoint/2010/main" val="235536827"/>
              </p:ext>
            </p:extLst>
          </p:nvPr>
        </p:nvGraphicFramePr>
        <p:xfrm>
          <a:off x="618906" y="1050590"/>
          <a:ext cx="8417862" cy="4154757"/>
        </p:xfrm>
        <a:graphic>
          <a:graphicData uri="http://schemas.openxmlformats.org/drawingml/2006/table">
            <a:tbl>
              <a:tblPr firstRow="1" bandRow="1">
                <a:tableStyleId>{5C22544A-7EE6-4342-B048-85BDC9FD1C3A}</a:tableStyleId>
              </a:tblPr>
              <a:tblGrid>
                <a:gridCol w="935318">
                  <a:extLst>
                    <a:ext uri="{9D8B030D-6E8A-4147-A177-3AD203B41FA5}">
                      <a16:colId xmlns:a16="http://schemas.microsoft.com/office/drawing/2014/main" val="1219362579"/>
                    </a:ext>
                  </a:extLst>
                </a:gridCol>
                <a:gridCol w="935318">
                  <a:extLst>
                    <a:ext uri="{9D8B030D-6E8A-4147-A177-3AD203B41FA5}">
                      <a16:colId xmlns:a16="http://schemas.microsoft.com/office/drawing/2014/main" val="3955590260"/>
                    </a:ext>
                  </a:extLst>
                </a:gridCol>
                <a:gridCol w="935318">
                  <a:extLst>
                    <a:ext uri="{9D8B030D-6E8A-4147-A177-3AD203B41FA5}">
                      <a16:colId xmlns:a16="http://schemas.microsoft.com/office/drawing/2014/main" val="51652252"/>
                    </a:ext>
                  </a:extLst>
                </a:gridCol>
                <a:gridCol w="935318">
                  <a:extLst>
                    <a:ext uri="{9D8B030D-6E8A-4147-A177-3AD203B41FA5}">
                      <a16:colId xmlns:a16="http://schemas.microsoft.com/office/drawing/2014/main" val="2988429837"/>
                    </a:ext>
                  </a:extLst>
                </a:gridCol>
                <a:gridCol w="935318">
                  <a:extLst>
                    <a:ext uri="{9D8B030D-6E8A-4147-A177-3AD203B41FA5}">
                      <a16:colId xmlns:a16="http://schemas.microsoft.com/office/drawing/2014/main" val="785867840"/>
                    </a:ext>
                  </a:extLst>
                </a:gridCol>
                <a:gridCol w="935318">
                  <a:extLst>
                    <a:ext uri="{9D8B030D-6E8A-4147-A177-3AD203B41FA5}">
                      <a16:colId xmlns:a16="http://schemas.microsoft.com/office/drawing/2014/main" val="1722676261"/>
                    </a:ext>
                  </a:extLst>
                </a:gridCol>
                <a:gridCol w="935318">
                  <a:extLst>
                    <a:ext uri="{9D8B030D-6E8A-4147-A177-3AD203B41FA5}">
                      <a16:colId xmlns:a16="http://schemas.microsoft.com/office/drawing/2014/main" val="1662917207"/>
                    </a:ext>
                  </a:extLst>
                </a:gridCol>
                <a:gridCol w="935318">
                  <a:extLst>
                    <a:ext uri="{9D8B030D-6E8A-4147-A177-3AD203B41FA5}">
                      <a16:colId xmlns:a16="http://schemas.microsoft.com/office/drawing/2014/main" val="3319504382"/>
                    </a:ext>
                  </a:extLst>
                </a:gridCol>
                <a:gridCol w="935318">
                  <a:extLst>
                    <a:ext uri="{9D8B030D-6E8A-4147-A177-3AD203B41FA5}">
                      <a16:colId xmlns:a16="http://schemas.microsoft.com/office/drawing/2014/main" val="2640680081"/>
                    </a:ext>
                  </a:extLst>
                </a:gridCol>
              </a:tblGrid>
              <a:tr h="382617">
                <a:tc gridSpan="9">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dirty="0">
                          <a:solidFill>
                            <a:srgbClr val="45479E"/>
                          </a:solidFill>
                          <a:effectLst/>
                          <a:latin typeface="+mj-lt"/>
                        </a:rPr>
                        <a:t>Les différents postes et Commissions</a:t>
                      </a:r>
                      <a:endParaRPr lang="fr-FR" sz="1600" dirty="0">
                        <a:solidFill>
                          <a:srgbClr val="45479E"/>
                        </a:solidFill>
                        <a:effectLst/>
                        <a:latin typeface="+mj-lt"/>
                        <a:ea typeface="Calibri" panose="020F0502020204030204" pitchFamily="34" charset="0"/>
                        <a:cs typeface="Times New Roman" panose="02020603050405020304" pitchFamily="18" charset="0"/>
                      </a:endParaRPr>
                    </a:p>
                  </a:txBody>
                  <a:tcP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289722431"/>
                  </a:ext>
                </a:extLst>
              </a:tr>
              <a:tr h="382617">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200" b="1" dirty="0">
                          <a:solidFill>
                            <a:schemeClr val="bg1"/>
                          </a:solidFill>
                          <a:effectLst/>
                          <a:highlight>
                            <a:srgbClr val="F4C009"/>
                          </a:highlight>
                          <a:latin typeface="+mj-lt"/>
                        </a:rPr>
                        <a:t>Pôle</a:t>
                      </a:r>
                      <a:r>
                        <a:rPr lang="fr-FR" sz="1200" b="1" spc="-10" dirty="0">
                          <a:solidFill>
                            <a:schemeClr val="bg1"/>
                          </a:solidFill>
                          <a:effectLst/>
                          <a:highlight>
                            <a:srgbClr val="F4C009"/>
                          </a:highlight>
                          <a:latin typeface="+mj-lt"/>
                        </a:rPr>
                        <a:t> </a:t>
                      </a:r>
                      <a:r>
                        <a:rPr lang="fr-FR" sz="1200" b="1" dirty="0">
                          <a:solidFill>
                            <a:schemeClr val="bg1"/>
                          </a:solidFill>
                          <a:effectLst/>
                          <a:highlight>
                            <a:srgbClr val="F4C009"/>
                          </a:highlight>
                          <a:latin typeface="+mj-lt"/>
                        </a:rPr>
                        <a:t>Technique</a:t>
                      </a:r>
                      <a:r>
                        <a:rPr lang="fr-FR" sz="1200" b="1" spc="-10" dirty="0">
                          <a:solidFill>
                            <a:schemeClr val="bg1"/>
                          </a:solidFill>
                          <a:effectLst/>
                          <a:highlight>
                            <a:srgbClr val="F4C009"/>
                          </a:highlight>
                          <a:latin typeface="+mj-lt"/>
                        </a:rPr>
                        <a:t> </a:t>
                      </a:r>
                      <a:r>
                        <a:rPr lang="fr-FR" sz="1200" b="1" dirty="0">
                          <a:solidFill>
                            <a:schemeClr val="bg1"/>
                          </a:solidFill>
                          <a:effectLst/>
                          <a:highlight>
                            <a:srgbClr val="F4C009"/>
                          </a:highlight>
                          <a:latin typeface="+mj-lt"/>
                        </a:rPr>
                        <a:t>et</a:t>
                      </a:r>
                      <a:r>
                        <a:rPr lang="fr-FR" sz="1200" b="1" spc="-15" dirty="0">
                          <a:solidFill>
                            <a:schemeClr val="bg1"/>
                          </a:solidFill>
                          <a:effectLst/>
                          <a:highlight>
                            <a:srgbClr val="F4C009"/>
                          </a:highlight>
                          <a:latin typeface="+mj-lt"/>
                        </a:rPr>
                        <a:t> </a:t>
                      </a:r>
                      <a:r>
                        <a:rPr lang="fr-FR" sz="1200" b="1" dirty="0">
                          <a:solidFill>
                            <a:schemeClr val="bg1"/>
                          </a:solidFill>
                          <a:effectLst/>
                          <a:highlight>
                            <a:srgbClr val="F4C009"/>
                          </a:highlight>
                          <a:latin typeface="+mj-lt"/>
                        </a:rPr>
                        <a:t>Sportif</a:t>
                      </a:r>
                      <a:endParaRPr lang="fr-FR" sz="1200" b="1" dirty="0">
                        <a:solidFill>
                          <a:schemeClr val="bg1"/>
                        </a:solidFill>
                        <a:effectLst/>
                        <a:highlight>
                          <a:srgbClr val="F4C009"/>
                        </a:highligh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solidFill>
                      <a:srgbClr val="F4C009"/>
                    </a:solidFill>
                  </a:tcPr>
                </a:tc>
                <a:tc hMerge="1">
                  <a:txBody>
                    <a:bodyPr/>
                    <a:lstStyle/>
                    <a:p>
                      <a:endParaRPr lang="fr-FR" dirty="0"/>
                    </a:p>
                  </a:txBody>
                  <a:tcPr/>
                </a:tc>
                <a:tc gridSpan="7">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200" b="1" dirty="0">
                          <a:solidFill>
                            <a:schemeClr val="bg1"/>
                          </a:solidFill>
                          <a:effectLst/>
                          <a:highlight>
                            <a:srgbClr val="E8532B"/>
                          </a:highlight>
                          <a:latin typeface="+mj-lt"/>
                        </a:rPr>
                        <a:t>Pôle</a:t>
                      </a:r>
                      <a:r>
                        <a:rPr lang="fr-FR" sz="1200" b="1" spc="-15"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Logistique</a:t>
                      </a:r>
                      <a:r>
                        <a:rPr lang="fr-FR" sz="1200" b="1" spc="-10"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a:t>
                      </a:r>
                      <a:r>
                        <a:rPr lang="fr-FR" sz="1200" b="1" spc="-10"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Evènementiel</a:t>
                      </a:r>
                      <a:r>
                        <a:rPr lang="fr-FR" sz="1200" b="1" spc="-20"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et</a:t>
                      </a:r>
                      <a:r>
                        <a:rPr lang="fr-FR" sz="1200" b="1" spc="-15"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Administratif</a:t>
                      </a:r>
                      <a:endParaRPr lang="fr-FR" sz="1200" b="1" dirty="0">
                        <a:solidFill>
                          <a:schemeClr val="bg1"/>
                        </a:solidFill>
                        <a:effectLst/>
                        <a:highlight>
                          <a:srgbClr val="E8532B"/>
                        </a:highlight>
                        <a:latin typeface="+mj-lt"/>
                        <a:ea typeface="Calibri" panose="020F0502020204030204" pitchFamily="34" charset="0"/>
                        <a:cs typeface="Times New Roman" panose="02020603050405020304" pitchFamily="18" charset="0"/>
                      </a:endParaRPr>
                    </a:p>
                  </a:txBody>
                  <a:tcPr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solidFill>
                      <a:srgbClr val="E8532B"/>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760211741"/>
                  </a:ext>
                </a:extLst>
              </a:tr>
              <a:tr h="72330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Gestion</a:t>
                      </a:r>
                      <a:r>
                        <a:rPr lang="fr-FR" sz="1000" spc="-75" dirty="0">
                          <a:solidFill>
                            <a:srgbClr val="45479E"/>
                          </a:solidFill>
                          <a:effectLst/>
                          <a:latin typeface="+mj-lt"/>
                        </a:rPr>
                        <a:t> t</a:t>
                      </a:r>
                      <a:r>
                        <a:rPr lang="fr-FR" sz="1000" dirty="0">
                          <a:solidFill>
                            <a:srgbClr val="45479E"/>
                          </a:solidFill>
                          <a:effectLst/>
                          <a:latin typeface="+mj-lt"/>
                        </a:rPr>
                        <a:t>echnique </a:t>
                      </a:r>
                      <a:r>
                        <a:rPr lang="fr-FR" sz="1000" spc="-285" dirty="0">
                          <a:solidFill>
                            <a:srgbClr val="45479E"/>
                          </a:solidFill>
                          <a:effectLst/>
                          <a:latin typeface="+mj-lt"/>
                        </a:rPr>
                        <a:t> </a:t>
                      </a:r>
                      <a:r>
                        <a:rPr lang="fr-FR" sz="1000" dirty="0">
                          <a:solidFill>
                            <a:srgbClr val="45479E"/>
                          </a:solidFill>
                          <a:effectLst/>
                          <a:latin typeface="+mj-lt"/>
                        </a:rPr>
                        <a:t>et sportive</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Gestion du déroulement</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08610" marR="49530" indent="-218440" algn="ctr">
                        <a:spcBef>
                          <a:spcPts val="10"/>
                        </a:spcBef>
                        <a:spcAft>
                          <a:spcPts val="0"/>
                        </a:spcAft>
                      </a:pPr>
                      <a:r>
                        <a:rPr lang="fr-FR" sz="1000" dirty="0">
                          <a:solidFill>
                            <a:srgbClr val="45479E"/>
                          </a:solidFill>
                          <a:effectLst/>
                          <a:latin typeface="+mj-lt"/>
                        </a:rPr>
                        <a:t>Secrétariat</a:t>
                      </a:r>
                    </a:p>
                    <a:p>
                      <a:pPr marL="308610" marR="49530" indent="-218440" algn="ctr">
                        <a:spcBef>
                          <a:spcPts val="10"/>
                        </a:spcBef>
                        <a:spcAft>
                          <a:spcPts val="0"/>
                        </a:spcAft>
                      </a:pPr>
                      <a:r>
                        <a:rPr lang="fr-FR" sz="1000" dirty="0">
                          <a:solidFill>
                            <a:srgbClr val="45479E"/>
                          </a:solidFill>
                          <a:effectLst/>
                          <a:latin typeface="+mj-lt"/>
                        </a:rPr>
                        <a:t>&amp;</a:t>
                      </a:r>
                    </a:p>
                    <a:p>
                      <a:pPr marL="308610" marR="49530" indent="-218440" algn="ctr">
                        <a:spcBef>
                          <a:spcPts val="10"/>
                        </a:spcBef>
                        <a:spcAft>
                          <a:spcPts val="0"/>
                        </a:spcAft>
                      </a:pPr>
                      <a:r>
                        <a:rPr lang="fr-FR" sz="1000" dirty="0">
                          <a:solidFill>
                            <a:srgbClr val="45479E"/>
                          </a:solidFill>
                          <a:effectLst/>
                          <a:latin typeface="+mj-lt"/>
                        </a:rPr>
                        <a:t>Administratif</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marL="36000" marR="36000"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Restauration</a:t>
                      </a:r>
                      <a:r>
                        <a:rPr lang="fr-FR" sz="1000" spc="-285" dirty="0">
                          <a:solidFill>
                            <a:srgbClr val="45479E"/>
                          </a:solidFill>
                          <a:effectLst/>
                          <a:latin typeface="+mj-lt"/>
                        </a:rPr>
                        <a:t> </a:t>
                      </a:r>
                      <a:r>
                        <a:rPr lang="fr-FR" sz="1000" spc="-5" dirty="0">
                          <a:solidFill>
                            <a:srgbClr val="45479E"/>
                          </a:solidFill>
                          <a:effectLst/>
                          <a:latin typeface="+mj-lt"/>
                        </a:rPr>
                        <a:t>Hébergement</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Finances</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spc="-5" dirty="0">
                          <a:solidFill>
                            <a:srgbClr val="45479E"/>
                          </a:solidFill>
                          <a:effectLst/>
                          <a:latin typeface="+mj-lt"/>
                        </a:rPr>
                        <a:t>Transport</a:t>
                      </a:r>
                      <a:r>
                        <a:rPr lang="fr-FR" sz="1000" spc="-285" dirty="0">
                          <a:solidFill>
                            <a:srgbClr val="45479E"/>
                          </a:solidFill>
                          <a:effectLst/>
                          <a:latin typeface="+mj-lt"/>
                        </a:rPr>
                        <a:t> </a:t>
                      </a:r>
                      <a:r>
                        <a:rPr lang="fr-FR" sz="1000" dirty="0">
                          <a:solidFill>
                            <a:srgbClr val="45479E"/>
                          </a:solidFill>
                          <a:effectLst/>
                          <a:latin typeface="+mj-lt"/>
                        </a:rPr>
                        <a:t>Navettes</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Santé</a:t>
                      </a:r>
                      <a:endParaRPr lang="fr-FR" sz="1000" spc="5" dirty="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Sécurité</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Accueil Convivialité</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Anima</a:t>
                      </a:r>
                      <a:r>
                        <a:rPr lang="fr-FR" sz="1000" spc="-285" dirty="0">
                          <a:solidFill>
                            <a:srgbClr val="45479E"/>
                          </a:solidFill>
                          <a:effectLst/>
                          <a:latin typeface="+mj-lt"/>
                        </a:rPr>
                        <a:t> </a:t>
                      </a:r>
                      <a:r>
                        <a:rPr lang="fr-FR" sz="1000" dirty="0" err="1">
                          <a:solidFill>
                            <a:srgbClr val="45479E"/>
                          </a:solidFill>
                          <a:effectLst/>
                          <a:latin typeface="+mj-lt"/>
                        </a:rPr>
                        <a:t>tion</a:t>
                      </a:r>
                      <a:endParaRPr lang="fr-FR" sz="1000" dirty="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Sponsoring</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spc="-5" dirty="0" err="1">
                          <a:solidFill>
                            <a:srgbClr val="45479E"/>
                          </a:solidFill>
                          <a:effectLst/>
                          <a:latin typeface="+mj-lt"/>
                        </a:rPr>
                        <a:t>Communica-tion</a:t>
                      </a:r>
                      <a:endParaRPr lang="fr-FR" sz="1000" spc="-5" dirty="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n-lt"/>
                          <a:ea typeface="+mn-ea"/>
                          <a:cs typeface="+mn-cs"/>
                        </a:rPr>
                        <a:t>&amp;</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spc="-285" dirty="0">
                          <a:solidFill>
                            <a:srgbClr val="45479E"/>
                          </a:solidFill>
                          <a:effectLst/>
                          <a:latin typeface="+mj-lt"/>
                        </a:rPr>
                        <a:t> </a:t>
                      </a:r>
                      <a:r>
                        <a:rPr lang="fr-FR" sz="1000" dirty="0">
                          <a:solidFill>
                            <a:srgbClr val="45479E"/>
                          </a:solidFill>
                          <a:effectLst/>
                          <a:latin typeface="+mj-lt"/>
                        </a:rPr>
                        <a:t>Protocole</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extLst>
                  <a:ext uri="{0D108BD9-81ED-4DB2-BD59-A6C34878D82A}">
                    <a16:rowId xmlns:a16="http://schemas.microsoft.com/office/drawing/2014/main" val="2541113306"/>
                  </a:ext>
                </a:extLst>
              </a:tr>
              <a:tr h="2031017">
                <a:tc>
                  <a:txBody>
                    <a:bodyPr/>
                    <a:lstStyle/>
                    <a:p>
                      <a:pPr marL="36000" indent="36000">
                        <a:lnSpc>
                          <a:spcPts val="1215"/>
                        </a:lnSpc>
                        <a:spcBef>
                          <a:spcPts val="5"/>
                        </a:spcBef>
                        <a:spcAft>
                          <a:spcPts val="0"/>
                        </a:spcAft>
                        <a:buClr>
                          <a:srgbClr val="FFC000"/>
                        </a:buClr>
                        <a:buFont typeface="Wingdings" panose="05000000000000000000" pitchFamily="2" charset="2"/>
                        <a:buChar char="ü"/>
                      </a:pPr>
                      <a:endParaRPr lang="fr-FR" sz="900" dirty="0">
                        <a:solidFill>
                          <a:srgbClr val="45479E"/>
                        </a:solidFill>
                        <a:effectLst/>
                        <a:latin typeface="+mj-lt"/>
                        <a:ea typeface="Calibri" panose="020F0502020204030204" pitchFamily="34" charset="0"/>
                        <a:cs typeface="Times New Roman" panose="02020603050405020304" pitchFamily="18" charset="0"/>
                      </a:endParaRP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ea typeface="Calibri" panose="020F0502020204030204" pitchFamily="34" charset="0"/>
                          <a:cs typeface="Times New Roman" panose="02020603050405020304" pitchFamily="18" charset="0"/>
                        </a:rPr>
                        <a:t>Réservations des salles</a:t>
                      </a: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ea typeface="Calibri" panose="020F0502020204030204" pitchFamily="34" charset="0"/>
                          <a:cs typeface="Times New Roman" panose="02020603050405020304" pitchFamily="18" charset="0"/>
                        </a:rPr>
                        <a:t>Réservation du matériel</a:t>
                      </a: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ea typeface="Calibri" panose="020F0502020204030204" pitchFamily="34" charset="0"/>
                          <a:cs typeface="Times New Roman" panose="02020603050405020304" pitchFamily="18" charset="0"/>
                        </a:rPr>
                        <a:t>Contacter la ligue </a:t>
                      </a:r>
                      <a:r>
                        <a:rPr lang="fr-FR" sz="900" dirty="0" err="1">
                          <a:solidFill>
                            <a:srgbClr val="45479E"/>
                          </a:solidFill>
                          <a:effectLst/>
                          <a:latin typeface="+mj-lt"/>
                          <a:ea typeface="Calibri" panose="020F0502020204030204" pitchFamily="34" charset="0"/>
                          <a:cs typeface="Times New Roman" panose="02020603050405020304" pitchFamily="18" charset="0"/>
                        </a:rPr>
                        <a:t>FFBad</a:t>
                      </a:r>
                      <a:r>
                        <a:rPr lang="fr-FR" sz="900" dirty="0">
                          <a:solidFill>
                            <a:srgbClr val="45479E"/>
                          </a:solidFill>
                          <a:effectLst/>
                          <a:latin typeface="+mj-lt"/>
                          <a:ea typeface="Calibri" panose="020F0502020204030204" pitchFamily="34" charset="0"/>
                          <a:cs typeface="Times New Roman" panose="02020603050405020304" pitchFamily="18" charset="0"/>
                        </a:rPr>
                        <a:t> (avoir un représentant de l’arbitrage)</a:t>
                      </a: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FFC000"/>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rPr>
                        <a:t>Répartition des </a:t>
                      </a:r>
                      <a:r>
                        <a:rPr lang="fr-FR" sz="900" dirty="0">
                          <a:solidFill>
                            <a:srgbClr val="2E3092"/>
                          </a:solidFill>
                          <a:effectLst/>
                          <a:latin typeface="+mj-lt"/>
                        </a:rPr>
                        <a:t>catégories sur les différents sites</a:t>
                      </a: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2E3092"/>
                          </a:solidFill>
                          <a:effectLst/>
                          <a:latin typeface="+mj-lt"/>
                        </a:rPr>
                        <a:t>Table de marque, gestion de matchs, impressions des poules –tableaux –feuilles de match</a:t>
                      </a:r>
                    </a:p>
                    <a:p>
                      <a:pPr marL="36000" indent="0">
                        <a:lnSpc>
                          <a:spcPts val="1215"/>
                        </a:lnSpc>
                        <a:spcBef>
                          <a:spcPts val="5"/>
                        </a:spcBef>
                        <a:spcAft>
                          <a:spcPts val="0"/>
                        </a:spcAft>
                        <a:buClr>
                          <a:srgbClr val="FFC000"/>
                        </a:buClr>
                        <a:buFont typeface="Wingdings" panose="05000000000000000000" pitchFamily="2" charset="2"/>
                        <a:buNone/>
                      </a:pPr>
                      <a:r>
                        <a:rPr lang="fr-FR" sz="900" dirty="0">
                          <a:solidFill>
                            <a:srgbClr val="45479E"/>
                          </a:solidFill>
                          <a:effectLst/>
                          <a:latin typeface="+mj-lt"/>
                        </a:rPr>
                        <a:t> (</a:t>
                      </a:r>
                      <a:r>
                        <a:rPr lang="fr-FR" sz="900" dirty="0" err="1">
                          <a:solidFill>
                            <a:srgbClr val="45479E"/>
                          </a:solidFill>
                          <a:effectLst/>
                          <a:latin typeface="+mj-lt"/>
                        </a:rPr>
                        <a:t>Ucompétitions</a:t>
                      </a:r>
                      <a:r>
                        <a:rPr lang="fr-FR" sz="900" dirty="0">
                          <a:solidFill>
                            <a:srgbClr val="45479E"/>
                          </a:solidFill>
                          <a:effectLst/>
                          <a:latin typeface="+mj-lt"/>
                        </a:rPr>
                        <a:t>)</a:t>
                      </a: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rPr>
                        <a:t>Consolantes</a:t>
                      </a:r>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Gestion</a:t>
                      </a:r>
                      <a:r>
                        <a:rPr lang="fr-FR" sz="900" spc="-10" dirty="0">
                          <a:solidFill>
                            <a:srgbClr val="45479E"/>
                          </a:solidFill>
                          <a:effectLst/>
                          <a:latin typeface="+mj-lt"/>
                        </a:rPr>
                        <a:t> </a:t>
                      </a:r>
                      <a:r>
                        <a:rPr lang="fr-FR" sz="900" dirty="0">
                          <a:solidFill>
                            <a:srgbClr val="45479E"/>
                          </a:solidFill>
                          <a:effectLst/>
                          <a:latin typeface="+mj-lt"/>
                        </a:rPr>
                        <a:t>des</a:t>
                      </a:r>
                      <a:r>
                        <a:rPr lang="fr-FR" sz="900" spc="-15" dirty="0">
                          <a:solidFill>
                            <a:srgbClr val="45479E"/>
                          </a:solidFill>
                          <a:effectLst/>
                          <a:latin typeface="+mj-lt"/>
                        </a:rPr>
                        <a:t> </a:t>
                      </a:r>
                      <a:r>
                        <a:rPr lang="fr-FR" sz="900" dirty="0">
                          <a:solidFill>
                            <a:srgbClr val="45479E"/>
                          </a:solidFill>
                          <a:effectLst/>
                          <a:latin typeface="+mj-lt"/>
                        </a:rPr>
                        <a:t>inscriptions,</a:t>
                      </a:r>
                      <a:r>
                        <a:rPr lang="fr-FR" sz="900" spc="-15" dirty="0">
                          <a:solidFill>
                            <a:srgbClr val="45479E"/>
                          </a:solidFill>
                          <a:effectLst/>
                          <a:latin typeface="+mj-lt"/>
                        </a:rPr>
                        <a:t> </a:t>
                      </a:r>
                      <a:r>
                        <a:rPr lang="fr-FR" sz="900" dirty="0">
                          <a:solidFill>
                            <a:srgbClr val="45479E"/>
                          </a:solidFill>
                          <a:effectLst/>
                          <a:latin typeface="+mj-lt"/>
                        </a:rPr>
                        <a:t>des</a:t>
                      </a:r>
                      <a:r>
                        <a:rPr lang="fr-FR" sz="900" spc="-20" dirty="0">
                          <a:solidFill>
                            <a:srgbClr val="45479E"/>
                          </a:solidFill>
                          <a:effectLst/>
                          <a:latin typeface="+mj-lt"/>
                        </a:rPr>
                        <a:t> </a:t>
                      </a:r>
                      <a:r>
                        <a:rPr lang="fr-FR" sz="900" dirty="0">
                          <a:solidFill>
                            <a:srgbClr val="45479E"/>
                          </a:solidFill>
                          <a:effectLst/>
                          <a:latin typeface="+mj-lt"/>
                        </a:rPr>
                        <a:t>courriers, des</a:t>
                      </a:r>
                      <a:r>
                        <a:rPr lang="fr-FR" sz="900" spc="-10" dirty="0">
                          <a:solidFill>
                            <a:srgbClr val="45479E"/>
                          </a:solidFill>
                          <a:effectLst/>
                          <a:latin typeface="+mj-lt"/>
                        </a:rPr>
                        <a:t> </a:t>
                      </a:r>
                      <a:r>
                        <a:rPr lang="fr-FR" sz="900" dirty="0">
                          <a:solidFill>
                            <a:srgbClr val="45479E"/>
                          </a:solidFill>
                          <a:effectLst/>
                          <a:latin typeface="+mj-lt"/>
                        </a:rPr>
                        <a:t>reçus,</a:t>
                      </a:r>
                      <a:r>
                        <a:rPr lang="fr-FR" sz="900" spc="-5" dirty="0">
                          <a:solidFill>
                            <a:srgbClr val="45479E"/>
                          </a:solidFill>
                          <a:effectLst/>
                          <a:latin typeface="+mj-lt"/>
                        </a:rPr>
                        <a:t> </a:t>
                      </a:r>
                      <a:r>
                        <a:rPr lang="fr-FR" sz="900" dirty="0">
                          <a:solidFill>
                            <a:srgbClr val="45479E"/>
                          </a:solidFill>
                          <a:effectLst/>
                          <a:latin typeface="+mj-lt"/>
                        </a:rPr>
                        <a:t>des</a:t>
                      </a:r>
                      <a:r>
                        <a:rPr lang="fr-FR" sz="900" spc="-10" dirty="0">
                          <a:solidFill>
                            <a:srgbClr val="45479E"/>
                          </a:solidFill>
                          <a:effectLst/>
                          <a:latin typeface="+mj-lt"/>
                        </a:rPr>
                        <a:t> </a:t>
                      </a:r>
                      <a:r>
                        <a:rPr lang="fr-FR" sz="900" dirty="0">
                          <a:solidFill>
                            <a:srgbClr val="45479E"/>
                          </a:solidFill>
                          <a:effectLst/>
                          <a:latin typeface="+mj-lt"/>
                        </a:rPr>
                        <a:t>cautions</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Circulaire d’information.</a:t>
                      </a:r>
                      <a:r>
                        <a:rPr lang="fr-FR" sz="900" spc="-10" dirty="0">
                          <a:solidFill>
                            <a:srgbClr val="45479E"/>
                          </a:solidFill>
                          <a:effectLst/>
                          <a:latin typeface="+mj-lt"/>
                        </a:rPr>
                        <a:t> </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Engagements.</a:t>
                      </a:r>
                      <a:r>
                        <a:rPr lang="fr-FR" sz="900" spc="-30" dirty="0">
                          <a:solidFill>
                            <a:srgbClr val="45479E"/>
                          </a:solidFill>
                          <a:effectLst/>
                          <a:latin typeface="+mj-lt"/>
                        </a:rPr>
                        <a:t> </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Remerciements</a:t>
                      </a:r>
                      <a:endParaRPr lang="fr-FR" sz="900" spc="-15" dirty="0">
                        <a:solidFill>
                          <a:srgbClr val="45479E"/>
                        </a:solidFill>
                        <a:effectLst/>
                        <a:latin typeface="+mj-lt"/>
                      </a:endParaRP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Questionnaire de participation.</a:t>
                      </a:r>
                    </a:p>
                    <a:p>
                      <a:pPr marL="36000" indent="36000">
                        <a:lnSpc>
                          <a:spcPts val="1125"/>
                        </a:lnSpc>
                        <a:buClr>
                          <a:srgbClr val="E8532B"/>
                        </a:buClr>
                        <a:buFont typeface="Wingdings" panose="05000000000000000000" pitchFamily="2" charset="2"/>
                        <a:buChar char="ü"/>
                      </a:pPr>
                      <a:r>
                        <a:rPr lang="fr-FR" sz="900" spc="-10" dirty="0">
                          <a:solidFill>
                            <a:srgbClr val="45479E"/>
                          </a:solidFill>
                          <a:effectLst/>
                          <a:latin typeface="+mj-lt"/>
                        </a:rPr>
                        <a:t> </a:t>
                      </a:r>
                      <a:r>
                        <a:rPr lang="fr-FR" sz="900" dirty="0">
                          <a:solidFill>
                            <a:srgbClr val="45479E"/>
                          </a:solidFill>
                          <a:effectLst/>
                          <a:latin typeface="+mj-lt"/>
                        </a:rPr>
                        <a:t>invitations…</a:t>
                      </a:r>
                      <a:endParaRPr lang="fr-FR" sz="900" dirty="0">
                        <a:solidFill>
                          <a:srgbClr val="45479E"/>
                        </a:solidFill>
                        <a:effectLst/>
                        <a:latin typeface="+mj-lt"/>
                        <a:ea typeface="Calibri" panose="020F0502020204030204" pitchFamily="34" charset="0"/>
                        <a:cs typeface="Times New Roman" panose="02020603050405020304" pitchFamily="18" charset="0"/>
                      </a:endParaRPr>
                    </a:p>
                    <a:p>
                      <a:pPr marL="36000" indent="36000"/>
                      <a:endParaRPr lang="fr-FR" sz="900" dirty="0">
                        <a:solidFill>
                          <a:srgbClr val="45479E"/>
                        </a:solidFill>
                        <a:latin typeface="+mj-lt"/>
                      </a:endParaRPr>
                    </a:p>
                  </a:txBody>
                  <a:tcPr marL="36000" marR="3600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gn="l">
                        <a:buClr>
                          <a:srgbClr val="E8532B"/>
                        </a:buClr>
                        <a:buFont typeface="Wingdings" panose="05000000000000000000" pitchFamily="2" charset="2"/>
                        <a:buChar char="ü"/>
                      </a:pPr>
                      <a:endParaRPr lang="fr-FR" sz="900" dirty="0">
                        <a:solidFill>
                          <a:srgbClr val="45479E"/>
                        </a:solidFill>
                        <a:latin typeface="+mj-lt"/>
                      </a:endParaRPr>
                    </a:p>
                    <a:p>
                      <a:pPr marL="35560" indent="35560" algn="l">
                        <a:buClr>
                          <a:srgbClr val="E8532B"/>
                        </a:buClr>
                        <a:buFont typeface="Wingdings" panose="05000000000000000000" pitchFamily="2" charset="2"/>
                        <a:buChar char="ü"/>
                      </a:pPr>
                      <a:r>
                        <a:rPr lang="fr-FR" sz="900" dirty="0">
                          <a:solidFill>
                            <a:srgbClr val="45479E"/>
                          </a:solidFill>
                          <a:latin typeface="+mj-lt"/>
                        </a:rPr>
                        <a:t>Lieux d’hébergements, prévoir les chambres pour </a:t>
                      </a:r>
                      <a:r>
                        <a:rPr lang="fr-FR" sz="900">
                          <a:solidFill>
                            <a:srgbClr val="45479E"/>
                          </a:solidFill>
                          <a:latin typeface="+mj-lt"/>
                        </a:rPr>
                        <a:t>les membres de CTN</a:t>
                      </a:r>
                    </a:p>
                    <a:p>
                      <a:pPr marL="36000" indent="36000" algn="l">
                        <a:buClr>
                          <a:srgbClr val="E8532B"/>
                        </a:buClr>
                        <a:buFont typeface="Wingdings" panose="05000000000000000000" pitchFamily="2" charset="2"/>
                        <a:buChar char="ü"/>
                      </a:pPr>
                      <a:r>
                        <a:rPr lang="fr-FR" sz="900" dirty="0">
                          <a:solidFill>
                            <a:srgbClr val="45479E"/>
                          </a:solidFill>
                          <a:latin typeface="+mj-lt"/>
                        </a:rPr>
                        <a:t>Restauration, horaires, prestataires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Mise</a:t>
                      </a:r>
                      <a:r>
                        <a:rPr lang="fr-FR" sz="900" spc="-5" dirty="0">
                          <a:solidFill>
                            <a:srgbClr val="45479E"/>
                          </a:solidFill>
                          <a:effectLst/>
                          <a:latin typeface="+mj-lt"/>
                        </a:rPr>
                        <a:t> </a:t>
                      </a:r>
                      <a:r>
                        <a:rPr lang="fr-FR" sz="900" dirty="0">
                          <a:solidFill>
                            <a:srgbClr val="45479E"/>
                          </a:solidFill>
                          <a:effectLst/>
                          <a:latin typeface="+mj-lt"/>
                        </a:rPr>
                        <a:t>en place</a:t>
                      </a:r>
                      <a:r>
                        <a:rPr lang="fr-FR" sz="900" spc="-5" dirty="0">
                          <a:solidFill>
                            <a:srgbClr val="45479E"/>
                          </a:solidFill>
                          <a:effectLst/>
                          <a:latin typeface="+mj-lt"/>
                        </a:rPr>
                        <a:t> </a:t>
                      </a:r>
                      <a:r>
                        <a:rPr lang="fr-FR" sz="900" dirty="0">
                          <a:solidFill>
                            <a:srgbClr val="45479E"/>
                          </a:solidFill>
                          <a:effectLst/>
                          <a:latin typeface="+mj-lt"/>
                        </a:rPr>
                        <a:t>du budget</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Subventions</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Sponsoring</a:t>
                      </a:r>
                    </a:p>
                    <a:p>
                      <a:pPr marL="36000" indent="36000">
                        <a:lnSpc>
                          <a:spcPts val="1120"/>
                        </a:lnSpc>
                      </a:pPr>
                      <a:endParaRPr lang="fr-FR" sz="900" dirty="0">
                        <a:solidFill>
                          <a:srgbClr val="45479E"/>
                        </a:solidFill>
                        <a:effectLst/>
                        <a:latin typeface="+mj-lt"/>
                      </a:endParaRP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Quelle organisation</a:t>
                      </a:r>
                    </a:p>
                    <a:p>
                      <a:pPr marL="36000" indent="36000">
                        <a:lnSpc>
                          <a:spcPts val="1120"/>
                        </a:lnSpc>
                      </a:pPr>
                      <a:r>
                        <a:rPr lang="fr-FR" sz="900" dirty="0">
                          <a:solidFill>
                            <a:srgbClr val="45479E"/>
                          </a:solidFill>
                          <a:effectLst/>
                          <a:latin typeface="+mj-lt"/>
                        </a:rPr>
                        <a:t>(trains,</a:t>
                      </a:r>
                      <a:r>
                        <a:rPr lang="fr-FR" sz="900" spc="-20" dirty="0">
                          <a:solidFill>
                            <a:srgbClr val="45479E"/>
                          </a:solidFill>
                          <a:effectLst/>
                          <a:latin typeface="+mj-lt"/>
                        </a:rPr>
                        <a:t> </a:t>
                      </a:r>
                      <a:r>
                        <a:rPr lang="fr-FR" sz="900" dirty="0">
                          <a:solidFill>
                            <a:srgbClr val="45479E"/>
                          </a:solidFill>
                          <a:effectLst/>
                          <a:latin typeface="+mj-lt"/>
                        </a:rPr>
                        <a:t>bus, navettes, parkings, amplitudes chauffeurs)</a:t>
                      </a: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Prévenir</a:t>
                      </a:r>
                      <a:r>
                        <a:rPr lang="fr-FR" sz="900" spc="-20" dirty="0">
                          <a:solidFill>
                            <a:srgbClr val="45479E"/>
                          </a:solidFill>
                          <a:effectLst/>
                          <a:latin typeface="+mj-lt"/>
                        </a:rPr>
                        <a:t> </a:t>
                      </a:r>
                      <a:r>
                        <a:rPr lang="fr-FR" sz="900" dirty="0">
                          <a:solidFill>
                            <a:srgbClr val="45479E"/>
                          </a:solidFill>
                          <a:effectLst/>
                          <a:latin typeface="+mj-lt"/>
                        </a:rPr>
                        <a:t>la</a:t>
                      </a:r>
                    </a:p>
                    <a:p>
                      <a:pPr marL="36000" indent="0">
                        <a:lnSpc>
                          <a:spcPts val="1215"/>
                        </a:lnSpc>
                        <a:spcBef>
                          <a:spcPts val="5"/>
                        </a:spcBef>
                        <a:spcAft>
                          <a:spcPts val="0"/>
                        </a:spcAft>
                        <a:buClr>
                          <a:srgbClr val="E8532B"/>
                        </a:buClr>
                        <a:buFont typeface="Wingdings" panose="05000000000000000000" pitchFamily="2" charset="2"/>
                        <a:buNone/>
                      </a:pPr>
                      <a:r>
                        <a:rPr lang="fr-FR" sz="900" dirty="0">
                          <a:solidFill>
                            <a:srgbClr val="45479E"/>
                          </a:solidFill>
                          <a:effectLst/>
                          <a:latin typeface="+mj-lt"/>
                        </a:rPr>
                        <a:t>préfecture</a:t>
                      </a:r>
                      <a:r>
                        <a:rPr lang="fr-FR" sz="900" spc="-15" dirty="0">
                          <a:solidFill>
                            <a:srgbClr val="45479E"/>
                          </a:solidFill>
                          <a:effectLst/>
                          <a:latin typeface="+mj-lt"/>
                        </a:rPr>
                        <a:t> </a:t>
                      </a:r>
                      <a:r>
                        <a:rPr lang="fr-FR" sz="900" dirty="0">
                          <a:solidFill>
                            <a:srgbClr val="45479E"/>
                          </a:solidFill>
                          <a:effectLst/>
                          <a:latin typeface="+mj-lt"/>
                        </a:rPr>
                        <a:t>et les</a:t>
                      </a:r>
                      <a:r>
                        <a:rPr lang="fr-FR" sz="900" spc="-5" dirty="0">
                          <a:solidFill>
                            <a:srgbClr val="45479E"/>
                          </a:solidFill>
                          <a:effectLst/>
                          <a:latin typeface="+mj-lt"/>
                        </a:rPr>
                        <a:t> </a:t>
                      </a:r>
                      <a:r>
                        <a:rPr lang="fr-FR" sz="900" dirty="0">
                          <a:solidFill>
                            <a:srgbClr val="45479E"/>
                          </a:solidFill>
                          <a:effectLst/>
                          <a:latin typeface="+mj-lt"/>
                        </a:rPr>
                        <a:t>collectivités.</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Assurer</a:t>
                      </a:r>
                      <a:r>
                        <a:rPr lang="fr-FR" sz="900" spc="-20" dirty="0">
                          <a:solidFill>
                            <a:srgbClr val="45479E"/>
                          </a:solidFill>
                          <a:effectLst/>
                          <a:latin typeface="+mj-lt"/>
                        </a:rPr>
                        <a:t> </a:t>
                      </a:r>
                      <a:r>
                        <a:rPr lang="fr-FR" sz="900" dirty="0">
                          <a:solidFill>
                            <a:srgbClr val="45479E"/>
                          </a:solidFill>
                          <a:effectLst/>
                          <a:latin typeface="+mj-lt"/>
                        </a:rPr>
                        <a:t>la sécurité</a:t>
                      </a:r>
                      <a:r>
                        <a:rPr lang="fr-FR" sz="900" spc="-15" dirty="0">
                          <a:solidFill>
                            <a:srgbClr val="45479E"/>
                          </a:solidFill>
                          <a:effectLst/>
                          <a:latin typeface="+mj-lt"/>
                        </a:rPr>
                        <a:t> </a:t>
                      </a:r>
                      <a:r>
                        <a:rPr lang="fr-FR" sz="900" dirty="0">
                          <a:solidFill>
                            <a:srgbClr val="45479E"/>
                          </a:solidFill>
                          <a:effectLst/>
                          <a:latin typeface="+mj-lt"/>
                        </a:rPr>
                        <a:t>(secouristes,</a:t>
                      </a:r>
                      <a:r>
                        <a:rPr lang="fr-FR" sz="900" spc="-15" dirty="0">
                          <a:solidFill>
                            <a:srgbClr val="45479E"/>
                          </a:solidFill>
                          <a:effectLst/>
                          <a:latin typeface="+mj-lt"/>
                        </a:rPr>
                        <a:t> </a:t>
                      </a:r>
                      <a:r>
                        <a:rPr lang="fr-FR" sz="900" dirty="0">
                          <a:solidFill>
                            <a:srgbClr val="45479E"/>
                          </a:solidFill>
                          <a:effectLst/>
                          <a:latin typeface="+mj-lt"/>
                        </a:rPr>
                        <a:t>pompiers,</a:t>
                      </a:r>
                      <a:r>
                        <a:rPr lang="fr-FR" sz="900" spc="-15" dirty="0">
                          <a:solidFill>
                            <a:srgbClr val="45479E"/>
                          </a:solidFill>
                          <a:effectLst/>
                          <a:latin typeface="+mj-lt"/>
                        </a:rPr>
                        <a:t> </a:t>
                      </a:r>
                      <a:r>
                        <a:rPr lang="fr-FR" sz="900" dirty="0">
                          <a:solidFill>
                            <a:srgbClr val="45479E"/>
                          </a:solidFill>
                          <a:effectLst/>
                          <a:latin typeface="+mj-lt"/>
                        </a:rPr>
                        <a:t>défibrillateurs)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Accueil,</a:t>
                      </a:r>
                      <a:r>
                        <a:rPr lang="fr-FR" sz="900" spc="-5" dirty="0">
                          <a:solidFill>
                            <a:srgbClr val="45479E"/>
                          </a:solidFill>
                          <a:effectLst/>
                          <a:latin typeface="+mj-lt"/>
                        </a:rPr>
                        <a:t> </a:t>
                      </a:r>
                      <a:r>
                        <a:rPr lang="fr-FR" sz="900" dirty="0">
                          <a:solidFill>
                            <a:srgbClr val="45479E"/>
                          </a:solidFill>
                          <a:effectLst/>
                          <a:latin typeface="+mj-lt"/>
                        </a:rPr>
                        <a:t>temps conviviaux</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Ronde des</a:t>
                      </a:r>
                      <a:r>
                        <a:rPr lang="fr-FR" sz="900" spc="-15" dirty="0">
                          <a:solidFill>
                            <a:srgbClr val="45479E"/>
                          </a:solidFill>
                          <a:effectLst/>
                          <a:latin typeface="+mj-lt"/>
                        </a:rPr>
                        <a:t> </a:t>
                      </a:r>
                      <a:r>
                        <a:rPr lang="fr-FR" sz="900" dirty="0">
                          <a:solidFill>
                            <a:srgbClr val="45479E"/>
                          </a:solidFill>
                          <a:effectLst/>
                          <a:latin typeface="+mj-lt"/>
                        </a:rPr>
                        <a:t>régions</a:t>
                      </a:r>
                    </a:p>
                    <a:p>
                      <a:pPr marL="88900" indent="-53975">
                        <a:lnSpc>
                          <a:spcPts val="1120"/>
                        </a:lnSpc>
                        <a:buClr>
                          <a:srgbClr val="E8532B"/>
                        </a:buClr>
                        <a:buFont typeface="Wingdings" panose="05000000000000000000" pitchFamily="2" charset="2"/>
                        <a:buChar char="ü"/>
                      </a:pPr>
                      <a:r>
                        <a:rPr lang="fr-FR" sz="900" spc="-15" dirty="0">
                          <a:solidFill>
                            <a:srgbClr val="45479E"/>
                          </a:solidFill>
                          <a:effectLst/>
                          <a:latin typeface="+mj-lt"/>
                        </a:rPr>
                        <a:t> A</a:t>
                      </a:r>
                      <a:r>
                        <a:rPr lang="fr-FR" sz="900" dirty="0">
                          <a:solidFill>
                            <a:srgbClr val="45479E"/>
                          </a:solidFill>
                          <a:effectLst/>
                          <a:latin typeface="+mj-lt"/>
                        </a:rPr>
                        <a:t>nimation sportive, </a:t>
                      </a:r>
                      <a:r>
                        <a:rPr lang="fr-FR" sz="900" spc="-15" dirty="0">
                          <a:solidFill>
                            <a:srgbClr val="45479E"/>
                          </a:solidFill>
                          <a:effectLst/>
                          <a:latin typeface="+mj-lt"/>
                        </a:rPr>
                        <a:t>c</a:t>
                      </a:r>
                      <a:r>
                        <a:rPr lang="fr-FR" sz="900" dirty="0">
                          <a:solidFill>
                            <a:srgbClr val="45479E"/>
                          </a:solidFill>
                          <a:effectLst/>
                          <a:latin typeface="+mj-lt"/>
                        </a:rPr>
                        <a:t>ulturell</a:t>
                      </a:r>
                      <a:r>
                        <a:rPr lang="fr-FR" sz="900" spc="-20" dirty="0">
                          <a:solidFill>
                            <a:srgbClr val="45479E"/>
                          </a:solidFill>
                          <a:effectLst/>
                          <a:latin typeface="+mj-lt"/>
                        </a:rPr>
                        <a:t>e et s</a:t>
                      </a:r>
                      <a:r>
                        <a:rPr lang="fr-FR" sz="900" dirty="0">
                          <a:solidFill>
                            <a:srgbClr val="45479E"/>
                          </a:solidFill>
                          <a:effectLst/>
                          <a:latin typeface="+mj-lt"/>
                        </a:rPr>
                        <a:t>pirituelle</a:t>
                      </a: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Lien</a:t>
                      </a:r>
                      <a:r>
                        <a:rPr lang="fr-FR" sz="900" spc="-10" dirty="0">
                          <a:solidFill>
                            <a:srgbClr val="45479E"/>
                          </a:solidFill>
                          <a:effectLst/>
                          <a:latin typeface="+mj-lt"/>
                        </a:rPr>
                        <a:t> </a:t>
                      </a:r>
                      <a:r>
                        <a:rPr lang="fr-FR" sz="900" dirty="0">
                          <a:solidFill>
                            <a:srgbClr val="45479E"/>
                          </a:solidFill>
                          <a:effectLst/>
                          <a:latin typeface="+mj-lt"/>
                        </a:rPr>
                        <a:t>avec</a:t>
                      </a:r>
                      <a:r>
                        <a:rPr lang="fr-FR" sz="900" spc="-5" dirty="0">
                          <a:solidFill>
                            <a:srgbClr val="45479E"/>
                          </a:solidFill>
                          <a:effectLst/>
                          <a:latin typeface="+mj-lt"/>
                        </a:rPr>
                        <a:t> </a:t>
                      </a:r>
                      <a:r>
                        <a:rPr lang="fr-FR" sz="900" dirty="0">
                          <a:solidFill>
                            <a:srgbClr val="45479E"/>
                          </a:solidFill>
                          <a:effectLst/>
                          <a:latin typeface="+mj-lt"/>
                        </a:rPr>
                        <a:t>les</a:t>
                      </a:r>
                      <a:r>
                        <a:rPr lang="fr-FR" sz="900" spc="-10" dirty="0">
                          <a:solidFill>
                            <a:srgbClr val="45479E"/>
                          </a:solidFill>
                          <a:effectLst/>
                          <a:latin typeface="+mj-lt"/>
                        </a:rPr>
                        <a:t> </a:t>
                      </a:r>
                      <a:r>
                        <a:rPr lang="fr-FR" sz="900" dirty="0">
                          <a:solidFill>
                            <a:srgbClr val="45479E"/>
                          </a:solidFill>
                          <a:effectLst/>
                          <a:latin typeface="+mj-lt"/>
                        </a:rPr>
                        <a:t>ins</a:t>
                      </a:r>
                      <a:r>
                        <a:rPr lang="fr-FR" sz="900" dirty="0">
                          <a:solidFill>
                            <a:srgbClr val="45479E"/>
                          </a:solidFill>
                          <a:effectLst/>
                          <a:latin typeface="+mj-lt"/>
                          <a:ea typeface="+mn-ea"/>
                          <a:cs typeface="+mn-cs"/>
                        </a:rPr>
                        <a:t>tances</a:t>
                      </a:r>
                      <a:endParaRPr lang="fr-FR" sz="900" dirty="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Invitation</a:t>
                      </a:r>
                      <a:endParaRPr lang="fr-FR" sz="900" spc="-15" dirty="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Affiches</a:t>
                      </a:r>
                      <a:endParaRPr lang="fr-FR" sz="900" spc="-15" dirty="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Publicité</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Logo</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Presse</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Photo, vidéo</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Gestion cérémonie</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Récompenses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extLst>
                  <a:ext uri="{0D108BD9-81ED-4DB2-BD59-A6C34878D82A}">
                    <a16:rowId xmlns:a16="http://schemas.microsoft.com/office/drawing/2014/main" val="1266088040"/>
                  </a:ext>
                </a:extLst>
              </a:tr>
              <a:tr h="545319">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50" u="none" dirty="0">
                          <a:solidFill>
                            <a:srgbClr val="45479E"/>
                          </a:solidFill>
                          <a:effectLst/>
                          <a:uFill>
                            <a:solidFill>
                              <a:srgbClr val="1F3863"/>
                            </a:solidFill>
                          </a:uFill>
                          <a:latin typeface="+mj-lt"/>
                        </a:rPr>
                        <a:t>Retour</a:t>
                      </a:r>
                      <a:r>
                        <a:rPr lang="fr-FR" sz="1050" u="none" spc="-20" dirty="0">
                          <a:solidFill>
                            <a:srgbClr val="45479E"/>
                          </a:solidFill>
                          <a:effectLst/>
                          <a:uFill>
                            <a:solidFill>
                              <a:srgbClr val="1F3863"/>
                            </a:solidFill>
                          </a:uFill>
                          <a:latin typeface="+mj-lt"/>
                        </a:rPr>
                        <a:t> </a:t>
                      </a:r>
                      <a:r>
                        <a:rPr lang="fr-FR" sz="1050" u="none" dirty="0">
                          <a:solidFill>
                            <a:srgbClr val="45479E"/>
                          </a:solidFill>
                          <a:effectLst/>
                          <a:uFill>
                            <a:solidFill>
                              <a:srgbClr val="1F3863"/>
                            </a:solidFill>
                          </a:uFill>
                          <a:latin typeface="+mj-lt"/>
                        </a:rPr>
                        <a:t>d’évaluation</a:t>
                      </a:r>
                      <a:r>
                        <a:rPr lang="fr-FR" sz="1050" u="none" spc="-10" dirty="0">
                          <a:solidFill>
                            <a:srgbClr val="45479E"/>
                          </a:solidFill>
                          <a:effectLst/>
                          <a:uFill>
                            <a:solidFill>
                              <a:srgbClr val="1F3863"/>
                            </a:solidFill>
                          </a:uFill>
                          <a:latin typeface="+mj-lt"/>
                        </a:rPr>
                        <a:t> </a:t>
                      </a:r>
                      <a:r>
                        <a:rPr lang="fr-FR" sz="1050" u="none" dirty="0">
                          <a:solidFill>
                            <a:srgbClr val="45479E"/>
                          </a:solidFill>
                          <a:effectLst/>
                          <a:uFill>
                            <a:solidFill>
                              <a:srgbClr val="1F3863"/>
                            </a:solidFill>
                          </a:uFill>
                          <a:latin typeface="+mj-lt"/>
                        </a:rPr>
                        <a:t>du</a:t>
                      </a:r>
                      <a:r>
                        <a:rPr lang="fr-FR" sz="1050" u="none" spc="-10" dirty="0">
                          <a:solidFill>
                            <a:srgbClr val="45479E"/>
                          </a:solidFill>
                          <a:effectLst/>
                          <a:uFill>
                            <a:solidFill>
                              <a:srgbClr val="1F3863"/>
                            </a:solidFill>
                          </a:uFill>
                          <a:latin typeface="+mj-lt"/>
                        </a:rPr>
                        <a:t> championnat</a:t>
                      </a:r>
                      <a:r>
                        <a:rPr lang="fr-FR" sz="1050" u="none" dirty="0">
                          <a:solidFill>
                            <a:srgbClr val="45479E"/>
                          </a:solidFill>
                          <a:effectLst/>
                          <a:uFill>
                            <a:solidFill>
                              <a:srgbClr val="1F3863"/>
                            </a:solidFill>
                          </a:uFill>
                          <a:latin typeface="+mj-lt"/>
                        </a:rPr>
                        <a:t> en</a:t>
                      </a:r>
                      <a:r>
                        <a:rPr lang="fr-FR" sz="1050" u="none" spc="-10" dirty="0">
                          <a:solidFill>
                            <a:srgbClr val="45479E"/>
                          </a:solidFill>
                          <a:effectLst/>
                          <a:uFill>
                            <a:solidFill>
                              <a:srgbClr val="1F3863"/>
                            </a:solidFill>
                          </a:uFill>
                          <a:latin typeface="+mj-lt"/>
                        </a:rPr>
                        <a:t> </a:t>
                      </a:r>
                      <a:r>
                        <a:rPr lang="fr-FR" sz="1050" u="none" dirty="0">
                          <a:solidFill>
                            <a:srgbClr val="45479E"/>
                          </a:solidFill>
                          <a:effectLst/>
                          <a:uFill>
                            <a:solidFill>
                              <a:srgbClr val="1F3863"/>
                            </a:solidFill>
                          </a:uFill>
                          <a:latin typeface="+mj-lt"/>
                        </a:rPr>
                        <a:t>CTN</a:t>
                      </a:r>
                      <a:endParaRPr lang="fr-FR" sz="1050" u="none"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dirty="0"/>
                    </a:p>
                  </a:txBody>
                  <a:tcPr/>
                </a:tc>
                <a:tc gridSpan="7">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50" u="none" dirty="0">
                          <a:solidFill>
                            <a:srgbClr val="45479E"/>
                          </a:solidFill>
                          <a:effectLst/>
                          <a:uFill>
                            <a:solidFill>
                              <a:srgbClr val="385522"/>
                            </a:solidFill>
                          </a:uFill>
                          <a:latin typeface="+mj-lt"/>
                        </a:rPr>
                        <a:t>Veiller</a:t>
                      </a:r>
                      <a:r>
                        <a:rPr lang="fr-FR" sz="1050" u="none" spc="-10"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à</a:t>
                      </a:r>
                      <a:r>
                        <a:rPr lang="fr-FR" sz="1050" u="none" spc="-15"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notre</a:t>
                      </a:r>
                      <a:r>
                        <a:rPr lang="fr-FR" sz="1050" u="none" spc="-5"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impact</a:t>
                      </a:r>
                      <a:r>
                        <a:rPr lang="fr-FR" sz="1050" u="none" spc="-10"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carbone</a:t>
                      </a:r>
                      <a:r>
                        <a:rPr lang="fr-FR" sz="1050" u="none" spc="-10"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et</a:t>
                      </a:r>
                      <a:r>
                        <a:rPr lang="fr-FR" sz="1050" u="none" spc="-15"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de</a:t>
                      </a:r>
                      <a:r>
                        <a:rPr lang="fr-FR" sz="1050" u="none" spc="-15" dirty="0">
                          <a:solidFill>
                            <a:srgbClr val="45479E"/>
                          </a:solidFill>
                          <a:effectLst/>
                          <a:uFill>
                            <a:solidFill>
                              <a:srgbClr val="385522"/>
                            </a:solidFill>
                          </a:uFill>
                          <a:latin typeface="+mj-lt"/>
                        </a:rPr>
                        <a:t> </a:t>
                      </a:r>
                      <a:r>
                        <a:rPr lang="fr-FR" sz="1050" u="none" dirty="0" err="1">
                          <a:solidFill>
                            <a:srgbClr val="45479E"/>
                          </a:solidFill>
                          <a:effectLst/>
                          <a:uFill>
                            <a:solidFill>
                              <a:srgbClr val="385522"/>
                            </a:solidFill>
                          </a:uFill>
                          <a:latin typeface="+mj-lt"/>
                        </a:rPr>
                        <a:t>Consomm</a:t>
                      </a:r>
                      <a:r>
                        <a:rPr lang="fr-FR" sz="1050" u="none" dirty="0">
                          <a:solidFill>
                            <a:srgbClr val="45479E"/>
                          </a:solidFill>
                          <a:effectLst/>
                          <a:uFill>
                            <a:solidFill>
                              <a:srgbClr val="385522"/>
                            </a:solidFill>
                          </a:uFill>
                          <a:latin typeface="+mj-lt"/>
                        </a:rPr>
                        <a:t>-Acteur</a:t>
                      </a:r>
                      <a:endParaRPr lang="fr-FR" sz="1050" u="none" dirty="0">
                        <a:solidFill>
                          <a:srgbClr val="45479E"/>
                        </a:solidFill>
                        <a:effectLst/>
                        <a:latin typeface="+mj-lt"/>
                        <a:ea typeface="Calibri" panose="020F0502020204030204" pitchFamily="34" charset="0"/>
                        <a:cs typeface="Times New Roman" panose="02020603050405020304" pitchFamily="18" charset="0"/>
                      </a:endParaRPr>
                    </a:p>
                  </a:txBody>
                  <a:tcPr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987334267"/>
                  </a:ext>
                </a:extLst>
              </a:tr>
            </a:tbl>
          </a:graphicData>
        </a:graphic>
      </p:graphicFrame>
    </p:spTree>
    <p:extLst>
      <p:ext uri="{BB962C8B-B14F-4D97-AF65-F5344CB8AC3E}">
        <p14:creationId xmlns:p14="http://schemas.microsoft.com/office/powerpoint/2010/main" val="309527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7762D4C1-1F78-163C-E8AB-7813435E0705}"/>
              </a:ext>
            </a:extLst>
          </p:cNvPr>
          <p:cNvSpPr txBox="1"/>
          <p:nvPr/>
        </p:nvSpPr>
        <p:spPr>
          <a:xfrm>
            <a:off x="248619" y="2942875"/>
            <a:ext cx="2718131" cy="2376613"/>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BM individuel : 6 à 8 terrains par catégorie, soit 24 terrains minimum</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BM équipe : 10 à 12 terrains par catégorie, soit 20 terrains minimum</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CJ individuel : 5 à 8 terrains par catégorie soit  23 terrains minimum</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CJ équipe : 10 terrains minimum</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Salle avec tribune pour les phases finales (tapis de jeu, si possible)</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Vestiaires</a:t>
            </a:r>
          </a:p>
          <a:p>
            <a:pPr marL="184150" marR="5080" indent="-17145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1 salle de réunion et/ou secrétariat</a:t>
            </a:r>
          </a:p>
          <a:p>
            <a:pPr marL="184150" marR="5080" indent="-17145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1 espace chambre d’appel</a:t>
            </a:r>
          </a:p>
        </p:txBody>
      </p:sp>
      <p:grpSp>
        <p:nvGrpSpPr>
          <p:cNvPr id="32" name="object 34">
            <a:extLst>
              <a:ext uri="{FF2B5EF4-FFF2-40B4-BE49-F238E27FC236}">
                <a16:creationId xmlns:a16="http://schemas.microsoft.com/office/drawing/2014/main" id="{0C94E808-639F-8F45-C729-FC9AD0347DFA}"/>
              </a:ext>
            </a:extLst>
          </p:cNvPr>
          <p:cNvGrpSpPr/>
          <p:nvPr/>
        </p:nvGrpSpPr>
        <p:grpSpPr>
          <a:xfrm>
            <a:off x="564734" y="715206"/>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1" name="object 5">
            <a:extLst>
              <a:ext uri="{FF2B5EF4-FFF2-40B4-BE49-F238E27FC236}">
                <a16:creationId xmlns:a16="http://schemas.microsoft.com/office/drawing/2014/main" id="{8698A9A7-D6A3-E849-BE95-5DFF379C77FD}"/>
              </a:ext>
            </a:extLst>
          </p:cNvPr>
          <p:cNvSpPr txBox="1"/>
          <p:nvPr/>
        </p:nvSpPr>
        <p:spPr>
          <a:xfrm>
            <a:off x="1183568" y="774922"/>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Infrastructures, matériel  </a:t>
            </a:r>
          </a:p>
        </p:txBody>
      </p:sp>
      <p:sp>
        <p:nvSpPr>
          <p:cNvPr id="15" name="object 4">
            <a:extLst>
              <a:ext uri="{FF2B5EF4-FFF2-40B4-BE49-F238E27FC236}">
                <a16:creationId xmlns:a16="http://schemas.microsoft.com/office/drawing/2014/main" id="{010A2D17-DB8B-C787-20DB-BC83E59FECAE}"/>
              </a:ext>
            </a:extLst>
          </p:cNvPr>
          <p:cNvSpPr txBox="1">
            <a:spLocks/>
          </p:cNvSpPr>
          <p:nvPr/>
        </p:nvSpPr>
        <p:spPr>
          <a:xfrm>
            <a:off x="3929890" y="2441682"/>
            <a:ext cx="1335978"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Matériel</a:t>
            </a:r>
            <a:endParaRPr lang="fr-FR" sz="2000" b="1" dirty="0"/>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6327853" y="2466476"/>
            <a:ext cx="2520702"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Secrétariat sur site</a:t>
            </a:r>
            <a:endParaRPr lang="fr-FR" sz="2000" b="1" dirty="0"/>
          </a:p>
        </p:txBody>
      </p:sp>
      <p:sp>
        <p:nvSpPr>
          <p:cNvPr id="37" name="object 4">
            <a:extLst>
              <a:ext uri="{FF2B5EF4-FFF2-40B4-BE49-F238E27FC236}">
                <a16:creationId xmlns:a16="http://schemas.microsoft.com/office/drawing/2014/main" id="{28FB46A1-9AD4-1E55-886A-944207E53017}"/>
              </a:ext>
            </a:extLst>
          </p:cNvPr>
          <p:cNvSpPr txBox="1">
            <a:spLocks/>
          </p:cNvSpPr>
          <p:nvPr/>
        </p:nvSpPr>
        <p:spPr>
          <a:xfrm>
            <a:off x="347203" y="2459831"/>
            <a:ext cx="2520702" cy="309059"/>
          </a:xfrm>
          <a:prstGeom prst="rect">
            <a:avLst/>
          </a:prstGeom>
          <a:noFill/>
        </p:spPr>
        <p:txBody>
          <a:bodyPr vert="horz" wrap="square" lIns="0" tIns="1270" rIns="0" bIns="0" rtlCol="0">
            <a:noAutofit/>
          </a:bodyPr>
          <a:lstStyle>
            <a:lvl1pPr>
              <a:defRPr>
                <a:latin typeface="+mj-lt"/>
                <a:ea typeface="+mj-ea"/>
                <a:cs typeface="+mj-cs"/>
              </a:defRPr>
            </a:lvl1pPr>
          </a:lstStyle>
          <a:p>
            <a:pPr algn="ctr">
              <a:spcBef>
                <a:spcPts val="10"/>
              </a:spcBef>
            </a:pPr>
            <a:r>
              <a:rPr lang="fr-FR" sz="2000" b="1" dirty="0">
                <a:solidFill>
                  <a:srgbClr val="2E3092"/>
                </a:solidFill>
              </a:rPr>
              <a:t>Installations sportives</a:t>
            </a:r>
            <a:endParaRPr lang="fr-FR" sz="2000" b="1" dirty="0"/>
          </a:p>
        </p:txBody>
      </p:sp>
      <p:cxnSp>
        <p:nvCxnSpPr>
          <p:cNvPr id="13" name="Connecteur droit 12">
            <a:extLst>
              <a:ext uri="{FF2B5EF4-FFF2-40B4-BE49-F238E27FC236}">
                <a16:creationId xmlns:a16="http://schemas.microsoft.com/office/drawing/2014/main" id="{F3DB2E79-0E45-9B42-A76A-53E4906BFF4E}"/>
              </a:ext>
            </a:extLst>
          </p:cNvPr>
          <p:cNvCxnSpPr>
            <a:cxnSpLocks/>
          </p:cNvCxnSpPr>
          <p:nvPr/>
        </p:nvCxnSpPr>
        <p:spPr>
          <a:xfrm>
            <a:off x="3111049" y="2340193"/>
            <a:ext cx="0" cy="3528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889EEE5-737A-9F84-239E-9C64D7341CFC}"/>
              </a:ext>
            </a:extLst>
          </p:cNvPr>
          <p:cNvCxnSpPr>
            <a:cxnSpLocks/>
          </p:cNvCxnSpPr>
          <p:nvPr/>
        </p:nvCxnSpPr>
        <p:spPr>
          <a:xfrm>
            <a:off x="6088411" y="2340193"/>
            <a:ext cx="0" cy="3528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8" name="object 8">
            <a:extLst>
              <a:ext uri="{FF2B5EF4-FFF2-40B4-BE49-F238E27FC236}">
                <a16:creationId xmlns:a16="http://schemas.microsoft.com/office/drawing/2014/main" id="{9BDF46AB-DD86-58C8-C713-A7DF25D3579F}"/>
              </a:ext>
            </a:extLst>
          </p:cNvPr>
          <p:cNvSpPr txBox="1"/>
          <p:nvPr/>
        </p:nvSpPr>
        <p:spPr>
          <a:xfrm>
            <a:off x="3241694" y="2942875"/>
            <a:ext cx="2718131" cy="2009076"/>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Poteaux et filets réglementaires</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Chaises pour arbitre, planchette, stylos, scoreur (obligatoire en équipe)</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Volants </a:t>
            </a:r>
            <a:r>
              <a:rPr lang="fr-FR" sz="1200" spc="-10" dirty="0" err="1">
                <a:solidFill>
                  <a:srgbClr val="2E3092"/>
                </a:solidFill>
                <a:latin typeface="Calibri"/>
                <a:cs typeface="Calibri"/>
              </a:rPr>
              <a:t>Yonex</a:t>
            </a:r>
            <a:r>
              <a:rPr lang="fr-FR" sz="1200" spc="-10" dirty="0">
                <a:solidFill>
                  <a:srgbClr val="2E3092"/>
                </a:solidFill>
                <a:latin typeface="Calibri"/>
                <a:cs typeface="Calibri"/>
              </a:rPr>
              <a:t> 300 ou 600</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Podium</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Fléchage</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Sono avec micro</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Toise pour hauteur du filet</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Panneau d’affichage</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Panneau d’informations</a:t>
            </a:r>
          </a:p>
        </p:txBody>
      </p:sp>
      <p:sp>
        <p:nvSpPr>
          <p:cNvPr id="19" name="object 8">
            <a:extLst>
              <a:ext uri="{FF2B5EF4-FFF2-40B4-BE49-F238E27FC236}">
                <a16:creationId xmlns:a16="http://schemas.microsoft.com/office/drawing/2014/main" id="{F1C8D0EE-13BF-0B07-E9C1-FDACEEBF5BB2}"/>
              </a:ext>
            </a:extLst>
          </p:cNvPr>
          <p:cNvSpPr txBox="1"/>
          <p:nvPr/>
        </p:nvSpPr>
        <p:spPr>
          <a:xfrm>
            <a:off x="6229139" y="2917227"/>
            <a:ext cx="2718131" cy="1184235"/>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1 ordinateur par catégorie et 1 imprimante par salle</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Tables et chaises pour table de marque</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Fournitures : stylos, papier, scotch, plaquettes, punaises, …</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Feuilles de match, tableaux</a:t>
            </a:r>
          </a:p>
        </p:txBody>
      </p:sp>
      <p:sp>
        <p:nvSpPr>
          <p:cNvPr id="20" name="object 5">
            <a:extLst>
              <a:ext uri="{FF2B5EF4-FFF2-40B4-BE49-F238E27FC236}">
                <a16:creationId xmlns:a16="http://schemas.microsoft.com/office/drawing/2014/main" id="{34EB5EB3-2D60-2321-BF2A-C07E1DF1DA53}"/>
              </a:ext>
            </a:extLst>
          </p:cNvPr>
          <p:cNvSpPr txBox="1"/>
          <p:nvPr/>
        </p:nvSpPr>
        <p:spPr>
          <a:xfrm>
            <a:off x="1183568" y="1204930"/>
            <a:ext cx="6703849" cy="684803"/>
          </a:xfrm>
          <a:prstGeom prst="rect">
            <a:avLst/>
          </a:prstGeom>
        </p:spPr>
        <p:txBody>
          <a:bodyPr vert="horz" wrap="square" lIns="0" tIns="12700" rIns="0" bIns="0" rtlCol="0">
            <a:spAutoFit/>
          </a:bodyPr>
          <a:lstStyle/>
          <a:p>
            <a:pPr marL="12700">
              <a:lnSpc>
                <a:spcPct val="100000"/>
              </a:lnSpc>
              <a:spcBef>
                <a:spcPts val="100"/>
              </a:spcBef>
            </a:pPr>
            <a:r>
              <a:rPr lang="fr-FR" sz="1400" dirty="0">
                <a:solidFill>
                  <a:srgbClr val="2E3092"/>
                </a:solidFill>
                <a:latin typeface="Calibri"/>
                <a:cs typeface="Calibri"/>
              </a:rPr>
              <a:t>Préférable de séparer les catégories en deux championnats : </a:t>
            </a:r>
          </a:p>
          <a:p>
            <a:pPr marL="12700">
              <a:lnSpc>
                <a:spcPct val="100000"/>
              </a:lnSpc>
              <a:spcBef>
                <a:spcPts val="100"/>
              </a:spcBef>
            </a:pPr>
            <a:r>
              <a:rPr lang="fr-FR" sz="1400" dirty="0">
                <a:solidFill>
                  <a:srgbClr val="2E3092"/>
                </a:solidFill>
                <a:latin typeface="Calibri"/>
                <a:cs typeface="Calibri"/>
              </a:rPr>
              <a:t>- Benjamins/Minimes (BM)</a:t>
            </a:r>
          </a:p>
          <a:p>
            <a:pPr marL="12700">
              <a:lnSpc>
                <a:spcPct val="100000"/>
              </a:lnSpc>
              <a:spcBef>
                <a:spcPts val="100"/>
              </a:spcBef>
            </a:pPr>
            <a:r>
              <a:rPr lang="fr-FR" sz="1400" dirty="0">
                <a:solidFill>
                  <a:srgbClr val="2E3092"/>
                </a:solidFill>
                <a:latin typeface="Calibri"/>
                <a:cs typeface="Calibri"/>
              </a:rPr>
              <a:t>- Cadets/Juniors (CJ)</a:t>
            </a:r>
          </a:p>
        </p:txBody>
      </p:sp>
      <p:sp>
        <p:nvSpPr>
          <p:cNvPr id="2" name="object 4">
            <a:extLst>
              <a:ext uri="{FF2B5EF4-FFF2-40B4-BE49-F238E27FC236}">
                <a16:creationId xmlns:a16="http://schemas.microsoft.com/office/drawing/2014/main" id="{4C7DBF12-34AC-EBE8-E8BC-0B82D8263812}"/>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spTree>
    <p:extLst>
      <p:ext uri="{BB962C8B-B14F-4D97-AF65-F5344CB8AC3E}">
        <p14:creationId xmlns:p14="http://schemas.microsoft.com/office/powerpoint/2010/main" val="322346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58C4AE19-B2B2-6BA9-50AC-00E81FDB213C}"/>
              </a:ext>
            </a:extLst>
          </p:cNvPr>
          <p:cNvGraphicFramePr>
            <a:graphicFrameLocks noGrp="1"/>
          </p:cNvGraphicFramePr>
          <p:nvPr>
            <p:extLst>
              <p:ext uri="{D42A27DB-BD31-4B8C-83A1-F6EECF244321}">
                <p14:modId xmlns:p14="http://schemas.microsoft.com/office/powerpoint/2010/main" val="3248188512"/>
              </p:ext>
            </p:extLst>
          </p:nvPr>
        </p:nvGraphicFramePr>
        <p:xfrm>
          <a:off x="907604" y="2115315"/>
          <a:ext cx="7443537" cy="3072296"/>
        </p:xfrm>
        <a:graphic>
          <a:graphicData uri="http://schemas.openxmlformats.org/drawingml/2006/table">
            <a:tbl>
              <a:tblPr firstRow="1" firstCol="1" bandRow="1">
                <a:tableStyleId>{1E171933-4619-4E11-9A3F-F7608DF75F80}</a:tableStyleId>
              </a:tblPr>
              <a:tblGrid>
                <a:gridCol w="2481179">
                  <a:extLst>
                    <a:ext uri="{9D8B030D-6E8A-4147-A177-3AD203B41FA5}">
                      <a16:colId xmlns:a16="http://schemas.microsoft.com/office/drawing/2014/main" val="2599986768"/>
                    </a:ext>
                  </a:extLst>
                </a:gridCol>
                <a:gridCol w="2481179">
                  <a:extLst>
                    <a:ext uri="{9D8B030D-6E8A-4147-A177-3AD203B41FA5}">
                      <a16:colId xmlns:a16="http://schemas.microsoft.com/office/drawing/2014/main" val="3082520944"/>
                    </a:ext>
                  </a:extLst>
                </a:gridCol>
                <a:gridCol w="2481179">
                  <a:extLst>
                    <a:ext uri="{9D8B030D-6E8A-4147-A177-3AD203B41FA5}">
                      <a16:colId xmlns:a16="http://schemas.microsoft.com/office/drawing/2014/main" val="1596865645"/>
                    </a:ext>
                  </a:extLst>
                </a:gridCol>
              </a:tblGrid>
              <a:tr h="267247">
                <a:tc>
                  <a:txBody>
                    <a:bodyPr/>
                    <a:lstStyle/>
                    <a:p>
                      <a:pPr algn="ctr">
                        <a:lnSpc>
                          <a:spcPct val="107000"/>
                        </a:lnSpc>
                        <a:spcAft>
                          <a:spcPts val="800"/>
                        </a:spcAft>
                      </a:pPr>
                      <a:r>
                        <a:rPr lang="fr-FR" sz="1000" dirty="0">
                          <a:solidFill>
                            <a:srgbClr val="2E3092"/>
                          </a:solidFill>
                          <a:effectLst/>
                        </a:rPr>
                        <a:t> Veille de la compétition CO</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R w="6350" cap="flat" cmpd="sng" algn="ctr">
                      <a:solidFill>
                        <a:schemeClr val="bg1"/>
                      </a:solidFill>
                      <a:prstDash val="solid"/>
                      <a:round/>
                      <a:headEnd type="none" w="med" len="med"/>
                      <a:tailEnd type="none" w="med" len="med"/>
                    </a:lnR>
                    <a:solidFill>
                      <a:srgbClr val="F4C009"/>
                    </a:solidFill>
                  </a:tcPr>
                </a:tc>
                <a:tc>
                  <a:txBody>
                    <a:bodyPr/>
                    <a:lstStyle/>
                    <a:p>
                      <a:pPr algn="ctr">
                        <a:lnSpc>
                          <a:spcPct val="107000"/>
                        </a:lnSpc>
                        <a:spcAft>
                          <a:spcPts val="800"/>
                        </a:spcAft>
                      </a:pPr>
                      <a:r>
                        <a:rPr lang="fr-FR" sz="1000" dirty="0">
                          <a:solidFill>
                            <a:srgbClr val="2E3092"/>
                          </a:solidFill>
                          <a:effectLst/>
                        </a:rPr>
                        <a:t>JOUR 1</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F4C009"/>
                    </a:solidFill>
                  </a:tcPr>
                </a:tc>
                <a:tc>
                  <a:txBody>
                    <a:bodyPr/>
                    <a:lstStyle/>
                    <a:p>
                      <a:pPr algn="ctr">
                        <a:lnSpc>
                          <a:spcPct val="107000"/>
                        </a:lnSpc>
                        <a:spcAft>
                          <a:spcPts val="800"/>
                        </a:spcAft>
                      </a:pPr>
                      <a:r>
                        <a:rPr lang="fr-FR" sz="1000" dirty="0">
                          <a:solidFill>
                            <a:srgbClr val="2E3092"/>
                          </a:solidFill>
                          <a:effectLst/>
                        </a:rPr>
                        <a:t>JOUR 2</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L w="6350" cap="flat" cmpd="sng" algn="ctr">
                      <a:solidFill>
                        <a:schemeClr val="bg1"/>
                      </a:solidFill>
                      <a:prstDash val="solid"/>
                      <a:round/>
                      <a:headEnd type="none" w="med" len="med"/>
                      <a:tailEnd type="none" w="med" len="med"/>
                    </a:lnL>
                    <a:solidFill>
                      <a:srgbClr val="F4C009"/>
                    </a:solidFill>
                  </a:tcPr>
                </a:tc>
                <a:extLst>
                  <a:ext uri="{0D108BD9-81ED-4DB2-BD59-A6C34878D82A}">
                    <a16:rowId xmlns:a16="http://schemas.microsoft.com/office/drawing/2014/main" val="2790390601"/>
                  </a:ext>
                </a:extLst>
              </a:tr>
              <a:tr h="967957">
                <a:tc>
                  <a:txBody>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Accueil : pointage administratif des inscrits</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err="1">
                          <a:solidFill>
                            <a:srgbClr val="2E3092"/>
                          </a:solidFill>
                          <a:effectLst/>
                        </a:rPr>
                        <a:t>Réferent</a:t>
                      </a:r>
                      <a:r>
                        <a:rPr lang="fr-FR" sz="1000" b="0" dirty="0">
                          <a:solidFill>
                            <a:srgbClr val="2E3092"/>
                          </a:solidFill>
                          <a:effectLst/>
                        </a:rPr>
                        <a:t> </a:t>
                      </a:r>
                      <a:r>
                        <a:rPr lang="fr-FR" sz="1000" b="0" dirty="0" err="1">
                          <a:solidFill>
                            <a:srgbClr val="2E3092"/>
                          </a:solidFill>
                          <a:effectLst/>
                        </a:rPr>
                        <a:t>Ucompétition</a:t>
                      </a:r>
                      <a:r>
                        <a:rPr lang="fr-FR" sz="1000" b="0" dirty="0">
                          <a:solidFill>
                            <a:srgbClr val="2E3092"/>
                          </a:solidFill>
                          <a:effectLst/>
                        </a:rPr>
                        <a:t> pour transférer les données et impression des poules et feuilles de match</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Tableau des consolantes</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latin typeface="+mn-lt"/>
                        <a:ea typeface="+mn-ea"/>
                        <a:cs typeface="+mn-cs"/>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latin typeface="+mn-lt"/>
                          <a:ea typeface="+mn-ea"/>
                          <a:cs typeface="+mn-cs"/>
                        </a:rPr>
                        <a:t>Référent arbitre en coordination avec référent JO de la CTN</a:t>
                      </a:r>
                    </a:p>
                  </a:txBody>
                  <a:tcPr marL="37804" marR="37804" marT="0" marB="0">
                    <a:lnR w="6350" cap="flat" cmpd="sng" algn="ctr">
                      <a:solidFill>
                        <a:srgbClr val="F4C009"/>
                      </a:solidFill>
                      <a:prstDash val="solid"/>
                      <a:round/>
                      <a:headEnd type="none" w="med" len="med"/>
                      <a:tailEnd type="none" w="med" len="med"/>
                    </a:lnR>
                    <a:noFill/>
                  </a:tcPr>
                </a:tc>
                <a:tc>
                  <a:txBody>
                    <a:bodyPr/>
                    <a:lstStyle/>
                    <a:p>
                      <a:pPr algn="ctr">
                        <a:lnSpc>
                          <a:spcPct val="107000"/>
                        </a:lnSpc>
                        <a:spcAft>
                          <a:spcPts val="800"/>
                        </a:spcAft>
                      </a:pPr>
                      <a:endParaRPr lang="fr-FR" sz="1000" b="1" dirty="0">
                        <a:solidFill>
                          <a:srgbClr val="2E3092"/>
                        </a:solidFill>
                        <a:effectLst/>
                      </a:endParaRPr>
                    </a:p>
                    <a:p>
                      <a:pPr algn="ctr">
                        <a:lnSpc>
                          <a:spcPct val="107000"/>
                        </a:lnSpc>
                        <a:spcAft>
                          <a:spcPts val="800"/>
                        </a:spcAft>
                      </a:pPr>
                      <a:r>
                        <a:rPr lang="fr-FR" sz="1000" b="1" dirty="0">
                          <a:solidFill>
                            <a:srgbClr val="2E3092"/>
                          </a:solidFill>
                          <a:effectLst/>
                        </a:rPr>
                        <a:t>Championnat individuel</a:t>
                      </a:r>
                    </a:p>
                    <a:p>
                      <a:pPr algn="ctr">
                        <a:lnSpc>
                          <a:spcPct val="100000"/>
                        </a:lnSpc>
                        <a:spcBef>
                          <a:spcPts val="0"/>
                        </a:spcBef>
                        <a:spcAft>
                          <a:spcPts val="0"/>
                        </a:spcAft>
                      </a:pPr>
                      <a:r>
                        <a:rPr lang="fr-FR" sz="1000" dirty="0">
                          <a:solidFill>
                            <a:srgbClr val="2E3092"/>
                          </a:solidFill>
                          <a:effectLst/>
                        </a:rPr>
                        <a:t>Phase de poules</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2E3092"/>
                          </a:solidFill>
                          <a:effectLst/>
                        </a:rPr>
                        <a:t>Tableau jusqu’au ½ finales incluses</a:t>
                      </a:r>
                    </a:p>
                    <a:p>
                      <a:pPr marL="0" marR="0" lvl="0" indent="0" algn="ctr" defTabSz="914400" eaLnBrk="1" fontAlgn="auto" latinLnBrk="0" hangingPunct="1">
                        <a:lnSpc>
                          <a:spcPct val="100000"/>
                        </a:lnSpc>
                        <a:spcBef>
                          <a:spcPts val="0"/>
                        </a:spcBef>
                        <a:spcAft>
                          <a:spcPts val="0"/>
                        </a:spcAft>
                        <a:buClrTx/>
                        <a:buSzTx/>
                        <a:buFontTx/>
                        <a:buNone/>
                        <a:tabLst/>
                        <a:defRPr/>
                      </a:pPr>
                      <a:endParaRPr lang="fr-FR" sz="1000" dirty="0">
                        <a:solidFill>
                          <a:srgbClr val="2E3092"/>
                        </a:solidFill>
                        <a:effectLs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2E3092"/>
                          </a:solidFill>
                          <a:effectLst/>
                        </a:rPr>
                        <a:t>Gestion des consolantes, si nombre de terrains le permet</a:t>
                      </a:r>
                    </a:p>
                    <a:p>
                      <a:pPr marL="0" marR="0" lvl="0" indent="0" algn="ctr" defTabSz="914400" eaLnBrk="1" fontAlgn="auto" latinLnBrk="0" hangingPunct="1">
                        <a:lnSpc>
                          <a:spcPct val="100000"/>
                        </a:lnSpc>
                        <a:spcBef>
                          <a:spcPts val="0"/>
                        </a:spcBef>
                        <a:spcAft>
                          <a:spcPts val="0"/>
                        </a:spcAft>
                        <a:buClrTx/>
                        <a:buSzTx/>
                        <a:buFontTx/>
                        <a:buNone/>
                        <a:tabLst/>
                        <a:defRPr/>
                      </a:pPr>
                      <a:endParaRPr lang="fr-FR" sz="1000" dirty="0">
                        <a:solidFill>
                          <a:srgbClr val="2E3092"/>
                        </a:solidFill>
                        <a:effectLs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2E3092"/>
                          </a:solidFill>
                          <a:effectLst/>
                        </a:rPr>
                        <a:t>Répartition des arbitres locaux avec un responsable par salle</a:t>
                      </a:r>
                    </a:p>
                    <a:p>
                      <a:pPr marL="0" marR="0" lvl="0" indent="0" algn="ctr" defTabSz="914400" eaLnBrk="1" fontAlgn="auto" latinLnBrk="0" hangingPunct="1">
                        <a:lnSpc>
                          <a:spcPct val="100000"/>
                        </a:lnSpc>
                        <a:spcBef>
                          <a:spcPts val="0"/>
                        </a:spcBef>
                        <a:spcAft>
                          <a:spcPts val="0"/>
                        </a:spcAft>
                        <a:buClrTx/>
                        <a:buSzTx/>
                        <a:buFontTx/>
                        <a:buNone/>
                        <a:tabLst/>
                        <a:defRPr/>
                      </a:pPr>
                      <a:endParaRPr lang="fr-FR" sz="1000" dirty="0">
                        <a:solidFill>
                          <a:srgbClr val="2E3092"/>
                        </a:solidFill>
                        <a:effectLst/>
                      </a:endParaRPr>
                    </a:p>
                    <a:p>
                      <a:pPr algn="ctr">
                        <a:lnSpc>
                          <a:spcPct val="100000"/>
                        </a:lnSpc>
                        <a:spcBef>
                          <a:spcPts val="0"/>
                        </a:spcBef>
                        <a:spcAft>
                          <a:spcPts val="0"/>
                        </a:spcAft>
                      </a:pPr>
                      <a:r>
                        <a:rPr lang="fr-FR" sz="1000" b="1" dirty="0">
                          <a:solidFill>
                            <a:srgbClr val="2E3092"/>
                          </a:solidFill>
                          <a:effectLst/>
                        </a:rPr>
                        <a:t>Soirée</a:t>
                      </a:r>
                      <a:r>
                        <a:rPr lang="fr-FR" sz="1000" dirty="0">
                          <a:solidFill>
                            <a:srgbClr val="2E3092"/>
                          </a:solidFill>
                          <a:effectLst/>
                        </a:rPr>
                        <a:t> : référent </a:t>
                      </a:r>
                      <a:r>
                        <a:rPr lang="fr-FR" sz="1000" dirty="0" err="1">
                          <a:solidFill>
                            <a:srgbClr val="2E3092"/>
                          </a:solidFill>
                          <a:effectLst/>
                        </a:rPr>
                        <a:t>Ucompétition</a:t>
                      </a:r>
                      <a:r>
                        <a:rPr lang="fr-FR" sz="1000" dirty="0">
                          <a:solidFill>
                            <a:srgbClr val="2E3092"/>
                          </a:solidFill>
                          <a:effectLst/>
                        </a:rPr>
                        <a:t> (</a:t>
                      </a:r>
                      <a:r>
                        <a:rPr lang="fr-FR" sz="1000" dirty="0" err="1">
                          <a:solidFill>
                            <a:srgbClr val="2E3092"/>
                          </a:solidFill>
                          <a:effectLst/>
                        </a:rPr>
                        <a:t>cf</a:t>
                      </a:r>
                      <a:r>
                        <a:rPr lang="fr-FR" sz="1000" dirty="0">
                          <a:solidFill>
                            <a:srgbClr val="2E3092"/>
                          </a:solidFill>
                          <a:effectLst/>
                        </a:rPr>
                        <a:t> veille de compétition)</a:t>
                      </a:r>
                    </a:p>
                    <a:p>
                      <a:pPr algn="ctr">
                        <a:lnSpc>
                          <a:spcPct val="100000"/>
                        </a:lnSpc>
                        <a:spcBef>
                          <a:spcPts val="0"/>
                        </a:spcBef>
                        <a:spcAft>
                          <a:spcPts val="0"/>
                        </a:spcAft>
                      </a:pP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lnL w="6350" cap="flat" cmpd="sng" algn="ctr">
                      <a:solidFill>
                        <a:srgbClr val="F4C009"/>
                      </a:solidFill>
                      <a:prstDash val="solid"/>
                      <a:round/>
                      <a:headEnd type="none" w="med" len="med"/>
                      <a:tailEnd type="none" w="med" len="med"/>
                    </a:lnL>
                    <a:lnR w="6350" cap="flat" cmpd="sng" algn="ctr">
                      <a:solidFill>
                        <a:srgbClr val="F4C009"/>
                      </a:solidFill>
                      <a:prstDash val="solid"/>
                      <a:round/>
                      <a:headEnd type="none" w="med" len="med"/>
                      <a:tailEnd type="none" w="med" len="med"/>
                    </a:lnR>
                    <a:noFill/>
                  </a:tcPr>
                </a:tc>
                <a:tc>
                  <a:txBody>
                    <a:bodyPr/>
                    <a:lstStyle/>
                    <a:p>
                      <a:pPr algn="ctr">
                        <a:lnSpc>
                          <a:spcPct val="107000"/>
                        </a:lnSpc>
                        <a:spcAft>
                          <a:spcPts val="800"/>
                        </a:spcAft>
                      </a:pPr>
                      <a:endParaRPr lang="fr-FR" sz="1000" b="1" dirty="0">
                        <a:solidFill>
                          <a:srgbClr val="2E3092"/>
                        </a:solidFill>
                        <a:effectLst/>
                      </a:endParaRPr>
                    </a:p>
                    <a:p>
                      <a:pPr algn="ctr">
                        <a:lnSpc>
                          <a:spcPct val="107000"/>
                        </a:lnSpc>
                        <a:spcAft>
                          <a:spcPts val="800"/>
                        </a:spcAft>
                      </a:pPr>
                      <a:r>
                        <a:rPr lang="fr-FR" sz="1000" b="1" dirty="0">
                          <a:solidFill>
                            <a:srgbClr val="2E3092"/>
                          </a:solidFill>
                          <a:effectLst/>
                        </a:rPr>
                        <a:t>Matin</a:t>
                      </a:r>
                    </a:p>
                    <a:p>
                      <a:pPr algn="ctr">
                        <a:lnSpc>
                          <a:spcPct val="107000"/>
                        </a:lnSpc>
                        <a:spcAft>
                          <a:spcPts val="0"/>
                        </a:spcAft>
                      </a:pPr>
                      <a:r>
                        <a:rPr lang="fr-FR" sz="1000" dirty="0">
                          <a:solidFill>
                            <a:srgbClr val="2E3092"/>
                          </a:solidFill>
                          <a:effectLst/>
                        </a:rPr>
                        <a:t>Championnat équipe</a:t>
                      </a:r>
                    </a:p>
                    <a:p>
                      <a:pPr algn="ctr">
                        <a:lnSpc>
                          <a:spcPct val="107000"/>
                        </a:lnSpc>
                        <a:spcAft>
                          <a:spcPts val="0"/>
                        </a:spcAft>
                      </a:pPr>
                      <a:endParaRPr lang="fr-FR" sz="1000" dirty="0">
                        <a:solidFill>
                          <a:srgbClr val="2E3092"/>
                        </a:solidFill>
                        <a:effectLst/>
                      </a:endParaRPr>
                    </a:p>
                    <a:p>
                      <a:pPr algn="ctr">
                        <a:lnSpc>
                          <a:spcPct val="107000"/>
                        </a:lnSpc>
                        <a:spcAft>
                          <a:spcPts val="0"/>
                        </a:spcAft>
                      </a:pPr>
                      <a:r>
                        <a:rPr lang="fr-FR" sz="1000" dirty="0">
                          <a:solidFill>
                            <a:srgbClr val="2E3092"/>
                          </a:solidFill>
                          <a:effectLst/>
                        </a:rPr>
                        <a:t>Phase de poules</a:t>
                      </a:r>
                      <a:endParaRPr lang="fr-FR" sz="1000" baseline="0" dirty="0">
                        <a:solidFill>
                          <a:srgbClr val="2E3092"/>
                        </a:solidFill>
                        <a:effectLst/>
                      </a:endParaRPr>
                    </a:p>
                    <a:p>
                      <a:pPr algn="ctr">
                        <a:lnSpc>
                          <a:spcPct val="107000"/>
                        </a:lnSpc>
                        <a:spcAft>
                          <a:spcPts val="0"/>
                        </a:spcAft>
                      </a:pPr>
                      <a:r>
                        <a:rPr lang="fr-FR" sz="1000" baseline="0" dirty="0">
                          <a:solidFill>
                            <a:srgbClr val="2E3092"/>
                          </a:solidFill>
                          <a:effectLst/>
                        </a:rPr>
                        <a:t>Tableau jusqu’au ½ finales incluses</a:t>
                      </a:r>
                    </a:p>
                    <a:p>
                      <a:pPr algn="ctr">
                        <a:lnSpc>
                          <a:spcPct val="107000"/>
                        </a:lnSpc>
                        <a:spcAft>
                          <a:spcPts val="0"/>
                        </a:spcAft>
                      </a:pPr>
                      <a:r>
                        <a:rPr lang="fr-FR" sz="1000" baseline="0" dirty="0">
                          <a:solidFill>
                            <a:srgbClr val="2E3092"/>
                          </a:solidFill>
                          <a:effectLst/>
                        </a:rPr>
                        <a:t>Gestion des arbitres équipe</a:t>
                      </a:r>
                    </a:p>
                    <a:p>
                      <a:pPr algn="ctr">
                        <a:lnSpc>
                          <a:spcPct val="107000"/>
                        </a:lnSpc>
                        <a:spcAft>
                          <a:spcPts val="0"/>
                        </a:spcAft>
                      </a:pPr>
                      <a:endParaRPr lang="fr-FR" sz="1000" dirty="0">
                        <a:solidFill>
                          <a:srgbClr val="2E3092"/>
                        </a:solidFill>
                        <a:effectLst/>
                      </a:endParaRPr>
                    </a:p>
                    <a:p>
                      <a:pPr algn="ctr">
                        <a:lnSpc>
                          <a:spcPct val="107000"/>
                        </a:lnSpc>
                        <a:spcAft>
                          <a:spcPts val="0"/>
                        </a:spcAft>
                      </a:pPr>
                      <a:r>
                        <a:rPr lang="fr-FR" sz="1000" b="1" dirty="0">
                          <a:solidFill>
                            <a:srgbClr val="2E3092"/>
                          </a:solidFill>
                          <a:effectLst/>
                        </a:rPr>
                        <a:t>Après-midi</a:t>
                      </a:r>
                      <a:r>
                        <a:rPr lang="fr-FR" sz="1000" b="1" baseline="0" dirty="0">
                          <a:solidFill>
                            <a:srgbClr val="2E3092"/>
                          </a:solidFill>
                          <a:effectLst/>
                        </a:rPr>
                        <a:t> </a:t>
                      </a:r>
                    </a:p>
                    <a:p>
                      <a:pPr algn="ctr">
                        <a:lnSpc>
                          <a:spcPct val="107000"/>
                        </a:lnSpc>
                        <a:spcAft>
                          <a:spcPts val="0"/>
                        </a:spcAft>
                      </a:pPr>
                      <a:r>
                        <a:rPr lang="fr-FR" sz="1000" b="1" baseline="0" dirty="0">
                          <a:solidFill>
                            <a:srgbClr val="2E3092"/>
                          </a:solidFill>
                          <a:effectLst/>
                        </a:rPr>
                        <a:t>FINALES</a:t>
                      </a:r>
                    </a:p>
                    <a:p>
                      <a:pPr algn="ctr">
                        <a:lnSpc>
                          <a:spcPct val="107000"/>
                        </a:lnSpc>
                        <a:spcAft>
                          <a:spcPts val="0"/>
                        </a:spcAft>
                      </a:pPr>
                      <a:endParaRPr lang="fr-FR" sz="1000" b="1" baseline="0" dirty="0">
                        <a:solidFill>
                          <a:srgbClr val="2E3092"/>
                        </a:solidFill>
                        <a:effectLst/>
                      </a:endParaRPr>
                    </a:p>
                    <a:p>
                      <a:pPr algn="ctr">
                        <a:lnSpc>
                          <a:spcPct val="107000"/>
                        </a:lnSpc>
                        <a:spcAft>
                          <a:spcPts val="0"/>
                        </a:spcAft>
                      </a:pPr>
                      <a:r>
                        <a:rPr lang="fr-FR" sz="1000" baseline="0" dirty="0">
                          <a:solidFill>
                            <a:srgbClr val="2E3092"/>
                          </a:solidFill>
                          <a:effectLst/>
                        </a:rPr>
                        <a:t>Finales individuelles</a:t>
                      </a:r>
                    </a:p>
                    <a:p>
                      <a:pPr algn="ctr">
                        <a:lnSpc>
                          <a:spcPct val="107000"/>
                        </a:lnSpc>
                        <a:spcAft>
                          <a:spcPts val="0"/>
                        </a:spcAft>
                      </a:pPr>
                      <a:r>
                        <a:rPr lang="fr-FR" sz="1000" baseline="0" dirty="0">
                          <a:solidFill>
                            <a:srgbClr val="2E3092"/>
                          </a:solidFill>
                          <a:effectLst/>
                        </a:rPr>
                        <a:t>Finales équipes</a:t>
                      </a:r>
                    </a:p>
                    <a:p>
                      <a:pPr algn="ctr">
                        <a:lnSpc>
                          <a:spcPct val="107000"/>
                        </a:lnSpc>
                        <a:spcAft>
                          <a:spcPts val="0"/>
                        </a:spcAft>
                      </a:pPr>
                      <a:endParaRPr lang="fr-FR" sz="1000" baseline="0" dirty="0">
                        <a:solidFill>
                          <a:srgbClr val="2E3092"/>
                        </a:solidFill>
                        <a:effectLst/>
                      </a:endParaRPr>
                    </a:p>
                    <a:p>
                      <a:pPr algn="ctr">
                        <a:lnSpc>
                          <a:spcPct val="107000"/>
                        </a:lnSpc>
                        <a:spcAft>
                          <a:spcPts val="0"/>
                        </a:spcAft>
                      </a:pPr>
                      <a:r>
                        <a:rPr lang="fr-FR" sz="1000" baseline="0" dirty="0">
                          <a:solidFill>
                            <a:srgbClr val="2E3092"/>
                          </a:solidFill>
                          <a:effectLst/>
                        </a:rPr>
                        <a:t>Remise des récompenses</a:t>
                      </a:r>
                    </a:p>
                    <a:p>
                      <a:pPr algn="ctr">
                        <a:lnSpc>
                          <a:spcPct val="107000"/>
                        </a:lnSpc>
                        <a:spcAft>
                          <a:spcPts val="0"/>
                        </a:spcAft>
                      </a:pP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lnL w="6350" cap="flat" cmpd="sng" algn="ctr">
                      <a:solidFill>
                        <a:srgbClr val="F4C009"/>
                      </a:solidFill>
                      <a:prstDash val="solid"/>
                      <a:round/>
                      <a:headEnd type="none" w="med" len="med"/>
                      <a:tailEnd type="none" w="med" len="med"/>
                    </a:lnL>
                    <a:noFill/>
                  </a:tcPr>
                </a:tc>
                <a:extLst>
                  <a:ext uri="{0D108BD9-81ED-4DB2-BD59-A6C34878D82A}">
                    <a16:rowId xmlns:a16="http://schemas.microsoft.com/office/drawing/2014/main" val="2768597908"/>
                  </a:ext>
                </a:extLst>
              </a:tr>
            </a:tbl>
          </a:graphicData>
        </a:graphic>
      </p:graphicFrame>
      <p:grpSp>
        <p:nvGrpSpPr>
          <p:cNvPr id="3" name="object 34">
            <a:extLst>
              <a:ext uri="{FF2B5EF4-FFF2-40B4-BE49-F238E27FC236}">
                <a16:creationId xmlns:a16="http://schemas.microsoft.com/office/drawing/2014/main" id="{84213E45-F02F-84FB-8F00-9DA3D30A5C0F}"/>
              </a:ext>
            </a:extLst>
          </p:cNvPr>
          <p:cNvGrpSpPr/>
          <p:nvPr/>
        </p:nvGrpSpPr>
        <p:grpSpPr>
          <a:xfrm>
            <a:off x="1345997" y="1059091"/>
            <a:ext cx="374849" cy="378475"/>
            <a:chOff x="1122715" y="2559591"/>
            <a:chExt cx="374849" cy="378475"/>
          </a:xfrm>
        </p:grpSpPr>
        <p:sp>
          <p:nvSpPr>
            <p:cNvPr id="5" name="object 35">
              <a:extLst>
                <a:ext uri="{FF2B5EF4-FFF2-40B4-BE49-F238E27FC236}">
                  <a16:creationId xmlns:a16="http://schemas.microsoft.com/office/drawing/2014/main" id="{A99553A0-B159-27CA-BE0F-23CBA36B4C4F}"/>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7" name="object 36">
              <a:extLst>
                <a:ext uri="{FF2B5EF4-FFF2-40B4-BE49-F238E27FC236}">
                  <a16:creationId xmlns:a16="http://schemas.microsoft.com/office/drawing/2014/main" id="{29AAAF97-0D1B-59E9-0C7E-C85B02CBE0AE}"/>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dirty="0"/>
            </a:p>
          </p:txBody>
        </p:sp>
        <p:sp>
          <p:nvSpPr>
            <p:cNvPr id="8" name="object 37">
              <a:extLst>
                <a:ext uri="{FF2B5EF4-FFF2-40B4-BE49-F238E27FC236}">
                  <a16:creationId xmlns:a16="http://schemas.microsoft.com/office/drawing/2014/main" id="{07E5F124-DCB7-AC62-BC6B-59C6A01AE23A}"/>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9" name="object 5">
            <a:extLst>
              <a:ext uri="{FF2B5EF4-FFF2-40B4-BE49-F238E27FC236}">
                <a16:creationId xmlns:a16="http://schemas.microsoft.com/office/drawing/2014/main" id="{E81E1779-8218-CD50-D64A-18B3709E660A}"/>
              </a:ext>
            </a:extLst>
          </p:cNvPr>
          <p:cNvSpPr txBox="1"/>
          <p:nvPr/>
        </p:nvSpPr>
        <p:spPr>
          <a:xfrm>
            <a:off x="2001379" y="1135005"/>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Déroulement du championnat</a:t>
            </a:r>
          </a:p>
        </p:txBody>
      </p:sp>
      <p:sp>
        <p:nvSpPr>
          <p:cNvPr id="4" name="object 4">
            <a:extLst>
              <a:ext uri="{FF2B5EF4-FFF2-40B4-BE49-F238E27FC236}">
                <a16:creationId xmlns:a16="http://schemas.microsoft.com/office/drawing/2014/main" id="{F7077F8D-8298-5859-ACDA-A51871BF76BD}"/>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sp>
        <p:nvSpPr>
          <p:cNvPr id="10" name="object 5">
            <a:extLst>
              <a:ext uri="{FF2B5EF4-FFF2-40B4-BE49-F238E27FC236}">
                <a16:creationId xmlns:a16="http://schemas.microsoft.com/office/drawing/2014/main" id="{E8628A55-22CC-24B9-2BB3-74A2FCB154C5}"/>
              </a:ext>
            </a:extLst>
          </p:cNvPr>
          <p:cNvSpPr txBox="1"/>
          <p:nvPr/>
        </p:nvSpPr>
        <p:spPr>
          <a:xfrm>
            <a:off x="3286689" y="1670389"/>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dirty="0">
                <a:solidFill>
                  <a:srgbClr val="2E3092"/>
                </a:solidFill>
                <a:latin typeface="Calibri"/>
                <a:cs typeface="Calibri"/>
              </a:rPr>
              <a:t>Rôle du comité d’organisation</a:t>
            </a:r>
          </a:p>
        </p:txBody>
      </p:sp>
    </p:spTree>
    <p:extLst>
      <p:ext uri="{BB962C8B-B14F-4D97-AF65-F5344CB8AC3E}">
        <p14:creationId xmlns:p14="http://schemas.microsoft.com/office/powerpoint/2010/main" val="358242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D27EF-BBFB-282F-1365-9843FB43B46B}"/>
            </a:ext>
          </a:extLst>
        </p:cNvPr>
        <p:cNvGrpSpPr/>
        <p:nvPr/>
      </p:nvGrpSpPr>
      <p:grpSpPr>
        <a:xfrm>
          <a:off x="0" y="0"/>
          <a:ext cx="0" cy="0"/>
          <a:chOff x="0" y="0"/>
          <a:chExt cx="0" cy="0"/>
        </a:xfrm>
      </p:grpSpPr>
      <p:grpSp>
        <p:nvGrpSpPr>
          <p:cNvPr id="3" name="object 34">
            <a:extLst>
              <a:ext uri="{FF2B5EF4-FFF2-40B4-BE49-F238E27FC236}">
                <a16:creationId xmlns:a16="http://schemas.microsoft.com/office/drawing/2014/main" id="{2D5C3E9E-C44D-3E00-B5B9-1DEB3240D776}"/>
              </a:ext>
            </a:extLst>
          </p:cNvPr>
          <p:cNvGrpSpPr/>
          <p:nvPr/>
        </p:nvGrpSpPr>
        <p:grpSpPr>
          <a:xfrm>
            <a:off x="1560601" y="913734"/>
            <a:ext cx="374849" cy="378475"/>
            <a:chOff x="1122715" y="2559591"/>
            <a:chExt cx="374849" cy="378475"/>
          </a:xfrm>
        </p:grpSpPr>
        <p:sp>
          <p:nvSpPr>
            <p:cNvPr id="5" name="object 35">
              <a:extLst>
                <a:ext uri="{FF2B5EF4-FFF2-40B4-BE49-F238E27FC236}">
                  <a16:creationId xmlns:a16="http://schemas.microsoft.com/office/drawing/2014/main" id="{29420607-E350-EDA8-C65D-B9D0DF0312BE}"/>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7" name="object 36">
              <a:extLst>
                <a:ext uri="{FF2B5EF4-FFF2-40B4-BE49-F238E27FC236}">
                  <a16:creationId xmlns:a16="http://schemas.microsoft.com/office/drawing/2014/main" id="{81CE6CFD-50AF-3DA1-9611-46F1FEE74E59}"/>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dirty="0"/>
            </a:p>
          </p:txBody>
        </p:sp>
        <p:sp>
          <p:nvSpPr>
            <p:cNvPr id="8" name="object 37">
              <a:extLst>
                <a:ext uri="{FF2B5EF4-FFF2-40B4-BE49-F238E27FC236}">
                  <a16:creationId xmlns:a16="http://schemas.microsoft.com/office/drawing/2014/main" id="{8F7421F2-FB4E-3C77-D23D-0BD3D09D0445}"/>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9" name="object 5">
            <a:extLst>
              <a:ext uri="{FF2B5EF4-FFF2-40B4-BE49-F238E27FC236}">
                <a16:creationId xmlns:a16="http://schemas.microsoft.com/office/drawing/2014/main" id="{1E875924-C1FC-0347-07F3-63B9E2E637EE}"/>
              </a:ext>
            </a:extLst>
          </p:cNvPr>
          <p:cNvSpPr txBox="1"/>
          <p:nvPr/>
        </p:nvSpPr>
        <p:spPr>
          <a:xfrm>
            <a:off x="2252546" y="973450"/>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Déroulement du championnat</a:t>
            </a:r>
          </a:p>
        </p:txBody>
      </p:sp>
      <p:sp>
        <p:nvSpPr>
          <p:cNvPr id="4" name="object 4">
            <a:extLst>
              <a:ext uri="{FF2B5EF4-FFF2-40B4-BE49-F238E27FC236}">
                <a16:creationId xmlns:a16="http://schemas.microsoft.com/office/drawing/2014/main" id="{02DA4F00-1FCB-EB99-B05C-8F1B9460AF42}"/>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graphicFrame>
        <p:nvGraphicFramePr>
          <p:cNvPr id="2" name="Tableau 1">
            <a:extLst>
              <a:ext uri="{FF2B5EF4-FFF2-40B4-BE49-F238E27FC236}">
                <a16:creationId xmlns:a16="http://schemas.microsoft.com/office/drawing/2014/main" id="{49D5BFE7-B1FD-B144-C537-A2B271A7673D}"/>
              </a:ext>
            </a:extLst>
          </p:cNvPr>
          <p:cNvGraphicFramePr>
            <a:graphicFrameLocks noGrp="1"/>
          </p:cNvGraphicFramePr>
          <p:nvPr>
            <p:extLst>
              <p:ext uri="{D42A27DB-BD31-4B8C-83A1-F6EECF244321}">
                <p14:modId xmlns:p14="http://schemas.microsoft.com/office/powerpoint/2010/main" val="1463567608"/>
              </p:ext>
            </p:extLst>
          </p:nvPr>
        </p:nvGraphicFramePr>
        <p:xfrm>
          <a:off x="850231" y="2051856"/>
          <a:ext cx="7443537" cy="3032164"/>
        </p:xfrm>
        <a:graphic>
          <a:graphicData uri="http://schemas.openxmlformats.org/drawingml/2006/table">
            <a:tbl>
              <a:tblPr firstRow="1" firstCol="1" bandRow="1">
                <a:tableStyleId>{1E171933-4619-4E11-9A3F-F7608DF75F80}</a:tableStyleId>
              </a:tblPr>
              <a:tblGrid>
                <a:gridCol w="2481179">
                  <a:extLst>
                    <a:ext uri="{9D8B030D-6E8A-4147-A177-3AD203B41FA5}">
                      <a16:colId xmlns:a16="http://schemas.microsoft.com/office/drawing/2014/main" val="2599986768"/>
                    </a:ext>
                  </a:extLst>
                </a:gridCol>
                <a:gridCol w="2481179">
                  <a:extLst>
                    <a:ext uri="{9D8B030D-6E8A-4147-A177-3AD203B41FA5}">
                      <a16:colId xmlns:a16="http://schemas.microsoft.com/office/drawing/2014/main" val="3082520944"/>
                    </a:ext>
                  </a:extLst>
                </a:gridCol>
                <a:gridCol w="2481179">
                  <a:extLst>
                    <a:ext uri="{9D8B030D-6E8A-4147-A177-3AD203B41FA5}">
                      <a16:colId xmlns:a16="http://schemas.microsoft.com/office/drawing/2014/main" val="1596865645"/>
                    </a:ext>
                  </a:extLst>
                </a:gridCol>
              </a:tblGrid>
              <a:tr h="267247">
                <a:tc>
                  <a:txBody>
                    <a:bodyPr/>
                    <a:lstStyle/>
                    <a:p>
                      <a:pPr algn="ctr">
                        <a:lnSpc>
                          <a:spcPct val="107000"/>
                        </a:lnSpc>
                        <a:spcAft>
                          <a:spcPts val="800"/>
                        </a:spcAft>
                      </a:pPr>
                      <a:r>
                        <a:rPr lang="fr-FR" sz="1000" dirty="0">
                          <a:solidFill>
                            <a:srgbClr val="2E3092"/>
                          </a:solidFill>
                          <a:effectLst/>
                        </a:rPr>
                        <a:t> Veille de la compétition CTN</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R w="6350" cap="flat" cmpd="sng" algn="ctr">
                      <a:solidFill>
                        <a:schemeClr val="bg1"/>
                      </a:solidFill>
                      <a:prstDash val="solid"/>
                      <a:round/>
                      <a:headEnd type="none" w="med" len="med"/>
                      <a:tailEnd type="none" w="med" len="med"/>
                    </a:lnR>
                    <a:solidFill>
                      <a:srgbClr val="F4C009"/>
                    </a:solidFill>
                  </a:tcPr>
                </a:tc>
                <a:tc>
                  <a:txBody>
                    <a:bodyPr/>
                    <a:lstStyle/>
                    <a:p>
                      <a:pPr algn="ctr">
                        <a:lnSpc>
                          <a:spcPct val="107000"/>
                        </a:lnSpc>
                        <a:spcAft>
                          <a:spcPts val="800"/>
                        </a:spcAft>
                      </a:pPr>
                      <a:r>
                        <a:rPr lang="fr-FR" sz="1000" dirty="0">
                          <a:solidFill>
                            <a:srgbClr val="2E3092"/>
                          </a:solidFill>
                          <a:effectLst/>
                        </a:rPr>
                        <a:t>JOUR 1</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F4C009"/>
                    </a:solidFill>
                  </a:tcPr>
                </a:tc>
                <a:tc>
                  <a:txBody>
                    <a:bodyPr/>
                    <a:lstStyle/>
                    <a:p>
                      <a:pPr algn="ctr">
                        <a:lnSpc>
                          <a:spcPct val="107000"/>
                        </a:lnSpc>
                        <a:spcAft>
                          <a:spcPts val="800"/>
                        </a:spcAft>
                      </a:pPr>
                      <a:r>
                        <a:rPr lang="fr-FR" sz="1000" dirty="0">
                          <a:solidFill>
                            <a:srgbClr val="2E3092"/>
                          </a:solidFill>
                          <a:effectLst/>
                        </a:rPr>
                        <a:t>JOUR 2</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L w="6350" cap="flat" cmpd="sng" algn="ctr">
                      <a:solidFill>
                        <a:schemeClr val="bg1"/>
                      </a:solidFill>
                      <a:prstDash val="solid"/>
                      <a:round/>
                      <a:headEnd type="none" w="med" len="med"/>
                      <a:tailEnd type="none" w="med" len="med"/>
                    </a:lnL>
                    <a:solidFill>
                      <a:srgbClr val="F4C009"/>
                    </a:solidFill>
                  </a:tcPr>
                </a:tc>
                <a:extLst>
                  <a:ext uri="{0D108BD9-81ED-4DB2-BD59-A6C34878D82A}">
                    <a16:rowId xmlns:a16="http://schemas.microsoft.com/office/drawing/2014/main" val="2790390601"/>
                  </a:ext>
                </a:extLst>
              </a:tr>
              <a:tr h="597467">
                <a:tc>
                  <a:txBody>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1" dirty="0">
                          <a:solidFill>
                            <a:srgbClr val="2E3092"/>
                          </a:solidFill>
                          <a:effectLst/>
                        </a:rPr>
                        <a:t>Accueil </a:t>
                      </a: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 pointage des licenciés et vérification des licences encadrants </a:t>
                      </a: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(si pas de passage à l’accueil la veille de la compétition, appeler le contact de la circulaire d’informations)</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Finaliser les poules (remontée des qualifiés via </a:t>
                      </a:r>
                      <a:r>
                        <a:rPr lang="fr-FR" sz="1000" b="0" dirty="0" err="1">
                          <a:solidFill>
                            <a:srgbClr val="2E3092"/>
                          </a:solidFill>
                          <a:effectLst/>
                        </a:rPr>
                        <a:t>Usport</a:t>
                      </a:r>
                      <a:r>
                        <a:rPr lang="fr-FR" sz="1000" b="0" dirty="0">
                          <a:solidFill>
                            <a:srgbClr val="2E3092"/>
                          </a:solidFill>
                          <a:effectLst/>
                        </a:rPr>
                        <a:t> 3 semaines avant la compétition)</a:t>
                      </a: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Tête de série et tirage au sort suivant le règlement</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Répartition des JO dans les gymnases</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latin typeface="+mn-lt"/>
                        <a:ea typeface="+mn-ea"/>
                        <a:cs typeface="+mn-cs"/>
                      </a:endParaRPr>
                    </a:p>
                  </a:txBody>
                  <a:tcPr marL="37804" marR="37804" marT="0" marB="0">
                    <a:lnR w="6350" cap="flat" cmpd="sng" algn="ctr">
                      <a:solidFill>
                        <a:srgbClr val="F4C009"/>
                      </a:solidFill>
                      <a:prstDash val="solid"/>
                      <a:round/>
                      <a:headEnd type="none" w="med" len="med"/>
                      <a:tailEnd type="none" w="med" len="med"/>
                    </a:lnR>
                    <a:noFill/>
                  </a:tcPr>
                </a:tc>
                <a:tc>
                  <a:txBody>
                    <a:bodyPr/>
                    <a:lstStyle/>
                    <a:p>
                      <a:pPr algn="ctr">
                        <a:lnSpc>
                          <a:spcPct val="107000"/>
                        </a:lnSpc>
                        <a:spcAft>
                          <a:spcPts val="800"/>
                        </a:spcAft>
                      </a:pPr>
                      <a:endParaRPr lang="fr-FR" sz="1000" b="1" dirty="0">
                        <a:solidFill>
                          <a:srgbClr val="2E3092"/>
                        </a:solidFill>
                        <a:effectLst/>
                      </a:endParaRPr>
                    </a:p>
                    <a:p>
                      <a:pPr algn="ctr">
                        <a:lnSpc>
                          <a:spcPct val="107000"/>
                        </a:lnSpc>
                        <a:spcAft>
                          <a:spcPts val="800"/>
                        </a:spcAft>
                      </a:pPr>
                      <a:r>
                        <a:rPr lang="fr-FR" sz="1000" b="1" dirty="0">
                          <a:solidFill>
                            <a:srgbClr val="2E3092"/>
                          </a:solidFill>
                          <a:effectLst/>
                        </a:rPr>
                        <a:t>Championnat individuel</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2E3092"/>
                          </a:solidFill>
                          <a:effectLst/>
                        </a:rPr>
                        <a:t>Gestion des litiges et application du règlement</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2E3092"/>
                          </a:solidFill>
                          <a:effectLst/>
                        </a:rPr>
                        <a:t>Gestion des horaires</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2E3092"/>
                          </a:solidFill>
                          <a:effectLst/>
                        </a:rPr>
                        <a:t>Assurer visibilité et sécurité du plateau de jeu</a:t>
                      </a:r>
                    </a:p>
                    <a:p>
                      <a:pPr marL="0" marR="0" lvl="0" indent="0" algn="ctr" defTabSz="914400" eaLnBrk="1" fontAlgn="auto" latinLnBrk="0" hangingPunct="1">
                        <a:lnSpc>
                          <a:spcPct val="100000"/>
                        </a:lnSpc>
                        <a:spcBef>
                          <a:spcPts val="0"/>
                        </a:spcBef>
                        <a:spcAft>
                          <a:spcPts val="0"/>
                        </a:spcAft>
                        <a:buClrTx/>
                        <a:buSzTx/>
                        <a:buFontTx/>
                        <a:buNone/>
                        <a:tabLst/>
                        <a:defRPr/>
                      </a:pPr>
                      <a:endParaRPr lang="fr-FR" sz="1000" dirty="0">
                        <a:solidFill>
                          <a:srgbClr val="2E3092"/>
                        </a:solidFill>
                        <a:effectLs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2E3092"/>
                          </a:solidFill>
                          <a:effectLst/>
                        </a:rPr>
                        <a:t>Répartition et évaluation JO</a:t>
                      </a:r>
                    </a:p>
                    <a:p>
                      <a:pPr marL="0" marR="0" lvl="0" indent="0" algn="ctr" defTabSz="914400" eaLnBrk="1" fontAlgn="auto" latinLnBrk="0" hangingPunct="1">
                        <a:lnSpc>
                          <a:spcPct val="100000"/>
                        </a:lnSpc>
                        <a:spcBef>
                          <a:spcPts val="0"/>
                        </a:spcBef>
                        <a:spcAft>
                          <a:spcPts val="0"/>
                        </a:spcAft>
                        <a:buClrTx/>
                        <a:buSzTx/>
                        <a:buFontTx/>
                        <a:buNone/>
                        <a:tabLst/>
                        <a:defRPr/>
                      </a:pPr>
                      <a:endParaRPr lang="fr-FR" sz="1000" dirty="0">
                        <a:solidFill>
                          <a:srgbClr val="2E3092"/>
                        </a:solidFill>
                        <a:effectLst/>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fr-FR" sz="1000" dirty="0">
                        <a:solidFill>
                          <a:srgbClr val="2E3092"/>
                        </a:solidFill>
                        <a:effectLst/>
                      </a:endParaRPr>
                    </a:p>
                    <a:p>
                      <a:pPr algn="ctr">
                        <a:lnSpc>
                          <a:spcPct val="100000"/>
                        </a:lnSpc>
                        <a:spcBef>
                          <a:spcPts val="0"/>
                        </a:spcBef>
                        <a:spcAft>
                          <a:spcPts val="0"/>
                        </a:spcAft>
                      </a:pPr>
                      <a:r>
                        <a:rPr lang="fr-FR" sz="1000" b="1" dirty="0">
                          <a:solidFill>
                            <a:srgbClr val="2E3092"/>
                          </a:solidFill>
                          <a:effectLst/>
                        </a:rPr>
                        <a:t>Soirée</a:t>
                      </a:r>
                      <a:r>
                        <a:rPr lang="fr-FR" sz="1000" dirty="0">
                          <a:solidFill>
                            <a:srgbClr val="2E3092"/>
                          </a:solidFill>
                          <a:effectLst/>
                        </a:rPr>
                        <a:t> </a:t>
                      </a:r>
                    </a:p>
                    <a:p>
                      <a:pPr algn="ctr">
                        <a:lnSpc>
                          <a:spcPct val="100000"/>
                        </a:lnSpc>
                        <a:spcBef>
                          <a:spcPts val="0"/>
                        </a:spcBef>
                        <a:spcAft>
                          <a:spcPts val="0"/>
                        </a:spcAft>
                      </a:pPr>
                      <a:r>
                        <a:rPr lang="fr-FR" sz="1000" dirty="0">
                          <a:solidFill>
                            <a:srgbClr val="2E3092"/>
                          </a:solidFill>
                          <a:effectLst/>
                        </a:rPr>
                        <a:t> préparation championnat équipe poules et tableau (</a:t>
                      </a:r>
                      <a:r>
                        <a:rPr lang="fr-FR" sz="1000" dirty="0" err="1">
                          <a:solidFill>
                            <a:srgbClr val="2E3092"/>
                          </a:solidFill>
                          <a:effectLst/>
                        </a:rPr>
                        <a:t>cf</a:t>
                      </a:r>
                      <a:r>
                        <a:rPr lang="fr-FR" sz="1000" dirty="0">
                          <a:solidFill>
                            <a:srgbClr val="2E3092"/>
                          </a:solidFill>
                          <a:effectLst/>
                        </a:rPr>
                        <a:t> veille de compétition)</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lnL w="6350" cap="flat" cmpd="sng" algn="ctr">
                      <a:solidFill>
                        <a:srgbClr val="F4C009"/>
                      </a:solidFill>
                      <a:prstDash val="solid"/>
                      <a:round/>
                      <a:headEnd type="none" w="med" len="med"/>
                      <a:tailEnd type="none" w="med" len="med"/>
                    </a:lnL>
                    <a:lnR w="6350" cap="flat" cmpd="sng" algn="ctr">
                      <a:solidFill>
                        <a:srgbClr val="F4C009"/>
                      </a:solidFill>
                      <a:prstDash val="solid"/>
                      <a:round/>
                      <a:headEnd type="none" w="med" len="med"/>
                      <a:tailEnd type="none" w="med" len="med"/>
                    </a:lnR>
                    <a:noFill/>
                  </a:tcPr>
                </a:tc>
                <a:tc>
                  <a:txBody>
                    <a:bodyPr/>
                    <a:lstStyle/>
                    <a:p>
                      <a:pPr algn="ctr">
                        <a:lnSpc>
                          <a:spcPct val="107000"/>
                        </a:lnSpc>
                        <a:spcAft>
                          <a:spcPts val="800"/>
                        </a:spcAft>
                      </a:pPr>
                      <a:endParaRPr lang="fr-FR" sz="1000" b="1" dirty="0">
                        <a:solidFill>
                          <a:srgbClr val="2E3092"/>
                        </a:solidFill>
                        <a:effectLst/>
                      </a:endParaRPr>
                    </a:p>
                    <a:p>
                      <a:pPr algn="ctr">
                        <a:lnSpc>
                          <a:spcPct val="107000"/>
                        </a:lnSpc>
                        <a:spcAft>
                          <a:spcPts val="800"/>
                        </a:spcAft>
                      </a:pPr>
                      <a:r>
                        <a:rPr lang="fr-FR" sz="1000" b="1" dirty="0">
                          <a:solidFill>
                            <a:srgbClr val="2E3092"/>
                          </a:solidFill>
                          <a:effectLst/>
                        </a:rPr>
                        <a:t>Matin</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2E3092"/>
                          </a:solidFill>
                          <a:effectLst/>
                        </a:rPr>
                        <a:t>Gestion des litiges et application du règlement</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2E3092"/>
                          </a:solidFill>
                          <a:effectLst/>
                        </a:rPr>
                        <a:t>Gestion des horaires</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2E3092"/>
                          </a:solidFill>
                          <a:effectLst/>
                        </a:rPr>
                        <a:t>Assurer visibilité et sécurité du plateau de jeu</a:t>
                      </a:r>
                    </a:p>
                    <a:p>
                      <a:pPr marL="0" marR="0" lvl="0" indent="0" algn="ctr" defTabSz="914400" eaLnBrk="1" fontAlgn="auto" latinLnBrk="0" hangingPunct="1">
                        <a:lnSpc>
                          <a:spcPct val="100000"/>
                        </a:lnSpc>
                        <a:spcBef>
                          <a:spcPts val="0"/>
                        </a:spcBef>
                        <a:spcAft>
                          <a:spcPts val="0"/>
                        </a:spcAft>
                        <a:buClrTx/>
                        <a:buSzTx/>
                        <a:buFontTx/>
                        <a:buNone/>
                        <a:tabLst/>
                        <a:defRPr/>
                      </a:pPr>
                      <a:endParaRPr lang="fr-FR" sz="1000" dirty="0">
                        <a:solidFill>
                          <a:srgbClr val="2E3092"/>
                        </a:solidFill>
                        <a:effectLs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2E3092"/>
                          </a:solidFill>
                          <a:effectLst/>
                        </a:rPr>
                        <a:t>Répartition et évaluation JO</a:t>
                      </a:r>
                    </a:p>
                    <a:p>
                      <a:pPr algn="ctr">
                        <a:lnSpc>
                          <a:spcPct val="107000"/>
                        </a:lnSpc>
                        <a:spcAft>
                          <a:spcPts val="0"/>
                        </a:spcAft>
                      </a:pPr>
                      <a:endParaRPr lang="fr-FR" sz="1000" dirty="0">
                        <a:solidFill>
                          <a:srgbClr val="2E3092"/>
                        </a:solidFill>
                        <a:effectLst/>
                      </a:endParaRPr>
                    </a:p>
                    <a:p>
                      <a:pPr algn="ctr">
                        <a:lnSpc>
                          <a:spcPct val="107000"/>
                        </a:lnSpc>
                        <a:spcAft>
                          <a:spcPts val="0"/>
                        </a:spcAft>
                      </a:pPr>
                      <a:r>
                        <a:rPr lang="fr-FR" sz="1000" b="1" dirty="0">
                          <a:solidFill>
                            <a:srgbClr val="2E3092"/>
                          </a:solidFill>
                          <a:effectLst/>
                        </a:rPr>
                        <a:t>Après-midi</a:t>
                      </a:r>
                      <a:r>
                        <a:rPr lang="fr-FR" sz="1000" b="1" baseline="0" dirty="0">
                          <a:solidFill>
                            <a:srgbClr val="2E3092"/>
                          </a:solidFill>
                          <a:effectLst/>
                        </a:rPr>
                        <a:t> </a:t>
                      </a:r>
                    </a:p>
                    <a:p>
                      <a:pPr algn="ctr">
                        <a:lnSpc>
                          <a:spcPct val="107000"/>
                        </a:lnSpc>
                        <a:spcAft>
                          <a:spcPts val="0"/>
                        </a:spcAft>
                      </a:pPr>
                      <a:endParaRPr lang="fr-FR" sz="1000" b="1" baseline="0" dirty="0">
                        <a:solidFill>
                          <a:srgbClr val="2E3092"/>
                        </a:solidFill>
                        <a:effectLst/>
                      </a:endParaRPr>
                    </a:p>
                    <a:p>
                      <a:pPr algn="ctr">
                        <a:lnSpc>
                          <a:spcPct val="107000"/>
                        </a:lnSpc>
                        <a:spcAft>
                          <a:spcPts val="0"/>
                        </a:spcAft>
                      </a:pPr>
                      <a:r>
                        <a:rPr lang="fr-FR" sz="1000" baseline="0" dirty="0">
                          <a:solidFill>
                            <a:srgbClr val="2E3092"/>
                          </a:solidFill>
                          <a:effectLst/>
                        </a:rPr>
                        <a:t>Echéancier des finales et petites finales</a:t>
                      </a:r>
                    </a:p>
                    <a:p>
                      <a:pPr algn="ctr">
                        <a:lnSpc>
                          <a:spcPct val="107000"/>
                        </a:lnSpc>
                        <a:spcAft>
                          <a:spcPts val="0"/>
                        </a:spcAft>
                      </a:pPr>
                      <a:r>
                        <a:rPr lang="fr-FR" sz="1000" baseline="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Appel des finalistes</a:t>
                      </a:r>
                    </a:p>
                    <a:p>
                      <a:pPr algn="ctr">
                        <a:lnSpc>
                          <a:spcPct val="107000"/>
                        </a:lnSpc>
                        <a:spcAft>
                          <a:spcPts val="0"/>
                        </a:spcAft>
                      </a:pPr>
                      <a:r>
                        <a:rPr lang="fr-FR" sz="1000" baseline="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Afficher l’échéancier</a:t>
                      </a:r>
                    </a:p>
                    <a:p>
                      <a:pPr algn="ctr">
                        <a:lnSpc>
                          <a:spcPct val="107000"/>
                        </a:lnSpc>
                        <a:spcAft>
                          <a:spcPts val="0"/>
                        </a:spcAft>
                      </a:pPr>
                      <a:endParaRPr lang="fr-FR" sz="1000" baseline="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dirty="0">
                          <a:solidFill>
                            <a:srgbClr val="2E3092"/>
                          </a:solidFill>
                          <a:effectLst/>
                        </a:rPr>
                        <a:t>Répartition et évaluation JO</a:t>
                      </a:r>
                    </a:p>
                    <a:p>
                      <a:pPr algn="ctr">
                        <a:lnSpc>
                          <a:spcPct val="107000"/>
                        </a:lnSpc>
                        <a:spcAft>
                          <a:spcPts val="0"/>
                        </a:spcAft>
                      </a:pP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lnL w="6350" cap="flat" cmpd="sng" algn="ctr">
                      <a:solidFill>
                        <a:srgbClr val="F4C009"/>
                      </a:solidFill>
                      <a:prstDash val="solid"/>
                      <a:round/>
                      <a:headEnd type="none" w="med" len="med"/>
                      <a:tailEnd type="none" w="med" len="med"/>
                    </a:lnL>
                    <a:noFill/>
                  </a:tcPr>
                </a:tc>
                <a:extLst>
                  <a:ext uri="{0D108BD9-81ED-4DB2-BD59-A6C34878D82A}">
                    <a16:rowId xmlns:a16="http://schemas.microsoft.com/office/drawing/2014/main" val="2768597908"/>
                  </a:ext>
                </a:extLst>
              </a:tr>
            </a:tbl>
          </a:graphicData>
        </a:graphic>
      </p:graphicFrame>
      <p:sp>
        <p:nvSpPr>
          <p:cNvPr id="10" name="object 5">
            <a:extLst>
              <a:ext uri="{FF2B5EF4-FFF2-40B4-BE49-F238E27FC236}">
                <a16:creationId xmlns:a16="http://schemas.microsoft.com/office/drawing/2014/main" id="{5278AF82-302A-C6F8-A824-4A6528701758}"/>
              </a:ext>
            </a:extLst>
          </p:cNvPr>
          <p:cNvSpPr txBox="1"/>
          <p:nvPr/>
        </p:nvSpPr>
        <p:spPr>
          <a:xfrm>
            <a:off x="3286689" y="1670389"/>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dirty="0">
                <a:solidFill>
                  <a:srgbClr val="2E3092"/>
                </a:solidFill>
                <a:latin typeface="Calibri"/>
                <a:cs typeface="Calibri"/>
              </a:rPr>
              <a:t>Rôle du comité d’organisation</a:t>
            </a:r>
          </a:p>
        </p:txBody>
      </p:sp>
    </p:spTree>
    <p:extLst>
      <p:ext uri="{BB962C8B-B14F-4D97-AF65-F5344CB8AC3E}">
        <p14:creationId xmlns:p14="http://schemas.microsoft.com/office/powerpoint/2010/main" val="4169421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4">
            <a:extLst>
              <a:ext uri="{FF2B5EF4-FFF2-40B4-BE49-F238E27FC236}">
                <a16:creationId xmlns:a16="http://schemas.microsoft.com/office/drawing/2014/main" id="{010A2D17-DB8B-C787-20DB-BC83E59FECAE}"/>
              </a:ext>
            </a:extLst>
          </p:cNvPr>
          <p:cNvSpPr txBox="1">
            <a:spLocks/>
          </p:cNvSpPr>
          <p:nvPr/>
        </p:nvSpPr>
        <p:spPr>
          <a:xfrm>
            <a:off x="786924" y="4420070"/>
            <a:ext cx="2227628"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Réunion Technique</a:t>
            </a:r>
            <a:endParaRPr lang="fr-FR" sz="2000" b="1" dirty="0"/>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5055356" y="4420070"/>
            <a:ext cx="2230345"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Règlement</a:t>
            </a:r>
            <a:r>
              <a:rPr lang="fr-FR" sz="2000" b="1" dirty="0"/>
              <a:t> </a:t>
            </a:r>
          </a:p>
        </p:txBody>
      </p:sp>
      <p:sp>
        <p:nvSpPr>
          <p:cNvPr id="12" name="object 9">
            <a:extLst>
              <a:ext uri="{FF2B5EF4-FFF2-40B4-BE49-F238E27FC236}">
                <a16:creationId xmlns:a16="http://schemas.microsoft.com/office/drawing/2014/main" id="{1FCE3598-1C6F-5EAB-0FE5-97A735880E88}"/>
              </a:ext>
            </a:extLst>
          </p:cNvPr>
          <p:cNvSpPr txBox="1"/>
          <p:nvPr/>
        </p:nvSpPr>
        <p:spPr>
          <a:xfrm>
            <a:off x="786924" y="4851160"/>
            <a:ext cx="3147717" cy="803874"/>
          </a:xfrm>
          <a:prstGeom prst="rect">
            <a:avLst/>
          </a:prstGeom>
        </p:spPr>
        <p:txBody>
          <a:bodyPr vert="horz" wrap="square" lIns="0" tIns="11430" rIns="0" bIns="0" rtlCol="0">
            <a:spAutoFit/>
          </a:bodyPr>
          <a:lstStyle/>
          <a:p>
            <a:pPr marL="12700" marR="5080">
              <a:lnSpc>
                <a:spcPct val="102699"/>
              </a:lnSpc>
              <a:spcBef>
                <a:spcPts val="90"/>
              </a:spcBef>
              <a:buClr>
                <a:srgbClr val="E8532B"/>
              </a:buClr>
            </a:pPr>
            <a:r>
              <a:rPr lang="fr-FR" sz="1200" dirty="0">
                <a:solidFill>
                  <a:srgbClr val="2E3092"/>
                </a:solidFill>
                <a:latin typeface="Calibri"/>
                <a:cs typeface="Calibri"/>
              </a:rPr>
              <a:t>Veille de la compétition, avec membres de CTN</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Préparation des poules et tableaux.</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Répartition dans les salles</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Répartition des JO-arbitres</a:t>
            </a:r>
          </a:p>
        </p:txBody>
      </p:sp>
      <p:graphicFrame>
        <p:nvGraphicFramePr>
          <p:cNvPr id="7" name="Tableau 6">
            <a:extLst>
              <a:ext uri="{FF2B5EF4-FFF2-40B4-BE49-F238E27FC236}">
                <a16:creationId xmlns:a16="http://schemas.microsoft.com/office/drawing/2014/main" id="{AF2D62E9-6695-AB44-04E0-B30BDCD266C4}"/>
              </a:ext>
            </a:extLst>
          </p:cNvPr>
          <p:cNvGraphicFramePr>
            <a:graphicFrameLocks noGrp="1"/>
          </p:cNvGraphicFramePr>
          <p:nvPr>
            <p:extLst>
              <p:ext uri="{D42A27DB-BD31-4B8C-83A1-F6EECF244321}">
                <p14:modId xmlns:p14="http://schemas.microsoft.com/office/powerpoint/2010/main" val="1366614463"/>
              </p:ext>
            </p:extLst>
          </p:nvPr>
        </p:nvGraphicFramePr>
        <p:xfrm>
          <a:off x="1447800" y="1092148"/>
          <a:ext cx="6248399" cy="3208889"/>
        </p:xfrm>
        <a:graphic>
          <a:graphicData uri="http://schemas.openxmlformats.org/drawingml/2006/table">
            <a:tbl>
              <a:tblPr>
                <a:tableStyleId>{5C22544A-7EE6-4342-B048-85BDC9FD1C3A}</a:tableStyleId>
              </a:tblPr>
              <a:tblGrid>
                <a:gridCol w="1344706">
                  <a:extLst>
                    <a:ext uri="{9D8B030D-6E8A-4147-A177-3AD203B41FA5}">
                      <a16:colId xmlns:a16="http://schemas.microsoft.com/office/drawing/2014/main" val="1773720655"/>
                    </a:ext>
                  </a:extLst>
                </a:gridCol>
                <a:gridCol w="4903693">
                  <a:extLst>
                    <a:ext uri="{9D8B030D-6E8A-4147-A177-3AD203B41FA5}">
                      <a16:colId xmlns:a16="http://schemas.microsoft.com/office/drawing/2014/main" val="1883298145"/>
                    </a:ext>
                  </a:extLst>
                </a:gridCol>
              </a:tblGrid>
              <a:tr h="955792">
                <a:tc>
                  <a:txBody>
                    <a:bodyPr/>
                    <a:lstStyle/>
                    <a:p>
                      <a:pPr algn="l">
                        <a:lnSpc>
                          <a:spcPct val="107000"/>
                        </a:lnSpc>
                        <a:spcAft>
                          <a:spcPts val="800"/>
                        </a:spcAft>
                      </a:pPr>
                      <a:r>
                        <a:rPr lang="fr-FR" sz="1000" dirty="0">
                          <a:solidFill>
                            <a:srgbClr val="2E3092"/>
                          </a:solidFill>
                          <a:effectLst/>
                        </a:rPr>
                        <a:t>Nombre de responsables par salle</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rPr>
                        <a:t>1 membre de la CTN ou un représentant CO</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rPr>
                        <a:t>1 responsable gestion informatique (</a:t>
                      </a:r>
                      <a:r>
                        <a:rPr lang="fr-FR" sz="1000" dirty="0" err="1">
                          <a:solidFill>
                            <a:srgbClr val="2E3092"/>
                          </a:solidFill>
                          <a:effectLst/>
                        </a:rPr>
                        <a:t>Ucompétition</a:t>
                      </a:r>
                      <a:r>
                        <a:rPr lang="fr-FR" sz="1000" dirty="0">
                          <a:solidFill>
                            <a:srgbClr val="2E3092"/>
                          </a:solidFill>
                          <a:effectLst/>
                        </a:rPr>
                        <a:t>)</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responsable lancement des matchs, préparation feuilles de match, affichage des poules et sorties de poule</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responsable annonce des matchs au micro, gestion terrains libérés</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1 responsable des arbitres équipe et arbitres locaux en relation avec le référent JO de la CTN</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endParaRPr lang="fr-FR" sz="1000" dirty="0">
                        <a:solidFill>
                          <a:srgbClr val="2E3092"/>
                        </a:solidFill>
                        <a:effectLst/>
                      </a:endParaRP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49387361"/>
                  </a:ext>
                </a:extLst>
              </a:tr>
              <a:tr h="955792">
                <a:tc>
                  <a:txBody>
                    <a:bodyPr/>
                    <a:lstStyle/>
                    <a:p>
                      <a:pPr algn="l">
                        <a:lnSpc>
                          <a:spcPct val="107000"/>
                        </a:lnSpc>
                        <a:spcAft>
                          <a:spcPts val="0"/>
                        </a:spcAft>
                      </a:pPr>
                      <a:r>
                        <a:rPr lang="fr-FR" sz="1000" dirty="0">
                          <a:solidFill>
                            <a:srgbClr val="2E3092"/>
                          </a:solidFill>
                          <a:effectLst/>
                        </a:rPr>
                        <a:t>Nombre de participants</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Effectif moyen en BM entre 400 et 450 joueurs et environ 50 arbitres d’équipe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Effectif moyen en CJ entre 300 et 350 joueurs et environ 20 arbitres d’équipe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Prévoir 1 scoreur et 2 juges de lignes par terrain en phase finale (si possible en phase de poule). Obligatoire pour le championnat équipe.</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50004347"/>
                  </a:ext>
                </a:extLst>
              </a:tr>
              <a:tr h="955792">
                <a:tc>
                  <a:txBody>
                    <a:bodyPr/>
                    <a:lstStyle/>
                    <a:p>
                      <a:pPr algn="l">
                        <a:lnSpc>
                          <a:spcPct val="107000"/>
                        </a:lnSpc>
                        <a:spcAft>
                          <a:spcPts val="0"/>
                        </a:spcAft>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Protocole</a:t>
                      </a: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Organiser le temps de remise de récompense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Prévoir les coupes pour les équipes (T-shirts « champion » et médailles fournis par l’</a:t>
                      </a:r>
                      <a:r>
                        <a:rPr lang="fr-FR" sz="1000" dirty="0" err="1">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Ugsel</a:t>
                      </a: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nationale)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Éventuellement lots et médailles pour 4</a:t>
                      </a:r>
                      <a:r>
                        <a:rPr lang="fr-FR" sz="1000" baseline="30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a:t>
                      </a: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S’assurer de la présence de personnalité (élus, partenaires, chef d’établissement, …)</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456802948"/>
                  </a:ext>
                </a:extLst>
              </a:tr>
            </a:tbl>
          </a:graphicData>
        </a:graphic>
      </p:graphicFrame>
      <p:sp>
        <p:nvSpPr>
          <p:cNvPr id="9" name="object 37">
            <a:extLst>
              <a:ext uri="{FF2B5EF4-FFF2-40B4-BE49-F238E27FC236}">
                <a16:creationId xmlns:a16="http://schemas.microsoft.com/office/drawing/2014/main" id="{A2031978-975D-82FA-96D1-F43748FAB47B}"/>
              </a:ext>
            </a:extLst>
          </p:cNvPr>
          <p:cNvSpPr/>
          <p:nvPr/>
        </p:nvSpPr>
        <p:spPr>
          <a:xfrm>
            <a:off x="1099829" y="1543024"/>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sp>
        <p:nvSpPr>
          <p:cNvPr id="10" name="object 37">
            <a:extLst>
              <a:ext uri="{FF2B5EF4-FFF2-40B4-BE49-F238E27FC236}">
                <a16:creationId xmlns:a16="http://schemas.microsoft.com/office/drawing/2014/main" id="{D59EBEF2-E2C6-9FA2-2E29-9FC83DF68E66}"/>
              </a:ext>
            </a:extLst>
          </p:cNvPr>
          <p:cNvSpPr/>
          <p:nvPr/>
        </p:nvSpPr>
        <p:spPr>
          <a:xfrm>
            <a:off x="1099830" y="2546333"/>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pic>
        <p:nvPicPr>
          <p:cNvPr id="11" name="Graphique 10" descr="Sifflet avec un remplissage uni">
            <a:hlinkClick r:id="rId2"/>
            <a:extLst>
              <a:ext uri="{FF2B5EF4-FFF2-40B4-BE49-F238E27FC236}">
                <a16:creationId xmlns:a16="http://schemas.microsoft.com/office/drawing/2014/main" id="{41239E5C-5E26-238C-17E4-9A2BFFBECF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60199" y="4043134"/>
            <a:ext cx="936000" cy="936000"/>
          </a:xfrm>
          <a:prstGeom prst="rect">
            <a:avLst/>
          </a:prstGeom>
        </p:spPr>
      </p:pic>
      <p:sp>
        <p:nvSpPr>
          <p:cNvPr id="3" name="object 4">
            <a:extLst>
              <a:ext uri="{FF2B5EF4-FFF2-40B4-BE49-F238E27FC236}">
                <a16:creationId xmlns:a16="http://schemas.microsoft.com/office/drawing/2014/main" id="{5D905008-0FAB-3BF0-A0F0-D58477CE50BA}"/>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cxnSp>
        <p:nvCxnSpPr>
          <p:cNvPr id="17" name="Connecteur droit 16">
            <a:extLst>
              <a:ext uri="{FF2B5EF4-FFF2-40B4-BE49-F238E27FC236}">
                <a16:creationId xmlns:a16="http://schemas.microsoft.com/office/drawing/2014/main" id="{3BC51DC4-2BF3-EA1E-BAB5-75E709F782BC}"/>
              </a:ext>
            </a:extLst>
          </p:cNvPr>
          <p:cNvCxnSpPr>
            <a:cxnSpLocks/>
          </p:cNvCxnSpPr>
          <p:nvPr/>
        </p:nvCxnSpPr>
        <p:spPr>
          <a:xfrm>
            <a:off x="4692083" y="4403447"/>
            <a:ext cx="0" cy="1505647"/>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9">
            <a:extLst>
              <a:ext uri="{FF2B5EF4-FFF2-40B4-BE49-F238E27FC236}">
                <a16:creationId xmlns:a16="http://schemas.microsoft.com/office/drawing/2014/main" id="{4A78A9ED-D580-42BA-747D-E10764EC0224}"/>
              </a:ext>
            </a:extLst>
          </p:cNvPr>
          <p:cNvSpPr txBox="1"/>
          <p:nvPr/>
        </p:nvSpPr>
        <p:spPr>
          <a:xfrm>
            <a:off x="5055355" y="4851160"/>
            <a:ext cx="3301719" cy="981231"/>
          </a:xfrm>
          <a:prstGeom prst="rect">
            <a:avLst/>
          </a:prstGeom>
        </p:spPr>
        <p:txBody>
          <a:bodyPr vert="horz" wrap="square" lIns="0" tIns="11430" rIns="0" bIns="0" rtlCol="0">
            <a:spAutoFit/>
          </a:bodyPr>
          <a:lstStyle/>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Avoir un règlement à disposition (papier ou numérique)</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Mémo d’arbitrage JO-arbitre pour annonces </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Vérification des licences au 1</a:t>
            </a:r>
            <a:r>
              <a:rPr lang="fr-FR" sz="1200" baseline="30000" dirty="0">
                <a:solidFill>
                  <a:srgbClr val="2E3092"/>
                </a:solidFill>
                <a:latin typeface="Calibri"/>
                <a:cs typeface="Calibri"/>
              </a:rPr>
              <a:t>er</a:t>
            </a:r>
            <a:r>
              <a:rPr lang="fr-FR" sz="1200" dirty="0">
                <a:solidFill>
                  <a:srgbClr val="2E3092"/>
                </a:solidFill>
                <a:latin typeface="Calibri"/>
                <a:cs typeface="Calibri"/>
              </a:rPr>
              <a:t> appel dans chaque salle par la CTN</a:t>
            </a:r>
          </a:p>
        </p:txBody>
      </p:sp>
      <p:sp>
        <p:nvSpPr>
          <p:cNvPr id="20" name="object 4">
            <a:extLst>
              <a:ext uri="{FF2B5EF4-FFF2-40B4-BE49-F238E27FC236}">
                <a16:creationId xmlns:a16="http://schemas.microsoft.com/office/drawing/2014/main" id="{A17EF180-3561-A0CB-5498-3AEB7481AB09}"/>
              </a:ext>
            </a:extLst>
          </p:cNvPr>
          <p:cNvSpPr txBox="1">
            <a:spLocks/>
          </p:cNvSpPr>
          <p:nvPr/>
        </p:nvSpPr>
        <p:spPr>
          <a:xfrm>
            <a:off x="786924" y="678100"/>
            <a:ext cx="2991446"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Dispositif du championnat</a:t>
            </a:r>
            <a:endParaRPr lang="fr-FR" sz="2000" b="1" dirty="0"/>
          </a:p>
        </p:txBody>
      </p:sp>
      <p:sp>
        <p:nvSpPr>
          <p:cNvPr id="22" name="object 37">
            <a:extLst>
              <a:ext uri="{FF2B5EF4-FFF2-40B4-BE49-F238E27FC236}">
                <a16:creationId xmlns:a16="http://schemas.microsoft.com/office/drawing/2014/main" id="{ABC1ED84-45E8-71C3-0CCA-EB2CA3FF5B13}"/>
              </a:ext>
            </a:extLst>
          </p:cNvPr>
          <p:cNvSpPr/>
          <p:nvPr/>
        </p:nvSpPr>
        <p:spPr>
          <a:xfrm>
            <a:off x="1099829" y="3416761"/>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spTree>
    <p:extLst>
      <p:ext uri="{BB962C8B-B14F-4D97-AF65-F5344CB8AC3E}">
        <p14:creationId xmlns:p14="http://schemas.microsoft.com/office/powerpoint/2010/main" val="230842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A6903F5F-0239-23A2-DE3E-4A4BEE7CE29E}"/>
              </a:ext>
            </a:extLst>
          </p:cNvPr>
          <p:cNvSpPr txBox="1"/>
          <p:nvPr/>
        </p:nvSpPr>
        <p:spPr>
          <a:xfrm>
            <a:off x="3128874" y="2197016"/>
            <a:ext cx="65" cy="615553"/>
          </a:xfrm>
          <a:prstGeom prst="rect">
            <a:avLst/>
          </a:prstGeom>
        </p:spPr>
        <p:txBody>
          <a:bodyPr vert="horz" wrap="none" lIns="0" tIns="0" rIns="0" bIns="0" rtlCol="0" anchor="t">
            <a:spAutoFit/>
          </a:bodyPr>
          <a:lstStyle/>
          <a:p>
            <a:pPr>
              <a:lnSpc>
                <a:spcPct val="100000"/>
              </a:lnSpc>
              <a:spcBef>
                <a:spcPts val="65"/>
              </a:spcBef>
            </a:pPr>
            <a:endParaRPr sz="2000" dirty="0">
              <a:latin typeface="Calibri"/>
              <a:cs typeface="Calibri"/>
            </a:endParaRPr>
          </a:p>
          <a:p>
            <a:pPr>
              <a:lnSpc>
                <a:spcPct val="100000"/>
              </a:lnSpc>
              <a:spcBef>
                <a:spcPts val="35"/>
              </a:spcBef>
            </a:pPr>
            <a:endParaRPr sz="2000" dirty="0">
              <a:latin typeface="Calibri"/>
              <a:cs typeface="Calibri"/>
            </a:endParaRPr>
          </a:p>
        </p:txBody>
      </p:sp>
      <p:sp>
        <p:nvSpPr>
          <p:cNvPr id="2" name="object 4">
            <a:extLst>
              <a:ext uri="{FF2B5EF4-FFF2-40B4-BE49-F238E27FC236}">
                <a16:creationId xmlns:a16="http://schemas.microsoft.com/office/drawing/2014/main" id="{D69C1F53-FEDA-C940-D49A-16545644042E}"/>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Logistique</a:t>
            </a:r>
          </a:p>
        </p:txBody>
      </p:sp>
      <p:sp>
        <p:nvSpPr>
          <p:cNvPr id="5" name="object 4">
            <a:extLst>
              <a:ext uri="{FF2B5EF4-FFF2-40B4-BE49-F238E27FC236}">
                <a16:creationId xmlns:a16="http://schemas.microsoft.com/office/drawing/2014/main" id="{ECAE44FB-5B6A-3586-CC6D-5E7ED0BBA900}"/>
              </a:ext>
            </a:extLst>
          </p:cNvPr>
          <p:cNvSpPr txBox="1">
            <a:spLocks/>
          </p:cNvSpPr>
          <p:nvPr/>
        </p:nvSpPr>
        <p:spPr>
          <a:xfrm>
            <a:off x="1328617" y="818861"/>
            <a:ext cx="1335978"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Accueil</a:t>
            </a:r>
            <a:endParaRPr lang="fr-FR" sz="1600" b="1" dirty="0">
              <a:latin typeface="+mn-lt"/>
            </a:endParaRPr>
          </a:p>
        </p:txBody>
      </p:sp>
      <p:sp>
        <p:nvSpPr>
          <p:cNvPr id="6" name="object 7">
            <a:extLst>
              <a:ext uri="{FF2B5EF4-FFF2-40B4-BE49-F238E27FC236}">
                <a16:creationId xmlns:a16="http://schemas.microsoft.com/office/drawing/2014/main" id="{BBCA81DC-1A48-9810-0D8F-BF5B261C1FD0}"/>
              </a:ext>
            </a:extLst>
          </p:cNvPr>
          <p:cNvSpPr txBox="1"/>
          <p:nvPr/>
        </p:nvSpPr>
        <p:spPr>
          <a:xfrm>
            <a:off x="349626" y="1302960"/>
            <a:ext cx="3866237" cy="265970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Salle avec tables, chaises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Plan de situation des installations et signalétique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Horaires et différents sites utilisés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Pointage inscriptions administratives : tickets repas, navettes, distribution goodies, … (CO)</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Vérification règlement financier (reçu)</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Pointage des joueurs et vérification des licences encadrants par la CTN</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Pot d’accueil pour la convivialité</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Animations</a:t>
            </a:r>
          </a:p>
          <a:p>
            <a:pPr marL="183600" indent="-172800">
              <a:spcBef>
                <a:spcPts val="600"/>
              </a:spcBef>
              <a:buClr>
                <a:srgbClr val="E8532B"/>
              </a:buClr>
              <a:buFont typeface="Wingdings" pitchFamily="2" charset="2"/>
              <a:buChar char="ü"/>
            </a:pPr>
            <a:endParaRPr lang="fr-FR" sz="1200" dirty="0">
              <a:solidFill>
                <a:srgbClr val="2E3092"/>
              </a:solidFill>
              <a:latin typeface="Calibri"/>
              <a:cs typeface="Calibri"/>
            </a:endParaRPr>
          </a:p>
        </p:txBody>
      </p:sp>
      <p:sp>
        <p:nvSpPr>
          <p:cNvPr id="7" name="ZoneTexte 6">
            <a:extLst>
              <a:ext uri="{FF2B5EF4-FFF2-40B4-BE49-F238E27FC236}">
                <a16:creationId xmlns:a16="http://schemas.microsoft.com/office/drawing/2014/main" id="{F9129FE2-0A77-FA2D-D0B6-C5B2D3F75CA4}"/>
              </a:ext>
            </a:extLst>
          </p:cNvPr>
          <p:cNvSpPr txBox="1"/>
          <p:nvPr/>
        </p:nvSpPr>
        <p:spPr>
          <a:xfrm>
            <a:off x="343923" y="4119168"/>
            <a:ext cx="3866237" cy="1384995"/>
          </a:xfrm>
          <a:prstGeom prst="rect">
            <a:avLst/>
          </a:prstGeom>
          <a:solidFill>
            <a:srgbClr val="F7C7A7"/>
          </a:solidFill>
        </p:spPr>
        <p:txBody>
          <a:bodyPr wrap="square" rtlCol="0">
            <a:spAutoFit/>
          </a:bodyPr>
          <a:lstStyle/>
          <a:p>
            <a:r>
              <a:rPr lang="fr-FR" sz="1400" b="1" dirty="0">
                <a:solidFill>
                  <a:srgbClr val="2E3092"/>
                </a:solidFill>
                <a:latin typeface="Calibri"/>
                <a:cs typeface="Calibri"/>
              </a:rPr>
              <a:t>Ce premier temps de rencontre est à soigner </a:t>
            </a:r>
            <a:r>
              <a:rPr lang="fr-FR" sz="1400" dirty="0">
                <a:solidFill>
                  <a:srgbClr val="2E3092"/>
                </a:solidFill>
                <a:latin typeface="Calibri"/>
                <a:cs typeface="Calibri"/>
              </a:rPr>
              <a:t>car il donne la tonalité générale du championnat.</a:t>
            </a:r>
          </a:p>
          <a:p>
            <a:pPr algn="just"/>
            <a:r>
              <a:rPr lang="fr-FR" sz="1400" dirty="0">
                <a:solidFill>
                  <a:srgbClr val="2E3092"/>
                </a:solidFill>
                <a:latin typeface="Calibri"/>
                <a:cs typeface="Calibri"/>
              </a:rPr>
              <a:t>Lieu agréable suffisamment grand, espace convivialité (gouter, café), nombres de personnes pour accueillir, sollicitation APEL, documentation touristique, …</a:t>
            </a:r>
          </a:p>
        </p:txBody>
      </p:sp>
      <p:sp>
        <p:nvSpPr>
          <p:cNvPr id="8" name="object 4">
            <a:extLst>
              <a:ext uri="{FF2B5EF4-FFF2-40B4-BE49-F238E27FC236}">
                <a16:creationId xmlns:a16="http://schemas.microsoft.com/office/drawing/2014/main" id="{36CE1E33-D16D-88CA-74A5-DDDA70F21509}"/>
              </a:ext>
            </a:extLst>
          </p:cNvPr>
          <p:cNvSpPr txBox="1">
            <a:spLocks/>
          </p:cNvSpPr>
          <p:nvPr/>
        </p:nvSpPr>
        <p:spPr>
          <a:xfrm>
            <a:off x="5785353" y="818861"/>
            <a:ext cx="1762760"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Temps pastoral</a:t>
            </a:r>
            <a:endParaRPr lang="fr-FR" sz="1600" b="1" dirty="0">
              <a:latin typeface="+mn-lt"/>
            </a:endParaRPr>
          </a:p>
        </p:txBody>
      </p:sp>
      <p:grpSp>
        <p:nvGrpSpPr>
          <p:cNvPr id="11" name="object 34">
            <a:extLst>
              <a:ext uri="{FF2B5EF4-FFF2-40B4-BE49-F238E27FC236}">
                <a16:creationId xmlns:a16="http://schemas.microsoft.com/office/drawing/2014/main" id="{8BDAACD9-4AEF-6753-13CD-A329B2BA20D5}"/>
              </a:ext>
            </a:extLst>
          </p:cNvPr>
          <p:cNvGrpSpPr/>
          <p:nvPr/>
        </p:nvGrpSpPr>
        <p:grpSpPr>
          <a:xfrm>
            <a:off x="694905" y="776779"/>
            <a:ext cx="387214" cy="369675"/>
            <a:chOff x="1122715" y="2559591"/>
            <a:chExt cx="374849" cy="378475"/>
          </a:xfrm>
        </p:grpSpPr>
        <p:sp>
          <p:nvSpPr>
            <p:cNvPr id="12" name="object 35">
              <a:extLst>
                <a:ext uri="{FF2B5EF4-FFF2-40B4-BE49-F238E27FC236}">
                  <a16:creationId xmlns:a16="http://schemas.microsoft.com/office/drawing/2014/main" id="{2F3108E9-6561-128D-0BC8-11C29E9D1D0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3" name="object 36">
              <a:extLst>
                <a:ext uri="{FF2B5EF4-FFF2-40B4-BE49-F238E27FC236}">
                  <a16:creationId xmlns:a16="http://schemas.microsoft.com/office/drawing/2014/main" id="{A9214100-D70F-CAFD-ECF1-D0C4DA6A5630}"/>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4" name="object 37">
              <a:extLst>
                <a:ext uri="{FF2B5EF4-FFF2-40B4-BE49-F238E27FC236}">
                  <a16:creationId xmlns:a16="http://schemas.microsoft.com/office/drawing/2014/main" id="{8E3C3F1A-466A-2283-194E-09962CE04B5C}"/>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pSp>
        <p:nvGrpSpPr>
          <p:cNvPr id="15" name="object 34">
            <a:extLst>
              <a:ext uri="{FF2B5EF4-FFF2-40B4-BE49-F238E27FC236}">
                <a16:creationId xmlns:a16="http://schemas.microsoft.com/office/drawing/2014/main" id="{EA81CC4D-B40E-652A-0DEF-7A9655AC33CF}"/>
              </a:ext>
            </a:extLst>
          </p:cNvPr>
          <p:cNvGrpSpPr/>
          <p:nvPr/>
        </p:nvGrpSpPr>
        <p:grpSpPr>
          <a:xfrm>
            <a:off x="5156992" y="773402"/>
            <a:ext cx="387214" cy="369675"/>
            <a:chOff x="1122715" y="2559591"/>
            <a:chExt cx="374849" cy="378475"/>
          </a:xfrm>
        </p:grpSpPr>
        <p:sp>
          <p:nvSpPr>
            <p:cNvPr id="16" name="object 35">
              <a:extLst>
                <a:ext uri="{FF2B5EF4-FFF2-40B4-BE49-F238E27FC236}">
                  <a16:creationId xmlns:a16="http://schemas.microsoft.com/office/drawing/2014/main" id="{B8934A1C-1AB3-DB6B-57EB-A914EF121D7B}"/>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7" name="object 36">
              <a:extLst>
                <a:ext uri="{FF2B5EF4-FFF2-40B4-BE49-F238E27FC236}">
                  <a16:creationId xmlns:a16="http://schemas.microsoft.com/office/drawing/2014/main" id="{2103B8B6-491A-6A17-78BA-0D45A01A730D}"/>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8" name="object 37">
              <a:extLst>
                <a:ext uri="{FF2B5EF4-FFF2-40B4-BE49-F238E27FC236}">
                  <a16:creationId xmlns:a16="http://schemas.microsoft.com/office/drawing/2014/main" id="{035BF856-3C8D-2EB6-118A-11FE8560C44A}"/>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cxnSp>
        <p:nvCxnSpPr>
          <p:cNvPr id="3" name="Connecteur droit 2">
            <a:extLst>
              <a:ext uri="{FF2B5EF4-FFF2-40B4-BE49-F238E27FC236}">
                <a16:creationId xmlns:a16="http://schemas.microsoft.com/office/drawing/2014/main" id="{8B5E5501-0BCB-2FB3-E129-DAA5CAB0156A}"/>
              </a:ext>
            </a:extLst>
          </p:cNvPr>
          <p:cNvCxnSpPr>
            <a:cxnSpLocks/>
          </p:cNvCxnSpPr>
          <p:nvPr/>
        </p:nvCxnSpPr>
        <p:spPr>
          <a:xfrm>
            <a:off x="4577540" y="814553"/>
            <a:ext cx="0" cy="293793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7">
            <a:extLst>
              <a:ext uri="{FF2B5EF4-FFF2-40B4-BE49-F238E27FC236}">
                <a16:creationId xmlns:a16="http://schemas.microsoft.com/office/drawing/2014/main" id="{AD5CBA23-7BC9-B978-334D-E821DFF9E796}"/>
              </a:ext>
            </a:extLst>
          </p:cNvPr>
          <p:cNvSpPr txBox="1"/>
          <p:nvPr/>
        </p:nvSpPr>
        <p:spPr>
          <a:xfrm>
            <a:off x="4928137" y="1402987"/>
            <a:ext cx="3866237" cy="2459648"/>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Un temps pastoral devra être prévu dans toute organisation d'un championnat national.</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La commission pastorale est responsable du contenu et de l'organisation du temps pastoral spécifique mais peut s'appuyer sur le projet d'animation pastorale de l’</a:t>
            </a:r>
            <a:r>
              <a:rPr lang="fr-FR" sz="1200" dirty="0" err="1">
                <a:solidFill>
                  <a:srgbClr val="2E3092"/>
                </a:solidFill>
                <a:latin typeface="Calibri"/>
                <a:cs typeface="Calibri"/>
              </a:rPr>
              <a:t>Ugsel</a:t>
            </a:r>
            <a:r>
              <a:rPr lang="fr-FR" sz="1200" dirty="0">
                <a:solidFill>
                  <a:srgbClr val="2E3092"/>
                </a:solidFill>
                <a:latin typeface="Calibri"/>
                <a:cs typeface="Calibri"/>
              </a:rPr>
              <a:t> et sur les contenus proposés par le site "Eglise et Sport" tout en travaillant en lien avec le service pastoral de la DDEC.</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Au niveau de l'organisation et de façon à avoir l'attention d'un maximum de personnes, il est préférable de la placer en début de compétition (cérémonie d’ouverture par exemple)</a:t>
            </a:r>
          </a:p>
          <a:p>
            <a:pPr marL="183600" indent="-172800">
              <a:spcBef>
                <a:spcPts val="600"/>
              </a:spcBef>
              <a:buClr>
                <a:srgbClr val="E8532B"/>
              </a:buClr>
              <a:buFont typeface="Wingdings" pitchFamily="2" charset="2"/>
              <a:buChar char="ü"/>
            </a:pPr>
            <a:endParaRPr lang="fr-FR" sz="1200" dirty="0">
              <a:solidFill>
                <a:srgbClr val="2E3092"/>
              </a:solidFill>
              <a:latin typeface="Calibri"/>
              <a:cs typeface="Calibri"/>
            </a:endParaRPr>
          </a:p>
        </p:txBody>
      </p:sp>
    </p:spTree>
    <p:extLst>
      <p:ext uri="{BB962C8B-B14F-4D97-AF65-F5344CB8AC3E}">
        <p14:creationId xmlns:p14="http://schemas.microsoft.com/office/powerpoint/2010/main" val="37603540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3605</TotalTime>
  <Words>2860</Words>
  <Application>Microsoft Office PowerPoint</Application>
  <PresentationFormat>Affichage à l'écran (4:3)</PresentationFormat>
  <Paragraphs>480</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Arial</vt:lpstr>
      <vt:lpstr>Calibri</vt:lpstr>
      <vt:lpstr>Calibri Light</vt:lpstr>
      <vt:lpstr>Calibri-Light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Béatrice DEL FRARI</cp:lastModifiedBy>
  <cp:revision>12</cp:revision>
  <cp:lastPrinted>2023-10-13T08:25:01Z</cp:lastPrinted>
  <dcterms:modified xsi:type="dcterms:W3CDTF">2025-09-16T10:50:50Z</dcterms:modified>
</cp:coreProperties>
</file>